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49" autoAdjust="0"/>
    <p:restoredTop sz="94660"/>
  </p:normalViewPr>
  <p:slideViewPr>
    <p:cSldViewPr>
      <p:cViewPr varScale="1">
        <p:scale>
          <a:sx n="68" d="100"/>
          <a:sy n="68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945D8-4D3B-441C-93AD-3EFE921DF19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691F2B5-AF7E-492E-B766-5FE3201B0CDF}">
      <dgm:prSet/>
      <dgm:spPr/>
      <dgm:t>
        <a:bodyPr/>
        <a:lstStyle/>
        <a:p>
          <a:pPr rtl="0"/>
          <a:r>
            <a:rPr lang="ru-RU" b="1" smtClean="0"/>
            <a:t>Анализ – процесс при котором происходит обработка свойств и выбор нужных (существенных) для данной модели. </a:t>
          </a:r>
          <a:endParaRPr lang="ru-RU"/>
        </a:p>
      </dgm:t>
    </dgm:pt>
    <dgm:pt modelId="{826ADFFD-0FD4-4460-A220-308368914B00}" type="parTrans" cxnId="{F98CC91F-F0B7-468D-9019-2AA19C15711B}">
      <dgm:prSet/>
      <dgm:spPr/>
      <dgm:t>
        <a:bodyPr/>
        <a:lstStyle/>
        <a:p>
          <a:endParaRPr lang="ru-RU"/>
        </a:p>
      </dgm:t>
    </dgm:pt>
    <dgm:pt modelId="{01C60348-E14A-475C-96FE-6C6673A9CC46}" type="sibTrans" cxnId="{F98CC91F-F0B7-468D-9019-2AA19C15711B}">
      <dgm:prSet/>
      <dgm:spPr/>
      <dgm:t>
        <a:bodyPr/>
        <a:lstStyle/>
        <a:p>
          <a:endParaRPr lang="ru-RU"/>
        </a:p>
      </dgm:t>
    </dgm:pt>
    <dgm:pt modelId="{A0378F39-DB3F-4E44-9293-3E8C78373113}" type="pres">
      <dgm:prSet presAssocID="{1CB945D8-4D3B-441C-93AD-3EFE921DF19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791321-0441-4E94-8D0B-3ACD1510C9F9}" type="pres">
      <dgm:prSet presAssocID="{C691F2B5-AF7E-492E-B766-5FE3201B0CDF}" presName="node" presStyleLbl="node1" presStyleIdx="0" presStyleCnt="1" custRadScaleRad="100056" custRadScaleInc="-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985D45-C8DA-473F-94F5-5EF6BBCC022A}" type="presOf" srcId="{C691F2B5-AF7E-492E-B766-5FE3201B0CDF}" destId="{5A791321-0441-4E94-8D0B-3ACD1510C9F9}" srcOrd="0" destOrd="0" presId="urn:microsoft.com/office/officeart/2005/8/layout/cycle2"/>
    <dgm:cxn modelId="{F98CC91F-F0B7-468D-9019-2AA19C15711B}" srcId="{1CB945D8-4D3B-441C-93AD-3EFE921DF19C}" destId="{C691F2B5-AF7E-492E-B766-5FE3201B0CDF}" srcOrd="0" destOrd="0" parTransId="{826ADFFD-0FD4-4460-A220-308368914B00}" sibTransId="{01C60348-E14A-475C-96FE-6C6673A9CC46}"/>
    <dgm:cxn modelId="{372D1299-A2A0-4E89-AF59-5D6F2E8E85A8}" type="presOf" srcId="{1CB945D8-4D3B-441C-93AD-3EFE921DF19C}" destId="{A0378F39-DB3F-4E44-9293-3E8C78373113}" srcOrd="0" destOrd="0" presId="urn:microsoft.com/office/officeart/2005/8/layout/cycle2"/>
    <dgm:cxn modelId="{E7FCBBDD-22F1-498D-9BEA-8B0AEAED6762}" type="presParOf" srcId="{A0378F39-DB3F-4E44-9293-3E8C78373113}" destId="{5A791321-0441-4E94-8D0B-3ACD1510C9F9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6CCA1-2C2A-4DF2-8731-90BC17D197C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044AFD2-2AA0-4C18-A7E1-1F979FBF54DA}">
      <dgm:prSet/>
      <dgm:spPr/>
      <dgm:t>
        <a:bodyPr/>
        <a:lstStyle/>
        <a:p>
          <a:pPr rtl="0"/>
          <a:r>
            <a:rPr lang="ru-RU" b="1" smtClean="0"/>
            <a:t>Формализация – это замена реального объекта его формальным описанием, т.е. его информационной моделью.</a:t>
          </a:r>
          <a:endParaRPr lang="ru-RU"/>
        </a:p>
      </dgm:t>
    </dgm:pt>
    <dgm:pt modelId="{E9DC0786-16FA-470D-8FCE-FC8332028FF6}" type="parTrans" cxnId="{AAD166D4-6025-4546-BD56-2CF155167982}">
      <dgm:prSet/>
      <dgm:spPr/>
      <dgm:t>
        <a:bodyPr/>
        <a:lstStyle/>
        <a:p>
          <a:endParaRPr lang="ru-RU"/>
        </a:p>
      </dgm:t>
    </dgm:pt>
    <dgm:pt modelId="{D066A44A-996F-488C-AF5D-6F6819557A64}" type="sibTrans" cxnId="{AAD166D4-6025-4546-BD56-2CF155167982}">
      <dgm:prSet/>
      <dgm:spPr/>
      <dgm:t>
        <a:bodyPr/>
        <a:lstStyle/>
        <a:p>
          <a:endParaRPr lang="ru-RU"/>
        </a:p>
      </dgm:t>
    </dgm:pt>
    <dgm:pt modelId="{C31B1F1C-EBE6-4678-BA4A-F40F4D09BE2E}" type="pres">
      <dgm:prSet presAssocID="{48E6CCA1-2C2A-4DF2-8731-90BC17D197C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CBAB79-2292-4498-AFF1-1701D9ADC79D}" type="pres">
      <dgm:prSet presAssocID="{0044AFD2-2AA0-4C18-A7E1-1F979FBF54DA}" presName="circ1TxSh" presStyleLbl="vennNode1" presStyleIdx="0" presStyleCnt="1" custLinFactNeighborX="-556" custLinFactNeighborY="5355"/>
      <dgm:spPr/>
      <dgm:t>
        <a:bodyPr/>
        <a:lstStyle/>
        <a:p>
          <a:endParaRPr lang="ru-RU"/>
        </a:p>
      </dgm:t>
    </dgm:pt>
  </dgm:ptLst>
  <dgm:cxnLst>
    <dgm:cxn modelId="{AAD166D4-6025-4546-BD56-2CF155167982}" srcId="{48E6CCA1-2C2A-4DF2-8731-90BC17D197C6}" destId="{0044AFD2-2AA0-4C18-A7E1-1F979FBF54DA}" srcOrd="0" destOrd="0" parTransId="{E9DC0786-16FA-470D-8FCE-FC8332028FF6}" sibTransId="{D066A44A-996F-488C-AF5D-6F6819557A64}"/>
    <dgm:cxn modelId="{01252CF4-78C7-40D9-8D5D-283D1BE875E0}" type="presOf" srcId="{0044AFD2-2AA0-4C18-A7E1-1F979FBF54DA}" destId="{F9CBAB79-2292-4498-AFF1-1701D9ADC79D}" srcOrd="0" destOrd="0" presId="urn:microsoft.com/office/officeart/2005/8/layout/venn1"/>
    <dgm:cxn modelId="{8CD2DCEF-8951-4C9E-B9A8-A3AA68BF1116}" type="presOf" srcId="{48E6CCA1-2C2A-4DF2-8731-90BC17D197C6}" destId="{C31B1F1C-EBE6-4678-BA4A-F40F4D09BE2E}" srcOrd="0" destOrd="0" presId="urn:microsoft.com/office/officeart/2005/8/layout/venn1"/>
    <dgm:cxn modelId="{95CA7FDA-508C-44E0-931B-C2DA2A76ECB1}" type="presParOf" srcId="{C31B1F1C-EBE6-4678-BA4A-F40F4D09BE2E}" destId="{F9CBAB79-2292-4498-AFF1-1701D9ADC79D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91321-0441-4E94-8D0B-3ACD1510C9F9}">
      <dsp:nvSpPr>
        <dsp:cNvPr id="0" name=""/>
        <dsp:cNvSpPr/>
      </dsp:nvSpPr>
      <dsp:spPr>
        <a:xfrm>
          <a:off x="1221581" y="3534"/>
          <a:ext cx="5786437" cy="57864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smtClean="0"/>
            <a:t>Анализ – процесс при котором происходит обработка свойств и выбор нужных (существенных) для данной модели. </a:t>
          </a:r>
          <a:endParaRPr lang="ru-RU" sz="3300" kern="1200"/>
        </a:p>
      </dsp:txBody>
      <dsp:txXfrm>
        <a:off x="2068985" y="850938"/>
        <a:ext cx="4091629" cy="4091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BAB79-2292-4498-AFF1-1701D9ADC79D}">
      <dsp:nvSpPr>
        <dsp:cNvPr id="0" name=""/>
        <dsp:cNvSpPr/>
      </dsp:nvSpPr>
      <dsp:spPr>
        <a:xfrm>
          <a:off x="1218046" y="0"/>
          <a:ext cx="5793506" cy="579350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Формализация – это замена реального объекта его формальным описанием, т.е. его информационной моделью.</a:t>
          </a:r>
          <a:endParaRPr lang="ru-RU" sz="3200" kern="1200"/>
        </a:p>
      </dsp:txBody>
      <dsp:txXfrm>
        <a:off x="2066485" y="848439"/>
        <a:ext cx="4096628" cy="4096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D20195-E983-4CCC-8AE7-0B0BD3ECFAE7}" type="datetimeFigureOut">
              <a:rPr lang="ru-RU" smtClean="0"/>
              <a:pPr/>
              <a:t>22.05.2017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CE2313-0FE5-41D9-B7BB-B6E721A8A3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Модели и моделирование</a:t>
            </a:r>
            <a:endParaRPr lang="ru-RU" sz="5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18506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1356">
        <p:cut/>
      </p:transition>
    </mc:Choice>
    <mc:Fallback>
      <p:transition advTm="1356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5560647"/>
              </p:ext>
            </p:extLst>
          </p:nvPr>
        </p:nvGraphicFramePr>
        <p:xfrm>
          <a:off x="357158" y="7143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353821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5035">
        <p:cut/>
      </p:transition>
    </mc:Choice>
    <mc:Fallback>
      <p:transition advTm="5035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3. </a:t>
            </a:r>
            <a:r>
              <a:rPr lang="ru-RU" sz="3200" b="1" dirty="0" smtClean="0"/>
              <a:t>Информационная модель</a:t>
            </a:r>
            <a:endParaRPr lang="ru-RU" sz="3200" b="1" dirty="0"/>
          </a:p>
        </p:txBody>
      </p:sp>
      <p:pic>
        <p:nvPicPr>
          <p:cNvPr id="8194" name="Picture 2" descr="C:\Users\user\Desktop\программа слайд\691658851554c9780602c27.879295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1593">
            <a:off x="463509" y="1585197"/>
            <a:ext cx="5235301" cy="1845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esktop\программа слайд\21_html_m10fc98a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8653">
            <a:off x="4278738" y="3749438"/>
            <a:ext cx="4131604" cy="24228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3842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4834">
        <p:cut/>
      </p:transition>
    </mc:Choice>
    <mc:Fallback>
      <p:transition advTm="4834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Благодарю</a:t>
            </a:r>
            <a:br>
              <a:rPr lang="ru-RU" sz="8000" dirty="0" smtClean="0"/>
            </a:br>
            <a:r>
              <a:rPr lang="ru-RU" sz="8000" dirty="0" smtClean="0"/>
              <a:t>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1145929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2381">
        <p:cut/>
      </p:transition>
    </mc:Choice>
    <mc:Fallback>
      <p:transition advTm="238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26171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моделирование?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819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Моделирование – метод создания и    использования моделей.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98838"/>
            <a:ext cx="8229600" cy="298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user\Desktop\программа слайд\0_728ed_faa75656_XXX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5590">
            <a:off x="1126916" y="3340423"/>
            <a:ext cx="3568533" cy="2757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программа слайд\t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377">
            <a:off x="4758620" y="3742684"/>
            <a:ext cx="3711848" cy="2473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592314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3316">
        <p:cut/>
      </p:transition>
    </mc:Choice>
    <mc:Fallback>
      <p:transition advTm="3316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модель?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Модель – новый объект, который                   отражает существенные с точки зрения    моделирования признаки изучаемого предмета ( процесса, явления)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программа слайд\eq0007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7423">
            <a:off x="858557" y="4328549"/>
            <a:ext cx="2676525" cy="180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программа слайд\al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836">
            <a:off x="5021359" y="4282639"/>
            <a:ext cx="3254117" cy="22323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1959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5847">
        <p:cut/>
      </p:transition>
    </mc:Choice>
    <mc:Fallback>
      <p:transition advTm="5847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моделей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Информационная модель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Натуральная (материальная) модель</a:t>
            </a:r>
            <a:endParaRPr lang="ru-RU" b="1" dirty="0"/>
          </a:p>
        </p:txBody>
      </p:sp>
      <p:pic>
        <p:nvPicPr>
          <p:cNvPr id="4098" name="Picture 2" descr="C:\Users\user\Desktop\программа слайд\255428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38" y="3789040"/>
            <a:ext cx="4527539" cy="2460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программа слайд\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029" y="3680671"/>
            <a:ext cx="4024362" cy="2677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74359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6479">
        <p:cut/>
      </p:transition>
    </mc:Choice>
    <mc:Fallback>
      <p:transition advTm="6479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478924" cy="1066800"/>
          </a:xfrm>
        </p:spPr>
        <p:txBody>
          <a:bodyPr/>
          <a:lstStyle/>
          <a:p>
            <a:r>
              <a:rPr lang="ru-RU" dirty="0" smtClean="0"/>
              <a:t>Информационная модель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Информационная модель – описание объекта – оригинала на одном из языков представления (кодирования) информации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user\Desktop\программа слайд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786190"/>
            <a:ext cx="3694222" cy="2244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525792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6301">
        <p:cut/>
      </p:transition>
    </mc:Choice>
    <mc:Fallback>
      <p:transition advTm="630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построения информационной модели 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20000" contrast="2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3429000"/>
            <a:ext cx="8229600" cy="1513232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241676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4532">
        <p:cut/>
      </p:transition>
    </mc:Choice>
    <mc:Fallback>
      <p:transition advTm="4532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Более подробно о каждом этапе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Реальный объект – это предмет по которой делают модель (исходный объект, прототип, оригинал)</a:t>
            </a:r>
            <a:endParaRPr lang="ru-RU" b="1" dirty="0"/>
          </a:p>
        </p:txBody>
      </p:sp>
      <p:pic>
        <p:nvPicPr>
          <p:cNvPr id="6147" name="Picture 3" descr="C:\Users\user\Desktop\программа слайд\qF5uihkCIZQ8qc9MCnNmD7XiPzwp6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752">
            <a:off x="5323084" y="4007600"/>
            <a:ext cx="3491499" cy="232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программа слайд\8865f7aafa9fbf89a793d7d938393a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4780724"/>
            <a:ext cx="2559476" cy="19196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программа слайд\sovremennyy-gostinay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3408">
            <a:off x="321673" y="3920742"/>
            <a:ext cx="3528393" cy="1990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83982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7475">
        <p:cut/>
      </p:transition>
    </mc:Choice>
    <mc:Fallback>
      <p:transition advTm="7475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7688198"/>
              </p:ext>
            </p:extLst>
          </p:nvPr>
        </p:nvGraphicFramePr>
        <p:xfrm>
          <a:off x="428596" y="7143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25187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4941">
        <p:cut/>
      </p:transition>
    </mc:Choice>
    <mc:Fallback>
      <p:transition advTm="494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="1" dirty="0" smtClean="0"/>
              <a:t>. Существенные признаки – важные, главные признаки отраженные в модели.</a:t>
            </a:r>
            <a:endParaRPr lang="ru-RU" b="1" dirty="0"/>
          </a:p>
        </p:txBody>
      </p:sp>
      <p:pic>
        <p:nvPicPr>
          <p:cNvPr id="7170" name="Picture 2" descr="C:\Users\user\Desktop\программа слайд\im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6673">
            <a:off x="835196" y="2167639"/>
            <a:ext cx="3618934" cy="20105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программа слайд\img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581">
            <a:off x="5540578" y="2220811"/>
            <a:ext cx="2743200" cy="2343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программа слайд\загруженное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8164">
            <a:off x="2419782" y="4604776"/>
            <a:ext cx="270510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8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00475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6393">
        <p:cut/>
      </p:transition>
    </mc:Choice>
    <mc:Fallback>
      <p:transition advTm="6393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3527743</TotalTime>
  <Words>100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Модели и моделирование</vt:lpstr>
      <vt:lpstr>Что такое моделирование?</vt:lpstr>
      <vt:lpstr>Что такое модель?</vt:lpstr>
      <vt:lpstr>Типы моделей</vt:lpstr>
      <vt:lpstr>Информационная модель</vt:lpstr>
      <vt:lpstr>Этапы построения информационной модели </vt:lpstr>
      <vt:lpstr>Более подробно о каждом этапе</vt:lpstr>
      <vt:lpstr>Слайд 8</vt:lpstr>
      <vt:lpstr>Слайд 9</vt:lpstr>
      <vt:lpstr>Слайд 10</vt:lpstr>
      <vt:lpstr>Слайд 11</vt:lpstr>
      <vt:lpstr>Благодарю 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2010-08-31T14:08:52Z</dcterms:created>
  <dcterms:modified xsi:type="dcterms:W3CDTF">2017-05-22T10:15:00Z</dcterms:modified>
</cp:coreProperties>
</file>