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0" r:id="rId4"/>
    <p:sldId id="281" r:id="rId5"/>
    <p:sldId id="286" r:id="rId6"/>
    <p:sldId id="258" r:id="rId7"/>
    <p:sldId id="288" r:id="rId8"/>
    <p:sldId id="259" r:id="rId9"/>
    <p:sldId id="289" r:id="rId10"/>
    <p:sldId id="290" r:id="rId11"/>
    <p:sldId id="265" r:id="rId12"/>
    <p:sldId id="272" r:id="rId13"/>
    <p:sldId id="266" r:id="rId14"/>
    <p:sldId id="267" r:id="rId15"/>
    <p:sldId id="270" r:id="rId16"/>
    <p:sldId id="271" r:id="rId17"/>
    <p:sldId id="291" r:id="rId18"/>
    <p:sldId id="273" r:id="rId19"/>
    <p:sldId id="275" r:id="rId20"/>
    <p:sldId id="296" r:id="rId21"/>
    <p:sldId id="277" r:id="rId22"/>
    <p:sldId id="278" r:id="rId23"/>
    <p:sldId id="279" r:id="rId24"/>
    <p:sldId id="292" r:id="rId25"/>
    <p:sldId id="293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FFCCFF"/>
    <a:srgbClr val="FF99CC"/>
    <a:srgbClr val="66CCFF"/>
    <a:srgbClr val="99CCFF"/>
    <a:srgbClr val="FF3300"/>
    <a:srgbClr val="FFFF00"/>
    <a:srgbClr val="00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331" autoAdjust="0"/>
  </p:normalViewPr>
  <p:slideViewPr>
    <p:cSldViewPr>
      <p:cViewPr varScale="1">
        <p:scale>
          <a:sx n="79" d="100"/>
          <a:sy n="79" d="100"/>
        </p:scale>
        <p:origin x="-17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046037-2D67-44C4-B18A-5DCA600F737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EA0287-40D4-466F-86FF-EAEA89B6097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4D831A-85F6-45A4-B6CA-AD410EE532C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D4AB81E-3992-4FEE-BB9C-EBEF2FADC81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133E424-8B74-42D5-A1BB-46E873BC085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B8F8F0D-40F7-42E2-943D-CCCFEBA41C0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02C190-81E7-4EF5-A1E0-29C50C55011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C71EBF-B720-4B44-86CF-B7B136A399D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C76196-2381-4351-8765-BC5B4D9D988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9EC195-1BAC-406A-9F8D-C71D63B7C06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37FD64-4504-4D0B-A34C-1618D4617D0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46E614-59E9-4412-B8BB-FF4720B415F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D270A4-4601-4D05-BFF5-7FA788950EC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A974B3-D970-4920-8136-89A30B6DA87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EAAC165-7C9E-4287-8163-67B638FEEC7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Oval 6"/>
          <p:cNvSpPr>
            <a:spLocks noChangeArrowheads="1"/>
          </p:cNvSpPr>
          <p:nvPr/>
        </p:nvSpPr>
        <p:spPr bwMode="auto">
          <a:xfrm>
            <a:off x="533400" y="609600"/>
            <a:ext cx="8153400" cy="4876800"/>
          </a:xfrm>
          <a:prstGeom prst="ellipse">
            <a:avLst/>
          </a:prstGeom>
          <a:solidFill>
            <a:srgbClr val="3399FF"/>
          </a:solidFill>
          <a:ln w="9525">
            <a:solidFill>
              <a:schemeClr val="accent2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ru-RU" sz="4000" b="1" dirty="0">
                <a:solidFill>
                  <a:srgbClr val="FFFF00"/>
                </a:solidFill>
              </a:rPr>
              <a:t>Организмы в Мировом океане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52400" y="152399"/>
          <a:ext cx="8839200" cy="6529273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828800"/>
                <a:gridCol w="1981200"/>
                <a:gridCol w="2286000"/>
                <a:gridCol w="2743200"/>
              </a:tblGrid>
              <a:tr h="1108029">
                <a:tc>
                  <a:txBody>
                    <a:bodyPr/>
                    <a:lstStyle/>
                    <a:p>
                      <a:pPr algn="ctr"/>
                      <a:endParaRPr lang="ru-RU" sz="28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ru-RU" sz="2800" b="0" dirty="0" smtClean="0">
                          <a:solidFill>
                            <a:schemeClr val="bg1"/>
                          </a:solidFill>
                        </a:rPr>
                        <a:t>Группа</a:t>
                      </a:r>
                      <a:endParaRPr lang="ru-RU" sz="28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</a:rPr>
                        <a:t>Место обитания в МО</a:t>
                      </a:r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Какие они приобрели признаки в результате мест обитания?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ru-RU" sz="2800" b="0" dirty="0" smtClean="0">
                          <a:solidFill>
                            <a:schemeClr val="bg1"/>
                          </a:solidFill>
                        </a:rPr>
                        <a:t>Состав</a:t>
                      </a:r>
                      <a:endParaRPr lang="ru-RU" sz="28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1356361">
                <a:tc>
                  <a:txBody>
                    <a:bodyPr/>
                    <a:lstStyle/>
                    <a:p>
                      <a:pPr algn="ctr"/>
                      <a:endParaRPr lang="ru-RU" sz="28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ru-RU" sz="2800" dirty="0" smtClean="0">
                          <a:solidFill>
                            <a:schemeClr val="bg1"/>
                          </a:solidFill>
                        </a:rPr>
                        <a:t>Планктон</a:t>
                      </a:r>
                      <a:endParaRPr lang="ru-RU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ru-RU" sz="1800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ru-RU" sz="1800" dirty="0" smtClean="0">
                          <a:solidFill>
                            <a:schemeClr val="bg1"/>
                          </a:solidFill>
                        </a:rPr>
                        <a:t>«блуждающие»</a:t>
                      </a:r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ru-RU" sz="1400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Имеют выросты, усы и т.д.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bg1"/>
                          </a:solidFill>
                        </a:rPr>
                        <a:t>Простейшие, мелкие рачки, черви, кишечнополостные</a:t>
                      </a:r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1741188">
                <a:tc>
                  <a:txBody>
                    <a:bodyPr/>
                    <a:lstStyle/>
                    <a:p>
                      <a:pPr algn="l"/>
                      <a:endParaRPr lang="ru-RU" sz="28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l"/>
                      <a:r>
                        <a:rPr lang="ru-RU" sz="2800" dirty="0" smtClean="0">
                          <a:solidFill>
                            <a:schemeClr val="bg1"/>
                          </a:solidFill>
                        </a:rPr>
                        <a:t>Нектон</a:t>
                      </a:r>
                      <a:endParaRPr lang="ru-RU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ru-RU" sz="12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ru-RU" sz="20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«плавающие»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Плавники, обтекаемую форму, вытянутое, уплощенное с боковых сторон тело.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bg1"/>
                          </a:solidFill>
                        </a:rPr>
                        <a:t>Рыбы, морские млекопитающие, морские змеи, черепахи, крупные </a:t>
                      </a:r>
                      <a:r>
                        <a:rPr lang="ru-RU" sz="1800" dirty="0" err="1" smtClean="0">
                          <a:solidFill>
                            <a:schemeClr val="bg1"/>
                          </a:solidFill>
                        </a:rPr>
                        <a:t>молюски</a:t>
                      </a:r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2121084">
                <a:tc>
                  <a:txBody>
                    <a:bodyPr/>
                    <a:lstStyle/>
                    <a:p>
                      <a:endParaRPr lang="ru-RU" sz="2800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ru-RU" sz="2800" dirty="0" smtClean="0">
                          <a:solidFill>
                            <a:schemeClr val="bg1"/>
                          </a:solidFill>
                        </a:rPr>
                        <a:t>Бентос</a:t>
                      </a:r>
                      <a:endParaRPr lang="ru-RU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ru-RU" sz="20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«глубинные»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Уплощенное тело, темную окраску, иногда умеют ее менять. Могут прикрепляться ко дну, зарываться в грунт,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</a:rPr>
                        <a:t> прятаться в раковины.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bg1"/>
                          </a:solidFill>
                        </a:rPr>
                        <a:t>Водоросли, морские травы, ракообразные, коралловые полипы</a:t>
                      </a:r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914400"/>
          </a:xfrm>
        </p:spPr>
        <p:txBody>
          <a:bodyPr/>
          <a:lstStyle/>
          <a:p>
            <a:r>
              <a:rPr lang="ru-RU" b="1" dirty="0">
                <a:solidFill>
                  <a:srgbClr val="FFFF00"/>
                </a:solidFill>
              </a:rPr>
              <a:t>Планктон</a:t>
            </a:r>
            <a:r>
              <a:rPr lang="ru-RU" b="1" dirty="0"/>
              <a:t> </a:t>
            </a:r>
          </a:p>
        </p:txBody>
      </p:sp>
      <p:pic>
        <p:nvPicPr>
          <p:cNvPr id="17417" name="Picture 9" descr="планктон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lum bright="6000"/>
          </a:blip>
          <a:srcRect/>
          <a:stretch>
            <a:fillRect/>
          </a:stretch>
        </p:blipFill>
        <p:spPr>
          <a:xfrm>
            <a:off x="4724400" y="1371600"/>
            <a:ext cx="4114800" cy="5029199"/>
          </a:xfrm>
          <a:noFill/>
          <a:ln/>
        </p:spPr>
      </p:pic>
      <p:pic>
        <p:nvPicPr>
          <p:cNvPr id="17419" name="Picture 11" descr="планктон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lum bright="12000"/>
          </a:blip>
          <a:srcRect/>
          <a:stretch>
            <a:fillRect/>
          </a:stretch>
        </p:blipFill>
        <p:spPr>
          <a:xfrm>
            <a:off x="304800" y="1371600"/>
            <a:ext cx="4114800" cy="50292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FF00"/>
                </a:solidFill>
              </a:rPr>
              <a:t>Планктон </a:t>
            </a:r>
            <a:endParaRPr lang="ru-RU" sz="2400" b="1" dirty="0">
              <a:solidFill>
                <a:srgbClr val="FFFF00"/>
              </a:solidFill>
            </a:endParaRPr>
          </a:p>
        </p:txBody>
      </p:sp>
      <p:pic>
        <p:nvPicPr>
          <p:cNvPr id="27659" name="Picture 11" descr="планктон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1143000"/>
            <a:ext cx="4191000" cy="3124200"/>
          </a:xfrm>
          <a:noFill/>
          <a:ln/>
        </p:spPr>
      </p:pic>
      <p:pic>
        <p:nvPicPr>
          <p:cNvPr id="27660" name="Picture 12" descr="планктон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828800" y="4343400"/>
            <a:ext cx="5610225" cy="2362200"/>
          </a:xfrm>
          <a:noFill/>
          <a:ln/>
        </p:spPr>
      </p:pic>
      <p:pic>
        <p:nvPicPr>
          <p:cNvPr id="27661" name="Picture 13" descr="планктон"/>
          <p:cNvPicPr>
            <a:picLocks noGrp="1" noChangeAspect="1" noChangeArrowheads="1"/>
          </p:cNvPicPr>
          <p:nvPr>
            <p:ph sz="half" idx="3"/>
          </p:nvPr>
        </p:nvPicPr>
        <p:blipFill>
          <a:blip r:embed="rId4" cstate="print"/>
          <a:srcRect l="7547" t="6200" r="7547" b="29745"/>
          <a:stretch>
            <a:fillRect/>
          </a:stretch>
        </p:blipFill>
        <p:spPr>
          <a:xfrm>
            <a:off x="4800600" y="1143000"/>
            <a:ext cx="4038600" cy="31242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914400"/>
          </a:xfrm>
        </p:spPr>
        <p:txBody>
          <a:bodyPr/>
          <a:lstStyle/>
          <a:p>
            <a:r>
              <a:rPr lang="ru-RU" b="1" dirty="0">
                <a:solidFill>
                  <a:srgbClr val="FFFF00"/>
                </a:solidFill>
              </a:rPr>
              <a:t>Нектон</a:t>
            </a:r>
          </a:p>
        </p:txBody>
      </p:sp>
      <p:pic>
        <p:nvPicPr>
          <p:cNvPr id="19466" name="Picture 10" descr="мор черепаха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1066800"/>
            <a:ext cx="4419600" cy="5257800"/>
          </a:xfrm>
          <a:noFill/>
          <a:ln/>
        </p:spPr>
      </p:pic>
      <p:pic>
        <p:nvPicPr>
          <p:cNvPr id="19467" name="Picture 11" descr="кальмар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53000" y="1066800"/>
            <a:ext cx="3962400" cy="52578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2819400" y="152400"/>
            <a:ext cx="43434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Нектон </a:t>
            </a:r>
            <a:endParaRPr lang="ru-RU" sz="2400" b="1" dirty="0">
              <a:solidFill>
                <a:srgbClr val="FFFF00"/>
              </a:solidFill>
            </a:endParaRPr>
          </a:p>
        </p:txBody>
      </p:sp>
      <p:pic>
        <p:nvPicPr>
          <p:cNvPr id="20489" name="Picture 9" descr="котик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066800"/>
            <a:ext cx="4038600" cy="2914650"/>
          </a:xfrm>
          <a:noFill/>
          <a:ln/>
        </p:spPr>
      </p:pic>
      <p:pic>
        <p:nvPicPr>
          <p:cNvPr id="20491" name="Picture 11" descr="рыбы-бабочки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4038600"/>
            <a:ext cx="4038600" cy="2689225"/>
          </a:xfrm>
          <a:noFill/>
          <a:ln/>
        </p:spPr>
      </p:pic>
      <p:pic>
        <p:nvPicPr>
          <p:cNvPr id="20492" name="Picture 12" descr="морская змея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724400" y="4038600"/>
            <a:ext cx="4090988" cy="2667000"/>
          </a:xfrm>
          <a:noFill/>
          <a:ln/>
        </p:spPr>
      </p:pic>
      <p:pic>
        <p:nvPicPr>
          <p:cNvPr id="20494" name="Picture 14" descr="морской скат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724400" y="1066800"/>
            <a:ext cx="4114800" cy="28956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153400" cy="914400"/>
          </a:xfrm>
        </p:spPr>
        <p:txBody>
          <a:bodyPr/>
          <a:lstStyle/>
          <a:p>
            <a:r>
              <a:rPr lang="ru-RU" b="1" dirty="0">
                <a:solidFill>
                  <a:srgbClr val="FFFF00"/>
                </a:solidFill>
              </a:rPr>
              <a:t>Бентос</a:t>
            </a:r>
          </a:p>
        </p:txBody>
      </p:sp>
      <p:pic>
        <p:nvPicPr>
          <p:cNvPr id="25608" name="Picture 8" descr="звезда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1143000"/>
            <a:ext cx="4419600" cy="5562600"/>
          </a:xfrm>
          <a:noFill/>
          <a:ln/>
        </p:spPr>
      </p:pic>
      <p:pic>
        <p:nvPicPr>
          <p:cNvPr id="25609" name="Picture 9" descr="еж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24400" y="1143000"/>
            <a:ext cx="4114800" cy="556418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914400" y="304800"/>
            <a:ext cx="7924800" cy="655638"/>
          </a:xfrm>
        </p:spPr>
        <p:txBody>
          <a:bodyPr/>
          <a:lstStyle/>
          <a:p>
            <a:r>
              <a:rPr lang="ru-RU" sz="4000" b="1" dirty="0">
                <a:solidFill>
                  <a:srgbClr val="FFFF00"/>
                </a:solidFill>
              </a:rPr>
              <a:t>Бентос </a:t>
            </a:r>
            <a:r>
              <a:rPr lang="ru-RU" sz="4000" dirty="0" smtClean="0"/>
              <a:t> </a:t>
            </a:r>
            <a:endParaRPr lang="ru-RU" sz="4000" dirty="0"/>
          </a:p>
        </p:txBody>
      </p:sp>
      <p:pic>
        <p:nvPicPr>
          <p:cNvPr id="26635" name="Picture 11" descr="актиния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24400" y="1066800"/>
            <a:ext cx="3886200" cy="2743200"/>
          </a:xfrm>
          <a:noFill/>
          <a:ln/>
        </p:spPr>
      </p:pic>
      <p:pic>
        <p:nvPicPr>
          <p:cNvPr id="26636" name="Picture 12" descr="мидии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24400" y="3962400"/>
            <a:ext cx="3886200" cy="2667000"/>
          </a:xfrm>
          <a:noFill/>
          <a:ln/>
        </p:spPr>
      </p:pic>
      <p:pic>
        <p:nvPicPr>
          <p:cNvPr id="26638" name="Picture 14" descr="kambala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57200" y="3962400"/>
            <a:ext cx="4038600" cy="2686050"/>
          </a:xfrm>
          <a:noFill/>
          <a:ln/>
        </p:spPr>
      </p:pic>
      <p:pic>
        <p:nvPicPr>
          <p:cNvPr id="26644" name="Picture 20" descr="golotyriya0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57200" y="1066800"/>
            <a:ext cx="4038600" cy="277018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Вывод.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/>
          <a:lstStyle/>
          <a:p>
            <a:pPr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Океан полон жизни и тайн. Многие из них не раскрыты до сих пор. При исследовании морских глубин и сейчас еще находят организмы.</a:t>
            </a:r>
          </a:p>
          <a:p>
            <a:pPr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Условия жизни в океане от полюсов до экватора, от поверхности до максимальных глубин очень различны. Поэтому в Мировом океане обитает огромное количество живых организмов - от одноклеточных микроскопических растений и животных до морских гигантов, которые представляют собой биологические ресурсы.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FF00"/>
                </a:solidFill>
              </a:rPr>
              <a:t>Загрязнение Мирового океана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 sz="2800" dirty="0">
                <a:solidFill>
                  <a:schemeClr val="bg1"/>
                </a:solidFill>
              </a:rPr>
              <a:t>Одним из наиболее опасных загрязнителей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ru-RU" sz="2800" dirty="0">
                <a:solidFill>
                  <a:schemeClr val="bg1"/>
                </a:solidFill>
              </a:rPr>
              <a:t>океанической среды является нефть.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ru-RU" sz="2800" dirty="0">
                <a:solidFill>
                  <a:schemeClr val="bg1"/>
                </a:solidFill>
              </a:rPr>
              <a:t> </a:t>
            </a:r>
            <a:endParaRPr lang="ru-RU" sz="2800" dirty="0" smtClean="0">
              <a:solidFill>
                <a:schemeClr val="bg1"/>
              </a:solidFill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2. Серьезную экологическую угрозу для жизни в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Мировом </a:t>
            </a:r>
            <a:r>
              <a:rPr lang="ru-RU" sz="2800" dirty="0">
                <a:solidFill>
                  <a:schemeClr val="bg1"/>
                </a:solidFill>
              </a:rPr>
              <a:t>океане  представляет захоронение на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ru-RU" sz="2800" dirty="0">
                <a:solidFill>
                  <a:schemeClr val="bg1"/>
                </a:solidFill>
              </a:rPr>
              <a:t>морском дне радиоактивных отходов  и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ru-RU" sz="2800" dirty="0">
                <a:solidFill>
                  <a:schemeClr val="bg1"/>
                </a:solidFill>
              </a:rPr>
              <a:t>сброс в море жидких радиоактивных отходов.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ru-RU" sz="2800" dirty="0">
              <a:solidFill>
                <a:schemeClr val="bg1"/>
              </a:solidFill>
            </a:endParaRPr>
          </a:p>
          <a:p>
            <a:pPr marL="609600" indent="-609600">
              <a:lnSpc>
                <a:spcPct val="90000"/>
              </a:lnSpc>
              <a:buFontTx/>
              <a:buAutoNum type="arabicPeriod" startAt="3"/>
            </a:pPr>
            <a:r>
              <a:rPr lang="ru-RU" sz="2800" dirty="0" smtClean="0">
                <a:solidFill>
                  <a:schemeClr val="bg1"/>
                </a:solidFill>
              </a:rPr>
              <a:t>Бытовые </a:t>
            </a:r>
            <a:r>
              <a:rPr lang="ru-RU" sz="2800" dirty="0">
                <a:solidFill>
                  <a:schemeClr val="bg1"/>
                </a:solidFill>
              </a:rPr>
              <a:t>стоки и стоки с полей</a:t>
            </a:r>
            <a:r>
              <a:rPr lang="ru-RU" sz="2800" dirty="0" smtClean="0">
                <a:solidFill>
                  <a:schemeClr val="bg1"/>
                </a:solidFill>
              </a:rPr>
              <a:t>.</a:t>
            </a:r>
          </a:p>
          <a:p>
            <a:pPr marL="609600" indent="-609600">
              <a:lnSpc>
                <a:spcPct val="90000"/>
              </a:lnSpc>
              <a:buFontTx/>
              <a:buAutoNum type="arabicPeriod" startAt="3"/>
            </a:pPr>
            <a:endParaRPr lang="ru-RU" sz="2800" dirty="0" smtClean="0">
              <a:solidFill>
                <a:schemeClr val="bg1"/>
              </a:solidFill>
            </a:endParaRPr>
          </a:p>
          <a:p>
            <a:pPr marL="609600" indent="-609600">
              <a:lnSpc>
                <a:spcPct val="90000"/>
              </a:lnSpc>
              <a:buFontTx/>
              <a:buAutoNum type="arabicPeriod" startAt="3"/>
            </a:pPr>
            <a:r>
              <a:rPr lang="ru-RU" sz="2800" dirty="0" smtClean="0">
                <a:solidFill>
                  <a:schemeClr val="bg1"/>
                </a:solidFill>
              </a:rPr>
              <a:t>Мусор после людей.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305800" cy="1143000"/>
          </a:xfrm>
        </p:spPr>
        <p:txBody>
          <a:bodyPr/>
          <a:lstStyle/>
          <a:p>
            <a:r>
              <a:rPr lang="ru-RU" sz="4000" b="1" dirty="0">
                <a:solidFill>
                  <a:srgbClr val="FFFF00"/>
                </a:solidFill>
              </a:rPr>
              <a:t>Меры по охране Мирового океана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ru-RU" dirty="0">
                <a:solidFill>
                  <a:schemeClr val="bg1"/>
                </a:solidFill>
              </a:rPr>
              <a:t>-  </a:t>
            </a:r>
            <a:r>
              <a:rPr lang="ru-RU" dirty="0"/>
              <a:t> </a:t>
            </a:r>
            <a:r>
              <a:rPr lang="ru-RU" dirty="0" smtClean="0">
                <a:solidFill>
                  <a:schemeClr val="bg1"/>
                </a:solidFill>
              </a:rPr>
              <a:t>запретить </a:t>
            </a:r>
            <a:r>
              <a:rPr lang="ru-RU" dirty="0">
                <a:solidFill>
                  <a:schemeClr val="bg1"/>
                </a:solidFill>
              </a:rPr>
              <a:t>слив нефтесодержащих вод с танкеров; 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ru-RU" dirty="0">
                <a:solidFill>
                  <a:schemeClr val="bg1"/>
                </a:solidFill>
              </a:rPr>
              <a:t>-   </a:t>
            </a:r>
            <a:r>
              <a:rPr lang="ru-RU" dirty="0" smtClean="0">
                <a:solidFill>
                  <a:schemeClr val="bg1"/>
                </a:solidFill>
              </a:rPr>
              <a:t>совершенствовать конструкции </a:t>
            </a:r>
            <a:r>
              <a:rPr lang="ru-RU" dirty="0">
                <a:solidFill>
                  <a:schemeClr val="bg1"/>
                </a:solidFill>
              </a:rPr>
              <a:t>нефтеналивных судов; </a:t>
            </a:r>
          </a:p>
          <a:p>
            <a:pPr marL="609600" indent="-609600">
              <a:lnSpc>
                <a:spcPct val="90000"/>
              </a:lnSpc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применять плавающие </a:t>
            </a:r>
            <a:r>
              <a:rPr lang="ru-RU" dirty="0" err="1" smtClean="0">
                <a:solidFill>
                  <a:schemeClr val="bg1"/>
                </a:solidFill>
              </a:rPr>
              <a:t>нефтесборщики</a:t>
            </a:r>
            <a:r>
              <a:rPr lang="ru-RU" dirty="0" smtClean="0">
                <a:solidFill>
                  <a:schemeClr val="bg1"/>
                </a:solidFill>
              </a:rPr>
              <a:t>;</a:t>
            </a:r>
            <a:endParaRPr lang="ru-RU" dirty="0">
              <a:solidFill>
                <a:schemeClr val="bg1"/>
              </a:solidFill>
            </a:endParaRPr>
          </a:p>
          <a:p>
            <a:pPr marL="609600" indent="-609600">
              <a:lnSpc>
                <a:spcPct val="90000"/>
              </a:lnSpc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запретить </a:t>
            </a:r>
            <a:r>
              <a:rPr lang="ru-RU" dirty="0">
                <a:solidFill>
                  <a:schemeClr val="bg1"/>
                </a:solidFill>
              </a:rPr>
              <a:t>сброс на дно  океанов </a:t>
            </a:r>
            <a:r>
              <a:rPr lang="ru-RU" dirty="0" smtClean="0">
                <a:solidFill>
                  <a:schemeClr val="bg1"/>
                </a:solidFill>
              </a:rPr>
              <a:t>радиоактивные </a:t>
            </a:r>
            <a:r>
              <a:rPr lang="ru-RU" dirty="0">
                <a:solidFill>
                  <a:schemeClr val="bg1"/>
                </a:solidFill>
              </a:rPr>
              <a:t>и </a:t>
            </a:r>
            <a:r>
              <a:rPr lang="ru-RU" dirty="0" smtClean="0">
                <a:solidFill>
                  <a:schemeClr val="bg1"/>
                </a:solidFill>
              </a:rPr>
              <a:t>ядовитые химические отходы; </a:t>
            </a:r>
          </a:p>
          <a:p>
            <a:pPr marL="609600" indent="-609600">
              <a:lnSpc>
                <a:spcPct val="90000"/>
              </a:lnSpc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не мусорить</a:t>
            </a:r>
            <a:endParaRPr lang="ru-RU" dirty="0">
              <a:solidFill>
                <a:schemeClr val="bg1"/>
              </a:solidFill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14400"/>
            <a:ext cx="8077200" cy="503238"/>
          </a:xfrm>
        </p:spPr>
        <p:txBody>
          <a:bodyPr/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План урока: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229600" cy="4525963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ru-RU" sz="3600" dirty="0" smtClean="0">
                <a:solidFill>
                  <a:schemeClr val="bg1"/>
                </a:solidFill>
              </a:rPr>
              <a:t>Условия жизни организмов в океане</a:t>
            </a: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ru-RU" sz="3600" dirty="0" smtClean="0">
                <a:solidFill>
                  <a:schemeClr val="bg1"/>
                </a:solidFill>
              </a:rPr>
              <a:t>Группы организмов.</a:t>
            </a: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ru-RU" sz="3600" dirty="0" smtClean="0">
                <a:solidFill>
                  <a:schemeClr val="bg1"/>
                </a:solidFill>
              </a:rPr>
              <a:t>Распространение организмов в океанах.</a:t>
            </a: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ru-RU" sz="3600" dirty="0" smtClean="0">
                <a:solidFill>
                  <a:schemeClr val="bg1"/>
                </a:solidFill>
              </a:rPr>
              <a:t>Океан нуждается в защите.</a:t>
            </a: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ru-RU" sz="3600" dirty="0" smtClean="0">
                <a:solidFill>
                  <a:schemeClr val="bg1"/>
                </a:solidFill>
              </a:rPr>
              <a:t>Самые удивительные обитатели океана. 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7200" b="1" dirty="0" smtClean="0">
                <a:solidFill>
                  <a:srgbClr val="FFFF00"/>
                </a:solidFill>
              </a:rPr>
              <a:t>Самые, самые, самые.</a:t>
            </a: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u="sng" dirty="0" smtClean="0">
                <a:solidFill>
                  <a:srgbClr val="FFFF00"/>
                </a:solidFill>
              </a:rPr>
              <a:t/>
            </a:r>
            <a:br>
              <a:rPr lang="ru-RU" sz="3200" b="1" u="sng" dirty="0" smtClean="0">
                <a:solidFill>
                  <a:srgbClr val="FFFF00"/>
                </a:solidFill>
              </a:rPr>
            </a:br>
            <a:r>
              <a:rPr lang="ru-RU" sz="3200" b="1" u="sng" dirty="0" smtClean="0">
                <a:solidFill>
                  <a:srgbClr val="FFFF00"/>
                </a:solidFill>
              </a:rPr>
              <a:t>1.Самое северное млекопитающие – Белый медведь.</a:t>
            </a: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http://festival.1september.ru/articles/213936/img5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8305800" cy="510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algn="ctr">
              <a:buNone/>
            </a:pPr>
            <a:r>
              <a:rPr lang="ru-RU" sz="4000" b="1" u="sng" dirty="0" smtClean="0">
                <a:solidFill>
                  <a:srgbClr val="FFFF00"/>
                </a:solidFill>
              </a:rPr>
              <a:t>2. Самое быстрое морское животное – касатка</a:t>
            </a:r>
            <a:r>
              <a:rPr lang="ru-RU" sz="4000" b="1" dirty="0" smtClean="0">
                <a:solidFill>
                  <a:srgbClr val="FFFF00"/>
                </a:solidFill>
              </a:rPr>
              <a:t>.</a:t>
            </a:r>
            <a:endParaRPr lang="ru-RU" sz="4000" dirty="0" smtClean="0">
              <a:solidFill>
                <a:srgbClr val="FFFF00"/>
              </a:solidFill>
            </a:endParaRPr>
          </a:p>
          <a:p>
            <a:pPr algn="ctr">
              <a:buNone/>
            </a:pP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http://festival.1september.ru/articles/213936/img7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85937"/>
            <a:ext cx="8153400" cy="49196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752600"/>
          </a:xfrm>
        </p:spPr>
        <p:txBody>
          <a:bodyPr/>
          <a:lstStyle/>
          <a:p>
            <a:r>
              <a:rPr lang="ru-RU" sz="3600" b="1" u="sng" dirty="0" smtClean="0">
                <a:solidFill>
                  <a:srgbClr val="FFFF00"/>
                </a:solidFill>
              </a:rPr>
              <a:t>3</a:t>
            </a:r>
            <a:r>
              <a:rPr lang="ru-RU" sz="3600" b="1" i="1" u="sng" dirty="0" smtClean="0">
                <a:solidFill>
                  <a:srgbClr val="FFFF00"/>
                </a:solidFill>
              </a:rPr>
              <a:t>.Самое крупное животное – Синий (</a:t>
            </a:r>
            <a:r>
              <a:rPr lang="ru-RU" sz="3600" b="1" i="1" u="sng" dirty="0" err="1" smtClean="0">
                <a:solidFill>
                  <a:srgbClr val="FFFF00"/>
                </a:solidFill>
              </a:rPr>
              <a:t>голубой</a:t>
            </a:r>
            <a:r>
              <a:rPr lang="ru-RU" sz="3600" b="1" i="1" u="sng" dirty="0" smtClean="0">
                <a:solidFill>
                  <a:srgbClr val="FFFF00"/>
                </a:solidFill>
              </a:rPr>
              <a:t>) кит.</a:t>
            </a: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http://festival.1september.ru/articles/213936/img1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8229600" cy="487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1295400"/>
          </a:xfrm>
        </p:spPr>
        <p:txBody>
          <a:bodyPr/>
          <a:lstStyle/>
          <a:p>
            <a:r>
              <a:rPr lang="ru-RU" sz="3600" b="1" u="sng" dirty="0" smtClean="0"/>
              <a:t/>
            </a:r>
            <a:br>
              <a:rPr lang="ru-RU" sz="3600" b="1" u="sng" dirty="0" smtClean="0"/>
            </a:br>
            <a:r>
              <a:rPr lang="ru-RU" sz="3600" b="1" u="sng" dirty="0" smtClean="0">
                <a:solidFill>
                  <a:srgbClr val="FFFF00"/>
                </a:solidFill>
              </a:rPr>
              <a:t>4.Самое южное животное – Тюлень Уэдделла</a:t>
            </a:r>
            <a:r>
              <a:rPr lang="ru-RU" sz="3600" b="1" dirty="0" smtClean="0">
                <a:solidFill>
                  <a:srgbClr val="FFFF00"/>
                </a:solidFill>
              </a:rPr>
              <a:t>.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4" name="Содержимое 3" descr="http://festival.1september.ru/articles/213936/img1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8382000" cy="525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u="sng" dirty="0" smtClean="0"/>
              <a:t/>
            </a:r>
            <a:br>
              <a:rPr lang="ru-RU" sz="3200" b="1" u="sng" dirty="0" smtClean="0"/>
            </a:br>
            <a:r>
              <a:rPr lang="ru-RU" sz="3200" b="1" u="sng" dirty="0" smtClean="0">
                <a:solidFill>
                  <a:srgbClr val="FFFF00"/>
                </a:solidFill>
              </a:rPr>
              <a:t>5.Самое большое скопление кораллов – Большой Барьерный риф (ББР).</a:t>
            </a:r>
            <a:r>
              <a:rPr lang="ru-RU" b="1" dirty="0" smtClean="0">
                <a:solidFill>
                  <a:srgbClr val="FFFF00"/>
                </a:solidFill>
              </a:rPr>
              <a:t/>
            </a:r>
            <a:br>
              <a:rPr lang="ru-RU" b="1" dirty="0" smtClean="0">
                <a:solidFill>
                  <a:srgbClr val="FFFF00"/>
                </a:solidFill>
              </a:rPr>
            </a:b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http://festival.1september.ru/articles/213936/img12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1"/>
            <a:ext cx="3886200" cy="2666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festival.1september.ru/articles/213936/img13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24000"/>
            <a:ext cx="3962400" cy="266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festival.1september.ru/articles/213936/img14.jpg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4267200"/>
            <a:ext cx="38862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festival.1september.ru/articles/213936/img15.jpg"/>
          <p:cNvPicPr/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67200"/>
            <a:ext cx="39624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Проверка домашнего задания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763963"/>
          </a:xfrm>
        </p:spPr>
        <p:txBody>
          <a:bodyPr/>
          <a:lstStyle/>
          <a:p>
            <a:pPr algn="ctr">
              <a:buNone/>
            </a:pPr>
            <a:r>
              <a:rPr lang="ru-RU" sz="4800" b="1" dirty="0" smtClean="0">
                <a:solidFill>
                  <a:schemeClr val="bg1"/>
                </a:solidFill>
              </a:rPr>
              <a:t>1. Назвать царства организмов.</a:t>
            </a:r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pPr>
              <a:buNone/>
            </a:pPr>
            <a:r>
              <a:rPr lang="ru-RU" sz="4400" b="1" dirty="0" smtClean="0">
                <a:solidFill>
                  <a:schemeClr val="bg1"/>
                </a:solidFill>
              </a:rPr>
              <a:t>          2. Назовите условия 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chemeClr val="bg1"/>
                </a:solidFill>
              </a:rPr>
              <a:t>существования организмов.</a:t>
            </a:r>
          </a:p>
          <a:p>
            <a:pPr>
              <a:buNone/>
            </a:pPr>
            <a:r>
              <a:rPr lang="ru-RU" sz="4400" b="1" dirty="0" smtClean="0">
                <a:solidFill>
                  <a:schemeClr val="bg1"/>
                </a:solidFill>
              </a:rPr>
              <a:t>     </a:t>
            </a:r>
            <a:endParaRPr lang="ru-RU" sz="4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800" b="1" dirty="0" smtClean="0">
                <a:solidFill>
                  <a:schemeClr val="bg1"/>
                </a:solidFill>
              </a:rPr>
              <a:t>3. Назовите оболочки земли в которых обитают организмы?</a:t>
            </a:r>
            <a:endParaRPr lang="ru-RU"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6172200" cy="655638"/>
          </a:xfrm>
        </p:spPr>
        <p:txBody>
          <a:bodyPr/>
          <a:lstStyle/>
          <a:p>
            <a:r>
              <a:rPr lang="ru-RU" sz="2800" dirty="0"/>
              <a:t/>
            </a:r>
            <a:br>
              <a:rPr lang="ru-RU" sz="2800" dirty="0"/>
            </a:br>
            <a:endParaRPr lang="ru-RU" sz="4000" u="sng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572000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4800" b="1" dirty="0" smtClean="0">
                <a:solidFill>
                  <a:schemeClr val="bg1"/>
                </a:solidFill>
              </a:rPr>
              <a:t> 4. Географический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4800" b="1" dirty="0" smtClean="0">
                <a:solidFill>
                  <a:schemeClr val="bg1"/>
                </a:solidFill>
              </a:rPr>
              <a:t> </a:t>
            </a:r>
            <a:r>
              <a:rPr lang="ru-RU" sz="4800" b="1" dirty="0">
                <a:solidFill>
                  <a:schemeClr val="bg1"/>
                </a:solidFill>
              </a:rPr>
              <a:t>диктант. </a:t>
            </a:r>
            <a:endParaRPr lang="ru-RU" sz="4800" b="1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sz="4800" b="1" dirty="0" smtClean="0">
                <a:solidFill>
                  <a:schemeClr val="bg1"/>
                </a:solidFill>
              </a:rPr>
              <a:t>5. Как образовались названия природных зон?</a:t>
            </a:r>
            <a:endParaRPr lang="ru-RU"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>
                <a:solidFill>
                  <a:srgbClr val="FFFF00"/>
                </a:solidFill>
              </a:rPr>
              <a:t>Условия жизни в водной среде</a:t>
            </a:r>
            <a:r>
              <a:rPr lang="ru-RU" sz="4000" b="1" dirty="0"/>
              <a:t>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>
                <a:solidFill>
                  <a:schemeClr val="bg1"/>
                </a:solidFill>
              </a:rPr>
              <a:t>1.Действует выталкивающая сила воды, поэтому в ней могут жить организмы больших размеров.</a:t>
            </a:r>
          </a:p>
          <a:p>
            <a:pPr>
              <a:buFontTx/>
              <a:buNone/>
            </a:pPr>
            <a:r>
              <a:rPr lang="ru-RU">
                <a:solidFill>
                  <a:schemeClr val="bg1"/>
                </a:solidFill>
              </a:rPr>
              <a:t>2. Отсутствуют резкие колебания температуры воды по сезонам года.</a:t>
            </a:r>
          </a:p>
          <a:p>
            <a:pPr>
              <a:buFontTx/>
              <a:buNone/>
            </a:pPr>
            <a:r>
              <a:rPr lang="ru-RU">
                <a:solidFill>
                  <a:schemeClr val="bg1"/>
                </a:solidFill>
              </a:rPr>
              <a:t>3. Растворенный в воде кислород, которым дышат морские организмы.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 bwMode="auto">
          <a:xfrm>
            <a:off x="533400" y="1524000"/>
            <a:ext cx="8610600" cy="3048000"/>
            <a:chOff x="2910" y="105"/>
            <a:chExt cx="6593" cy="1766"/>
          </a:xfrm>
        </p:grpSpPr>
        <p:sp>
          <p:nvSpPr>
            <p:cNvPr id="30723" name="AutoShape 3"/>
            <p:cNvSpPr>
              <a:spLocks noChangeAspect="1" noChangeArrowheads="1"/>
            </p:cNvSpPr>
            <p:nvPr/>
          </p:nvSpPr>
          <p:spPr bwMode="auto">
            <a:xfrm>
              <a:off x="2910" y="105"/>
              <a:ext cx="6593" cy="17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24" name="Text Box 4"/>
            <p:cNvSpPr txBox="1">
              <a:spLocks noChangeArrowheads="1"/>
            </p:cNvSpPr>
            <p:nvPr/>
          </p:nvSpPr>
          <p:spPr bwMode="auto">
            <a:xfrm>
              <a:off x="2996" y="1164"/>
              <a:ext cx="2083" cy="472"/>
            </a:xfrm>
            <a:prstGeom prst="rect">
              <a:avLst/>
            </a:prstGeom>
            <a:solidFill>
              <a:srgbClr val="66CC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CCFF"/>
              </a:extrusionClr>
            </a:sp3d>
          </p:spPr>
          <p:txBody>
            <a:bodyPr>
              <a:flatTx/>
            </a:bodyPr>
            <a:lstStyle/>
            <a:p>
              <a:r>
                <a:rPr lang="ru-RU" sz="2200">
                  <a:latin typeface="Times New Roman" pitchFamily="18" charset="0"/>
                </a:rPr>
                <a:t> </a:t>
              </a:r>
              <a:r>
                <a:rPr lang="ru-RU" sz="3200">
                  <a:solidFill>
                    <a:srgbClr val="FFFF00"/>
                  </a:solidFill>
                  <a:latin typeface="Times New Roman" pitchFamily="18" charset="0"/>
                </a:rPr>
                <a:t>ПЛАНКТОН</a:t>
              </a:r>
              <a:endParaRPr lang="ru-RU" sz="3200">
                <a:solidFill>
                  <a:srgbClr val="FFFF00"/>
                </a:solidFill>
              </a:endParaRPr>
            </a:p>
          </p:txBody>
        </p:sp>
        <p:sp>
          <p:nvSpPr>
            <p:cNvPr id="30725" name="Text Box 5"/>
            <p:cNvSpPr txBox="1">
              <a:spLocks noChangeArrowheads="1"/>
            </p:cNvSpPr>
            <p:nvPr/>
          </p:nvSpPr>
          <p:spPr bwMode="auto">
            <a:xfrm>
              <a:off x="5166" y="1165"/>
              <a:ext cx="1821" cy="472"/>
            </a:xfrm>
            <a:prstGeom prst="rect">
              <a:avLst/>
            </a:prstGeom>
            <a:solidFill>
              <a:srgbClr val="66CC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CCFF"/>
              </a:extrusionClr>
            </a:sp3d>
          </p:spPr>
          <p:txBody>
            <a:bodyPr>
              <a:flatTx/>
            </a:bodyPr>
            <a:lstStyle/>
            <a:p>
              <a:r>
                <a:rPr lang="ru-RU" sz="2200">
                  <a:latin typeface="Times New Roman" pitchFamily="18" charset="0"/>
                </a:rPr>
                <a:t>  </a:t>
              </a:r>
              <a:r>
                <a:rPr lang="ru-RU" sz="3200">
                  <a:solidFill>
                    <a:srgbClr val="FFFF00"/>
                  </a:solidFill>
                  <a:latin typeface="Times New Roman" pitchFamily="18" charset="0"/>
                </a:rPr>
                <a:t>НЕКТОН</a:t>
              </a:r>
              <a:endParaRPr lang="ru-RU" sz="3200">
                <a:solidFill>
                  <a:srgbClr val="FFFF00"/>
                </a:solidFill>
              </a:endParaRPr>
            </a:p>
          </p:txBody>
        </p:sp>
        <p:sp>
          <p:nvSpPr>
            <p:cNvPr id="30726" name="Text Box 6"/>
            <p:cNvSpPr txBox="1">
              <a:spLocks noChangeArrowheads="1"/>
            </p:cNvSpPr>
            <p:nvPr/>
          </p:nvSpPr>
          <p:spPr bwMode="auto">
            <a:xfrm>
              <a:off x="7161" y="1165"/>
              <a:ext cx="1821" cy="472"/>
            </a:xfrm>
            <a:prstGeom prst="rect">
              <a:avLst/>
            </a:prstGeom>
            <a:solidFill>
              <a:srgbClr val="66CC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CCFF"/>
              </a:extrusionClr>
            </a:sp3d>
          </p:spPr>
          <p:txBody>
            <a:bodyPr>
              <a:flatTx/>
            </a:bodyPr>
            <a:lstStyle/>
            <a:p>
              <a:r>
                <a:rPr lang="ru-RU" sz="2200">
                  <a:latin typeface="Times New Roman" pitchFamily="18" charset="0"/>
                </a:rPr>
                <a:t>     </a:t>
              </a:r>
              <a:r>
                <a:rPr lang="ru-RU" sz="3200">
                  <a:solidFill>
                    <a:srgbClr val="FFFF00"/>
                  </a:solidFill>
                  <a:latin typeface="Times New Roman" pitchFamily="18" charset="0"/>
                </a:rPr>
                <a:t>БЕНТОС</a:t>
              </a:r>
              <a:endParaRPr lang="ru-RU" sz="3200">
                <a:solidFill>
                  <a:srgbClr val="FFFF00"/>
                </a:solidFill>
              </a:endParaRPr>
            </a:p>
          </p:txBody>
        </p:sp>
        <p:sp>
          <p:nvSpPr>
            <p:cNvPr id="30727" name="Text Box 7"/>
            <p:cNvSpPr txBox="1">
              <a:spLocks noChangeArrowheads="1"/>
            </p:cNvSpPr>
            <p:nvPr/>
          </p:nvSpPr>
          <p:spPr bwMode="auto">
            <a:xfrm>
              <a:off x="4037" y="223"/>
              <a:ext cx="3993" cy="586"/>
            </a:xfrm>
            <a:prstGeom prst="rect">
              <a:avLst/>
            </a:prstGeom>
            <a:solidFill>
              <a:srgbClr val="66CC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CCFF"/>
              </a:extrusionClr>
            </a:sp3d>
          </p:spPr>
          <p:txBody>
            <a:bodyPr>
              <a:flatTx/>
            </a:bodyPr>
            <a:lstStyle/>
            <a:p>
              <a:r>
                <a:rPr lang="ru-RU" sz="2200">
                  <a:latin typeface="Times New Roman" pitchFamily="18" charset="0"/>
                </a:rPr>
                <a:t>  </a:t>
              </a:r>
              <a:r>
                <a:rPr lang="ru-RU" sz="3200">
                  <a:solidFill>
                    <a:srgbClr val="FFFF00"/>
                  </a:solidFill>
                  <a:latin typeface="Times New Roman" pitchFamily="18" charset="0"/>
                </a:rPr>
                <a:t>МОРСКИЕ ОРГАНИЗМЫ</a:t>
              </a:r>
              <a:r>
                <a:rPr lang="ru-RU" sz="3200">
                  <a:latin typeface="Times New Roman" pitchFamily="18" charset="0"/>
                </a:rPr>
                <a:t> </a:t>
              </a:r>
              <a:endParaRPr lang="ru-RU" sz="3200"/>
            </a:p>
          </p:txBody>
        </p:sp>
        <p:sp>
          <p:nvSpPr>
            <p:cNvPr id="30728" name="Line 8"/>
            <p:cNvSpPr>
              <a:spLocks noChangeShapeType="1"/>
            </p:cNvSpPr>
            <p:nvPr/>
          </p:nvSpPr>
          <p:spPr bwMode="auto">
            <a:xfrm>
              <a:off x="6033" y="811"/>
              <a:ext cx="0" cy="3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29" name="Line 9"/>
            <p:cNvSpPr>
              <a:spLocks noChangeShapeType="1"/>
            </p:cNvSpPr>
            <p:nvPr/>
          </p:nvSpPr>
          <p:spPr bwMode="auto">
            <a:xfrm flipH="1">
              <a:off x="4037" y="811"/>
              <a:ext cx="1996" cy="3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30" name="Line 10"/>
            <p:cNvSpPr>
              <a:spLocks noChangeShapeType="1"/>
            </p:cNvSpPr>
            <p:nvPr/>
          </p:nvSpPr>
          <p:spPr bwMode="auto">
            <a:xfrm>
              <a:off x="6033" y="811"/>
              <a:ext cx="2082" cy="3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418</TotalTime>
  <Words>411</Words>
  <Application>Microsoft Office PowerPoint</Application>
  <PresentationFormat>Экран (4:3)</PresentationFormat>
  <Paragraphs>90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Оформление по умолчанию</vt:lpstr>
      <vt:lpstr>Слайд 1</vt:lpstr>
      <vt:lpstr>План урока:</vt:lpstr>
      <vt:lpstr>Проверка домашнего задания</vt:lpstr>
      <vt:lpstr>Слайд 4</vt:lpstr>
      <vt:lpstr>Слайд 5</vt:lpstr>
      <vt:lpstr> </vt:lpstr>
      <vt:lpstr>Слайд 7</vt:lpstr>
      <vt:lpstr>Условия жизни в водной среде </vt:lpstr>
      <vt:lpstr>Слайд 9</vt:lpstr>
      <vt:lpstr>Слайд 10</vt:lpstr>
      <vt:lpstr>Планктон </vt:lpstr>
      <vt:lpstr>Планктон </vt:lpstr>
      <vt:lpstr>Нектон</vt:lpstr>
      <vt:lpstr>Нектон </vt:lpstr>
      <vt:lpstr>Бентос</vt:lpstr>
      <vt:lpstr>Бентос  </vt:lpstr>
      <vt:lpstr>Вывод.</vt:lpstr>
      <vt:lpstr>Загрязнение Мирового океана</vt:lpstr>
      <vt:lpstr>Меры по охране Мирового океана</vt:lpstr>
      <vt:lpstr>Слайд 20</vt:lpstr>
      <vt:lpstr> 1.Самое северное млекопитающие – Белый медведь. </vt:lpstr>
      <vt:lpstr>Слайд 22</vt:lpstr>
      <vt:lpstr>3.Самое крупное животное – Синий (голубой) кит. </vt:lpstr>
      <vt:lpstr> 4.Самое южное животное – Тюлень Уэдделла. </vt:lpstr>
      <vt:lpstr> 5.Самое большое скопление кораллов – Большой Барьерный риф (ББР).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Организмы в Мировом океане</dc:title>
  <dc:subject>география 6 класс</dc:subject>
  <dc:creator>Лисенков С.А.</dc:creator>
  <cp:lastModifiedBy>Анна</cp:lastModifiedBy>
  <cp:revision>52</cp:revision>
  <cp:lastPrinted>1601-01-01T00:00:00Z</cp:lastPrinted>
  <dcterms:created xsi:type="dcterms:W3CDTF">1601-01-01T00:00:00Z</dcterms:created>
  <dcterms:modified xsi:type="dcterms:W3CDTF">2013-04-22T14:25:19Z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