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324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5" r:id="rId39"/>
    <p:sldId id="325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5" r:id="rId58"/>
    <p:sldId id="316" r:id="rId59"/>
    <p:sldId id="317" r:id="rId60"/>
    <p:sldId id="318" r:id="rId61"/>
    <p:sldId id="320" r:id="rId6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Georg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Georg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Georg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Georg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Georgia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Georgia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Georgia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Georgia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Georgia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997" autoAdjust="0"/>
    <p:restoredTop sz="90843" autoAdjust="0"/>
  </p:normalViewPr>
  <p:slideViewPr>
    <p:cSldViewPr>
      <p:cViewPr varScale="1">
        <p:scale>
          <a:sx n="97" d="100"/>
          <a:sy n="97" d="100"/>
        </p:scale>
        <p:origin x="-102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6C8C2-D124-4892-91F0-CE08EBC955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BD3DD-2093-4E6A-95D9-6942C3A93E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E3B1C-E314-44C9-8D5D-67C64F6254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AC062-0CEC-471E-BE42-2A1716ADE8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F3B8A-D1B3-4A6B-95FD-3E2AD72085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A1B96-589F-45EA-A145-9963B2CE6D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4B8D1-CE0A-4F63-AA74-5A6D3FF5D1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F1E49-5E14-46F8-9F28-E885D3870E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3E735-FAA1-4AFF-9B7C-F4A55B40A0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A38F8-4A98-4411-B06E-122412D7B0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16B1D-E5A0-4374-A223-B9BD63302E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FE06B-FC4C-4BA4-B2EB-7D572D1BC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178FA737-FE0C-4B5E-9A9C-04E0177E16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30.xml"/><Relationship Id="rId18" Type="http://schemas.openxmlformats.org/officeDocument/2006/relationships/slide" Target="slide35.xml"/><Relationship Id="rId3" Type="http://schemas.openxmlformats.org/officeDocument/2006/relationships/slide" Target="slide38.xml"/><Relationship Id="rId7" Type="http://schemas.openxmlformats.org/officeDocument/2006/relationships/slide" Target="slide24.xml"/><Relationship Id="rId12" Type="http://schemas.openxmlformats.org/officeDocument/2006/relationships/slide" Target="slide29.xml"/><Relationship Id="rId17" Type="http://schemas.openxmlformats.org/officeDocument/2006/relationships/slide" Target="slide34.xml"/><Relationship Id="rId2" Type="http://schemas.openxmlformats.org/officeDocument/2006/relationships/slideLayout" Target="../slideLayouts/slideLayout7.xml"/><Relationship Id="rId16" Type="http://schemas.openxmlformats.org/officeDocument/2006/relationships/slide" Target="slide33.xml"/><Relationship Id="rId20" Type="http://schemas.openxmlformats.org/officeDocument/2006/relationships/slide" Target="slide37.xml"/><Relationship Id="rId1" Type="http://schemas.openxmlformats.org/officeDocument/2006/relationships/themeOverride" Target="../theme/themeOverride2.xml"/><Relationship Id="rId6" Type="http://schemas.openxmlformats.org/officeDocument/2006/relationships/slide" Target="slide23.xml"/><Relationship Id="rId11" Type="http://schemas.openxmlformats.org/officeDocument/2006/relationships/slide" Target="slide28.xml"/><Relationship Id="rId5" Type="http://schemas.openxmlformats.org/officeDocument/2006/relationships/slide" Target="slide22.xml"/><Relationship Id="rId15" Type="http://schemas.openxmlformats.org/officeDocument/2006/relationships/slide" Target="slide32.xml"/><Relationship Id="rId10" Type="http://schemas.openxmlformats.org/officeDocument/2006/relationships/slide" Target="slide27.xml"/><Relationship Id="rId19" Type="http://schemas.openxmlformats.org/officeDocument/2006/relationships/slide" Target="slide36.xml"/><Relationship Id="rId4" Type="http://schemas.openxmlformats.org/officeDocument/2006/relationships/image" Target="../media/image1.jpeg"/><Relationship Id="rId9" Type="http://schemas.openxmlformats.org/officeDocument/2006/relationships/slide" Target="slide26.xml"/><Relationship Id="rId14" Type="http://schemas.openxmlformats.org/officeDocument/2006/relationships/slide" Target="slide3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slide" Target="slide17.xml"/><Relationship Id="rId3" Type="http://schemas.openxmlformats.org/officeDocument/2006/relationships/slide" Target="slide20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" Type="http://schemas.openxmlformats.org/officeDocument/2006/relationships/slideLayout" Target="../slideLayouts/slideLayout7.xml"/><Relationship Id="rId16" Type="http://schemas.openxmlformats.org/officeDocument/2006/relationships/slide" Target="slide15.xml"/><Relationship Id="rId20" Type="http://schemas.openxmlformats.org/officeDocument/2006/relationships/slide" Target="slide19.xml"/><Relationship Id="rId1" Type="http://schemas.openxmlformats.org/officeDocument/2006/relationships/themeOverride" Target="../theme/themeOverride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19" Type="http://schemas.openxmlformats.org/officeDocument/2006/relationships/slide" Target="slide18.xml"/><Relationship Id="rId4" Type="http://schemas.openxmlformats.org/officeDocument/2006/relationships/image" Target="../media/image1.jpeg"/><Relationship Id="rId9" Type="http://schemas.openxmlformats.org/officeDocument/2006/relationships/slide" Target="slide8.xml"/><Relationship Id="rId14" Type="http://schemas.openxmlformats.org/officeDocument/2006/relationships/slide" Target="slide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43.xml"/><Relationship Id="rId13" Type="http://schemas.openxmlformats.org/officeDocument/2006/relationships/slide" Target="slide48.xml"/><Relationship Id="rId18" Type="http://schemas.openxmlformats.org/officeDocument/2006/relationships/slide" Target="slide53.xml"/><Relationship Id="rId3" Type="http://schemas.openxmlformats.org/officeDocument/2006/relationships/slide" Target="slide56.xml"/><Relationship Id="rId7" Type="http://schemas.openxmlformats.org/officeDocument/2006/relationships/slide" Target="slide42.xml"/><Relationship Id="rId12" Type="http://schemas.openxmlformats.org/officeDocument/2006/relationships/slide" Target="slide47.xml"/><Relationship Id="rId17" Type="http://schemas.openxmlformats.org/officeDocument/2006/relationships/slide" Target="slide52.xml"/><Relationship Id="rId2" Type="http://schemas.openxmlformats.org/officeDocument/2006/relationships/slideLayout" Target="../slideLayouts/slideLayout7.xml"/><Relationship Id="rId16" Type="http://schemas.openxmlformats.org/officeDocument/2006/relationships/slide" Target="slide51.xml"/><Relationship Id="rId20" Type="http://schemas.openxmlformats.org/officeDocument/2006/relationships/slide" Target="slide55.xml"/><Relationship Id="rId1" Type="http://schemas.openxmlformats.org/officeDocument/2006/relationships/themeOverride" Target="../theme/themeOverride3.xml"/><Relationship Id="rId6" Type="http://schemas.openxmlformats.org/officeDocument/2006/relationships/slide" Target="slide41.xml"/><Relationship Id="rId11" Type="http://schemas.openxmlformats.org/officeDocument/2006/relationships/slide" Target="slide46.xml"/><Relationship Id="rId5" Type="http://schemas.openxmlformats.org/officeDocument/2006/relationships/slide" Target="slide40.xml"/><Relationship Id="rId15" Type="http://schemas.openxmlformats.org/officeDocument/2006/relationships/slide" Target="slide50.xml"/><Relationship Id="rId10" Type="http://schemas.openxmlformats.org/officeDocument/2006/relationships/slide" Target="slide45.xml"/><Relationship Id="rId19" Type="http://schemas.openxmlformats.org/officeDocument/2006/relationships/slide" Target="slide54.xml"/><Relationship Id="rId4" Type="http://schemas.openxmlformats.org/officeDocument/2006/relationships/image" Target="../media/image1.jpeg"/><Relationship Id="rId9" Type="http://schemas.openxmlformats.org/officeDocument/2006/relationships/slide" Target="slide44.xml"/><Relationship Id="rId14" Type="http://schemas.openxmlformats.org/officeDocument/2006/relationships/slide" Target="slide4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9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9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9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9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9.xml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9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9.xml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9.xml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9.xml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9.xml"/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9.xml"/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9.xml"/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Relationship Id="rId6" Type="http://schemas.openxmlformats.org/officeDocument/2006/relationships/slide" Target="slide61.xml"/><Relationship Id="rId5" Type="http://schemas.openxmlformats.org/officeDocument/2006/relationships/slide" Target="slide60.xml"/><Relationship Id="rId4" Type="http://schemas.openxmlformats.org/officeDocument/2006/relationships/slide" Target="slide59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57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57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5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5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Первоначальные сведения(30)</a:t>
            </a:r>
          </a:p>
        </p:txBody>
      </p:sp>
      <p:sp>
        <p:nvSpPr>
          <p:cNvPr id="23554" name="AutoShape 4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811213" y="1981200"/>
            <a:ext cx="7648575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200">
                <a:latin typeface="Times New Roman" pitchFamily="18" charset="0"/>
              </a:rPr>
              <a:t>		</a:t>
            </a:r>
            <a:r>
              <a:rPr lang="ru-RU" sz="3600">
                <a:latin typeface="Times New Roman" pitchFamily="18" charset="0"/>
              </a:rPr>
              <a:t>Какую физическую величину измеряют прибором на рисунке?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2051050" y="5734050"/>
            <a:ext cx="495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Расстояние</a:t>
            </a:r>
          </a:p>
        </p:txBody>
      </p:sp>
      <p:grpSp>
        <p:nvGrpSpPr>
          <p:cNvPr id="23557" name="Group 133"/>
          <p:cNvGrpSpPr>
            <a:grpSpLocks/>
          </p:cNvGrpSpPr>
          <p:nvPr/>
        </p:nvGrpSpPr>
        <p:grpSpPr bwMode="auto">
          <a:xfrm>
            <a:off x="611188" y="3860800"/>
            <a:ext cx="7848600" cy="1081088"/>
            <a:chOff x="385" y="2432"/>
            <a:chExt cx="4944" cy="681"/>
          </a:xfrm>
        </p:grpSpPr>
        <p:sp>
          <p:nvSpPr>
            <p:cNvPr id="23558" name="Rectangle 7" descr="Дуб"/>
            <p:cNvSpPr>
              <a:spLocks noChangeArrowheads="1"/>
            </p:cNvSpPr>
            <p:nvPr/>
          </p:nvSpPr>
          <p:spPr bwMode="auto">
            <a:xfrm>
              <a:off x="385" y="2432"/>
              <a:ext cx="4944" cy="681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23559" name="Line 8"/>
            <p:cNvSpPr>
              <a:spLocks noChangeShapeType="1"/>
            </p:cNvSpPr>
            <p:nvPr/>
          </p:nvSpPr>
          <p:spPr bwMode="auto">
            <a:xfrm>
              <a:off x="567" y="2432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Line 9"/>
            <p:cNvSpPr>
              <a:spLocks noChangeShapeType="1"/>
            </p:cNvSpPr>
            <p:nvPr/>
          </p:nvSpPr>
          <p:spPr bwMode="auto">
            <a:xfrm>
              <a:off x="612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Line 10"/>
            <p:cNvSpPr>
              <a:spLocks noChangeShapeType="1"/>
            </p:cNvSpPr>
            <p:nvPr/>
          </p:nvSpPr>
          <p:spPr bwMode="auto">
            <a:xfrm>
              <a:off x="658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2" name="Line 11"/>
            <p:cNvSpPr>
              <a:spLocks noChangeShapeType="1"/>
            </p:cNvSpPr>
            <p:nvPr/>
          </p:nvSpPr>
          <p:spPr bwMode="auto">
            <a:xfrm>
              <a:off x="703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3" name="Line 12"/>
            <p:cNvSpPr>
              <a:spLocks noChangeShapeType="1"/>
            </p:cNvSpPr>
            <p:nvPr/>
          </p:nvSpPr>
          <p:spPr bwMode="auto">
            <a:xfrm>
              <a:off x="748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4" name="Line 14"/>
            <p:cNvSpPr>
              <a:spLocks noChangeShapeType="1"/>
            </p:cNvSpPr>
            <p:nvPr/>
          </p:nvSpPr>
          <p:spPr bwMode="auto">
            <a:xfrm>
              <a:off x="794" y="243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5" name="Line 15"/>
            <p:cNvSpPr>
              <a:spLocks noChangeShapeType="1"/>
            </p:cNvSpPr>
            <p:nvPr/>
          </p:nvSpPr>
          <p:spPr bwMode="auto">
            <a:xfrm>
              <a:off x="1021" y="2432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6" name="Line 16"/>
            <p:cNvSpPr>
              <a:spLocks noChangeShapeType="1"/>
            </p:cNvSpPr>
            <p:nvPr/>
          </p:nvSpPr>
          <p:spPr bwMode="auto">
            <a:xfrm>
              <a:off x="839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7" name="Line 17"/>
            <p:cNvSpPr>
              <a:spLocks noChangeShapeType="1"/>
            </p:cNvSpPr>
            <p:nvPr/>
          </p:nvSpPr>
          <p:spPr bwMode="auto">
            <a:xfrm>
              <a:off x="885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8" name="Line 18"/>
            <p:cNvSpPr>
              <a:spLocks noChangeShapeType="1"/>
            </p:cNvSpPr>
            <p:nvPr/>
          </p:nvSpPr>
          <p:spPr bwMode="auto">
            <a:xfrm>
              <a:off x="930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9" name="Line 19"/>
            <p:cNvSpPr>
              <a:spLocks noChangeShapeType="1"/>
            </p:cNvSpPr>
            <p:nvPr/>
          </p:nvSpPr>
          <p:spPr bwMode="auto">
            <a:xfrm>
              <a:off x="975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0" name="Line 21"/>
            <p:cNvSpPr>
              <a:spLocks noChangeShapeType="1"/>
            </p:cNvSpPr>
            <p:nvPr/>
          </p:nvSpPr>
          <p:spPr bwMode="auto">
            <a:xfrm>
              <a:off x="1065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1" name="Line 22"/>
            <p:cNvSpPr>
              <a:spLocks noChangeShapeType="1"/>
            </p:cNvSpPr>
            <p:nvPr/>
          </p:nvSpPr>
          <p:spPr bwMode="auto">
            <a:xfrm>
              <a:off x="1111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2" name="Line 23"/>
            <p:cNvSpPr>
              <a:spLocks noChangeShapeType="1"/>
            </p:cNvSpPr>
            <p:nvPr/>
          </p:nvSpPr>
          <p:spPr bwMode="auto">
            <a:xfrm>
              <a:off x="1156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3" name="Line 24"/>
            <p:cNvSpPr>
              <a:spLocks noChangeShapeType="1"/>
            </p:cNvSpPr>
            <p:nvPr/>
          </p:nvSpPr>
          <p:spPr bwMode="auto">
            <a:xfrm>
              <a:off x="1201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4" name="Line 25"/>
            <p:cNvSpPr>
              <a:spLocks noChangeShapeType="1"/>
            </p:cNvSpPr>
            <p:nvPr/>
          </p:nvSpPr>
          <p:spPr bwMode="auto">
            <a:xfrm>
              <a:off x="1247" y="243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5" name="Line 26"/>
            <p:cNvSpPr>
              <a:spLocks noChangeShapeType="1"/>
            </p:cNvSpPr>
            <p:nvPr/>
          </p:nvSpPr>
          <p:spPr bwMode="auto">
            <a:xfrm>
              <a:off x="1474" y="2432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6" name="Line 27"/>
            <p:cNvSpPr>
              <a:spLocks noChangeShapeType="1"/>
            </p:cNvSpPr>
            <p:nvPr/>
          </p:nvSpPr>
          <p:spPr bwMode="auto">
            <a:xfrm>
              <a:off x="1292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7" name="Line 28"/>
            <p:cNvSpPr>
              <a:spLocks noChangeShapeType="1"/>
            </p:cNvSpPr>
            <p:nvPr/>
          </p:nvSpPr>
          <p:spPr bwMode="auto">
            <a:xfrm>
              <a:off x="1338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8" name="Line 29"/>
            <p:cNvSpPr>
              <a:spLocks noChangeShapeType="1"/>
            </p:cNvSpPr>
            <p:nvPr/>
          </p:nvSpPr>
          <p:spPr bwMode="auto">
            <a:xfrm>
              <a:off x="1383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9" name="Line 30"/>
            <p:cNvSpPr>
              <a:spLocks noChangeShapeType="1"/>
            </p:cNvSpPr>
            <p:nvPr/>
          </p:nvSpPr>
          <p:spPr bwMode="auto">
            <a:xfrm>
              <a:off x="1428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80" name="Line 31"/>
            <p:cNvSpPr>
              <a:spLocks noChangeShapeType="1"/>
            </p:cNvSpPr>
            <p:nvPr/>
          </p:nvSpPr>
          <p:spPr bwMode="auto">
            <a:xfrm>
              <a:off x="1519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81" name="Line 32"/>
            <p:cNvSpPr>
              <a:spLocks noChangeShapeType="1"/>
            </p:cNvSpPr>
            <p:nvPr/>
          </p:nvSpPr>
          <p:spPr bwMode="auto">
            <a:xfrm>
              <a:off x="1565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82" name="Line 33"/>
            <p:cNvSpPr>
              <a:spLocks noChangeShapeType="1"/>
            </p:cNvSpPr>
            <p:nvPr/>
          </p:nvSpPr>
          <p:spPr bwMode="auto">
            <a:xfrm>
              <a:off x="1610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83" name="Line 34"/>
            <p:cNvSpPr>
              <a:spLocks noChangeShapeType="1"/>
            </p:cNvSpPr>
            <p:nvPr/>
          </p:nvSpPr>
          <p:spPr bwMode="auto">
            <a:xfrm>
              <a:off x="1655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84" name="Line 35"/>
            <p:cNvSpPr>
              <a:spLocks noChangeShapeType="1"/>
            </p:cNvSpPr>
            <p:nvPr/>
          </p:nvSpPr>
          <p:spPr bwMode="auto">
            <a:xfrm>
              <a:off x="1701" y="243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85" name="Line 36"/>
            <p:cNvSpPr>
              <a:spLocks noChangeShapeType="1"/>
            </p:cNvSpPr>
            <p:nvPr/>
          </p:nvSpPr>
          <p:spPr bwMode="auto">
            <a:xfrm>
              <a:off x="1928" y="2432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86" name="Line 37"/>
            <p:cNvSpPr>
              <a:spLocks noChangeShapeType="1"/>
            </p:cNvSpPr>
            <p:nvPr/>
          </p:nvSpPr>
          <p:spPr bwMode="auto">
            <a:xfrm>
              <a:off x="1746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87" name="Line 38"/>
            <p:cNvSpPr>
              <a:spLocks noChangeShapeType="1"/>
            </p:cNvSpPr>
            <p:nvPr/>
          </p:nvSpPr>
          <p:spPr bwMode="auto">
            <a:xfrm>
              <a:off x="1792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88" name="Line 39"/>
            <p:cNvSpPr>
              <a:spLocks noChangeShapeType="1"/>
            </p:cNvSpPr>
            <p:nvPr/>
          </p:nvSpPr>
          <p:spPr bwMode="auto">
            <a:xfrm>
              <a:off x="1837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89" name="Line 40"/>
            <p:cNvSpPr>
              <a:spLocks noChangeShapeType="1"/>
            </p:cNvSpPr>
            <p:nvPr/>
          </p:nvSpPr>
          <p:spPr bwMode="auto">
            <a:xfrm>
              <a:off x="1882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90" name="Line 41"/>
            <p:cNvSpPr>
              <a:spLocks noChangeShapeType="1"/>
            </p:cNvSpPr>
            <p:nvPr/>
          </p:nvSpPr>
          <p:spPr bwMode="auto">
            <a:xfrm>
              <a:off x="1973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91" name="Line 42"/>
            <p:cNvSpPr>
              <a:spLocks noChangeShapeType="1"/>
            </p:cNvSpPr>
            <p:nvPr/>
          </p:nvSpPr>
          <p:spPr bwMode="auto">
            <a:xfrm>
              <a:off x="2019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92" name="Line 43"/>
            <p:cNvSpPr>
              <a:spLocks noChangeShapeType="1"/>
            </p:cNvSpPr>
            <p:nvPr/>
          </p:nvSpPr>
          <p:spPr bwMode="auto">
            <a:xfrm>
              <a:off x="2064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93" name="Line 44"/>
            <p:cNvSpPr>
              <a:spLocks noChangeShapeType="1"/>
            </p:cNvSpPr>
            <p:nvPr/>
          </p:nvSpPr>
          <p:spPr bwMode="auto">
            <a:xfrm>
              <a:off x="2109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94" name="Line 45"/>
            <p:cNvSpPr>
              <a:spLocks noChangeShapeType="1"/>
            </p:cNvSpPr>
            <p:nvPr/>
          </p:nvSpPr>
          <p:spPr bwMode="auto">
            <a:xfrm>
              <a:off x="2155" y="243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95" name="Line 46"/>
            <p:cNvSpPr>
              <a:spLocks noChangeShapeType="1"/>
            </p:cNvSpPr>
            <p:nvPr/>
          </p:nvSpPr>
          <p:spPr bwMode="auto">
            <a:xfrm>
              <a:off x="2382" y="2432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96" name="Line 47"/>
            <p:cNvSpPr>
              <a:spLocks noChangeShapeType="1"/>
            </p:cNvSpPr>
            <p:nvPr/>
          </p:nvSpPr>
          <p:spPr bwMode="auto">
            <a:xfrm>
              <a:off x="2200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97" name="Line 48"/>
            <p:cNvSpPr>
              <a:spLocks noChangeShapeType="1"/>
            </p:cNvSpPr>
            <p:nvPr/>
          </p:nvSpPr>
          <p:spPr bwMode="auto">
            <a:xfrm>
              <a:off x="2246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98" name="Line 49"/>
            <p:cNvSpPr>
              <a:spLocks noChangeShapeType="1"/>
            </p:cNvSpPr>
            <p:nvPr/>
          </p:nvSpPr>
          <p:spPr bwMode="auto">
            <a:xfrm>
              <a:off x="2291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99" name="Line 50"/>
            <p:cNvSpPr>
              <a:spLocks noChangeShapeType="1"/>
            </p:cNvSpPr>
            <p:nvPr/>
          </p:nvSpPr>
          <p:spPr bwMode="auto">
            <a:xfrm>
              <a:off x="2336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00" name="Line 51"/>
            <p:cNvSpPr>
              <a:spLocks noChangeShapeType="1"/>
            </p:cNvSpPr>
            <p:nvPr/>
          </p:nvSpPr>
          <p:spPr bwMode="auto">
            <a:xfrm>
              <a:off x="2427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01" name="Line 52"/>
            <p:cNvSpPr>
              <a:spLocks noChangeShapeType="1"/>
            </p:cNvSpPr>
            <p:nvPr/>
          </p:nvSpPr>
          <p:spPr bwMode="auto">
            <a:xfrm>
              <a:off x="2473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02" name="Line 53"/>
            <p:cNvSpPr>
              <a:spLocks noChangeShapeType="1"/>
            </p:cNvSpPr>
            <p:nvPr/>
          </p:nvSpPr>
          <p:spPr bwMode="auto">
            <a:xfrm>
              <a:off x="2518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03" name="Line 54"/>
            <p:cNvSpPr>
              <a:spLocks noChangeShapeType="1"/>
            </p:cNvSpPr>
            <p:nvPr/>
          </p:nvSpPr>
          <p:spPr bwMode="auto">
            <a:xfrm>
              <a:off x="2563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04" name="Line 55"/>
            <p:cNvSpPr>
              <a:spLocks noChangeShapeType="1"/>
            </p:cNvSpPr>
            <p:nvPr/>
          </p:nvSpPr>
          <p:spPr bwMode="auto">
            <a:xfrm>
              <a:off x="2609" y="243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05" name="Line 56"/>
            <p:cNvSpPr>
              <a:spLocks noChangeShapeType="1"/>
            </p:cNvSpPr>
            <p:nvPr/>
          </p:nvSpPr>
          <p:spPr bwMode="auto">
            <a:xfrm>
              <a:off x="2836" y="2432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06" name="Line 57"/>
            <p:cNvSpPr>
              <a:spLocks noChangeShapeType="1"/>
            </p:cNvSpPr>
            <p:nvPr/>
          </p:nvSpPr>
          <p:spPr bwMode="auto">
            <a:xfrm>
              <a:off x="2654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07" name="Line 58"/>
            <p:cNvSpPr>
              <a:spLocks noChangeShapeType="1"/>
            </p:cNvSpPr>
            <p:nvPr/>
          </p:nvSpPr>
          <p:spPr bwMode="auto">
            <a:xfrm>
              <a:off x="2700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08" name="Line 59"/>
            <p:cNvSpPr>
              <a:spLocks noChangeShapeType="1"/>
            </p:cNvSpPr>
            <p:nvPr/>
          </p:nvSpPr>
          <p:spPr bwMode="auto">
            <a:xfrm>
              <a:off x="2745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09" name="Line 60"/>
            <p:cNvSpPr>
              <a:spLocks noChangeShapeType="1"/>
            </p:cNvSpPr>
            <p:nvPr/>
          </p:nvSpPr>
          <p:spPr bwMode="auto">
            <a:xfrm>
              <a:off x="2790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10" name="Line 61"/>
            <p:cNvSpPr>
              <a:spLocks noChangeShapeType="1"/>
            </p:cNvSpPr>
            <p:nvPr/>
          </p:nvSpPr>
          <p:spPr bwMode="auto">
            <a:xfrm>
              <a:off x="2834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11" name="Line 62"/>
            <p:cNvSpPr>
              <a:spLocks noChangeShapeType="1"/>
            </p:cNvSpPr>
            <p:nvPr/>
          </p:nvSpPr>
          <p:spPr bwMode="auto">
            <a:xfrm>
              <a:off x="2926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12" name="Line 63"/>
            <p:cNvSpPr>
              <a:spLocks noChangeShapeType="1"/>
            </p:cNvSpPr>
            <p:nvPr/>
          </p:nvSpPr>
          <p:spPr bwMode="auto">
            <a:xfrm>
              <a:off x="2971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13" name="Line 64"/>
            <p:cNvSpPr>
              <a:spLocks noChangeShapeType="1"/>
            </p:cNvSpPr>
            <p:nvPr/>
          </p:nvSpPr>
          <p:spPr bwMode="auto">
            <a:xfrm>
              <a:off x="3016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14" name="Line 65"/>
            <p:cNvSpPr>
              <a:spLocks noChangeShapeType="1"/>
            </p:cNvSpPr>
            <p:nvPr/>
          </p:nvSpPr>
          <p:spPr bwMode="auto">
            <a:xfrm>
              <a:off x="3062" y="243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15" name="Line 66"/>
            <p:cNvSpPr>
              <a:spLocks noChangeShapeType="1"/>
            </p:cNvSpPr>
            <p:nvPr/>
          </p:nvSpPr>
          <p:spPr bwMode="auto">
            <a:xfrm>
              <a:off x="3289" y="2432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16" name="Line 67"/>
            <p:cNvSpPr>
              <a:spLocks noChangeShapeType="1"/>
            </p:cNvSpPr>
            <p:nvPr/>
          </p:nvSpPr>
          <p:spPr bwMode="auto">
            <a:xfrm>
              <a:off x="3107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17" name="Line 68"/>
            <p:cNvSpPr>
              <a:spLocks noChangeShapeType="1"/>
            </p:cNvSpPr>
            <p:nvPr/>
          </p:nvSpPr>
          <p:spPr bwMode="auto">
            <a:xfrm>
              <a:off x="3153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18" name="Line 69"/>
            <p:cNvSpPr>
              <a:spLocks noChangeShapeType="1"/>
            </p:cNvSpPr>
            <p:nvPr/>
          </p:nvSpPr>
          <p:spPr bwMode="auto">
            <a:xfrm>
              <a:off x="3198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19" name="Line 70"/>
            <p:cNvSpPr>
              <a:spLocks noChangeShapeType="1"/>
            </p:cNvSpPr>
            <p:nvPr/>
          </p:nvSpPr>
          <p:spPr bwMode="auto">
            <a:xfrm>
              <a:off x="3243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20" name="Line 71"/>
            <p:cNvSpPr>
              <a:spLocks noChangeShapeType="1"/>
            </p:cNvSpPr>
            <p:nvPr/>
          </p:nvSpPr>
          <p:spPr bwMode="auto">
            <a:xfrm>
              <a:off x="3334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21" name="Line 72"/>
            <p:cNvSpPr>
              <a:spLocks noChangeShapeType="1"/>
            </p:cNvSpPr>
            <p:nvPr/>
          </p:nvSpPr>
          <p:spPr bwMode="auto">
            <a:xfrm>
              <a:off x="3380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22" name="Line 73"/>
            <p:cNvSpPr>
              <a:spLocks noChangeShapeType="1"/>
            </p:cNvSpPr>
            <p:nvPr/>
          </p:nvSpPr>
          <p:spPr bwMode="auto">
            <a:xfrm>
              <a:off x="3425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23" name="Line 74"/>
            <p:cNvSpPr>
              <a:spLocks noChangeShapeType="1"/>
            </p:cNvSpPr>
            <p:nvPr/>
          </p:nvSpPr>
          <p:spPr bwMode="auto">
            <a:xfrm>
              <a:off x="3470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24" name="Line 75"/>
            <p:cNvSpPr>
              <a:spLocks noChangeShapeType="1"/>
            </p:cNvSpPr>
            <p:nvPr/>
          </p:nvSpPr>
          <p:spPr bwMode="auto">
            <a:xfrm>
              <a:off x="3516" y="243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25" name="Line 76"/>
            <p:cNvSpPr>
              <a:spLocks noChangeShapeType="1"/>
            </p:cNvSpPr>
            <p:nvPr/>
          </p:nvSpPr>
          <p:spPr bwMode="auto">
            <a:xfrm>
              <a:off x="3743" y="2432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26" name="Line 77"/>
            <p:cNvSpPr>
              <a:spLocks noChangeShapeType="1"/>
            </p:cNvSpPr>
            <p:nvPr/>
          </p:nvSpPr>
          <p:spPr bwMode="auto">
            <a:xfrm>
              <a:off x="3561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27" name="Line 78"/>
            <p:cNvSpPr>
              <a:spLocks noChangeShapeType="1"/>
            </p:cNvSpPr>
            <p:nvPr/>
          </p:nvSpPr>
          <p:spPr bwMode="auto">
            <a:xfrm>
              <a:off x="3607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28" name="Line 79"/>
            <p:cNvSpPr>
              <a:spLocks noChangeShapeType="1"/>
            </p:cNvSpPr>
            <p:nvPr/>
          </p:nvSpPr>
          <p:spPr bwMode="auto">
            <a:xfrm>
              <a:off x="3652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29" name="Line 80"/>
            <p:cNvSpPr>
              <a:spLocks noChangeShapeType="1"/>
            </p:cNvSpPr>
            <p:nvPr/>
          </p:nvSpPr>
          <p:spPr bwMode="auto">
            <a:xfrm>
              <a:off x="3697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30" name="Line 81"/>
            <p:cNvSpPr>
              <a:spLocks noChangeShapeType="1"/>
            </p:cNvSpPr>
            <p:nvPr/>
          </p:nvSpPr>
          <p:spPr bwMode="auto">
            <a:xfrm>
              <a:off x="3787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31" name="Line 82"/>
            <p:cNvSpPr>
              <a:spLocks noChangeShapeType="1"/>
            </p:cNvSpPr>
            <p:nvPr/>
          </p:nvSpPr>
          <p:spPr bwMode="auto">
            <a:xfrm>
              <a:off x="3833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32" name="Line 83"/>
            <p:cNvSpPr>
              <a:spLocks noChangeShapeType="1"/>
            </p:cNvSpPr>
            <p:nvPr/>
          </p:nvSpPr>
          <p:spPr bwMode="auto">
            <a:xfrm>
              <a:off x="3878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33" name="Line 84"/>
            <p:cNvSpPr>
              <a:spLocks noChangeShapeType="1"/>
            </p:cNvSpPr>
            <p:nvPr/>
          </p:nvSpPr>
          <p:spPr bwMode="auto">
            <a:xfrm>
              <a:off x="3923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34" name="Line 85"/>
            <p:cNvSpPr>
              <a:spLocks noChangeShapeType="1"/>
            </p:cNvSpPr>
            <p:nvPr/>
          </p:nvSpPr>
          <p:spPr bwMode="auto">
            <a:xfrm>
              <a:off x="3969" y="243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35" name="Line 86"/>
            <p:cNvSpPr>
              <a:spLocks noChangeShapeType="1"/>
            </p:cNvSpPr>
            <p:nvPr/>
          </p:nvSpPr>
          <p:spPr bwMode="auto">
            <a:xfrm>
              <a:off x="4196" y="2432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36" name="Line 87"/>
            <p:cNvSpPr>
              <a:spLocks noChangeShapeType="1"/>
            </p:cNvSpPr>
            <p:nvPr/>
          </p:nvSpPr>
          <p:spPr bwMode="auto">
            <a:xfrm>
              <a:off x="4014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37" name="Line 88"/>
            <p:cNvSpPr>
              <a:spLocks noChangeShapeType="1"/>
            </p:cNvSpPr>
            <p:nvPr/>
          </p:nvSpPr>
          <p:spPr bwMode="auto">
            <a:xfrm>
              <a:off x="4060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38" name="Line 89"/>
            <p:cNvSpPr>
              <a:spLocks noChangeShapeType="1"/>
            </p:cNvSpPr>
            <p:nvPr/>
          </p:nvSpPr>
          <p:spPr bwMode="auto">
            <a:xfrm>
              <a:off x="4105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39" name="Line 90"/>
            <p:cNvSpPr>
              <a:spLocks noChangeShapeType="1"/>
            </p:cNvSpPr>
            <p:nvPr/>
          </p:nvSpPr>
          <p:spPr bwMode="auto">
            <a:xfrm>
              <a:off x="4150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40" name="Text Box 91"/>
            <p:cNvSpPr txBox="1">
              <a:spLocks noChangeArrowheads="1"/>
            </p:cNvSpPr>
            <p:nvPr/>
          </p:nvSpPr>
          <p:spPr bwMode="auto">
            <a:xfrm>
              <a:off x="476" y="2659"/>
              <a:ext cx="22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800" b="1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3641" name="Text Box 92"/>
            <p:cNvSpPr txBox="1">
              <a:spLocks noChangeArrowheads="1"/>
            </p:cNvSpPr>
            <p:nvPr/>
          </p:nvSpPr>
          <p:spPr bwMode="auto">
            <a:xfrm>
              <a:off x="930" y="2659"/>
              <a:ext cx="22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800" b="1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3642" name="Text Box 93"/>
            <p:cNvSpPr txBox="1">
              <a:spLocks noChangeArrowheads="1"/>
            </p:cNvSpPr>
            <p:nvPr/>
          </p:nvSpPr>
          <p:spPr bwMode="auto">
            <a:xfrm>
              <a:off x="1383" y="2659"/>
              <a:ext cx="22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800" b="1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3643" name="Text Box 94"/>
            <p:cNvSpPr txBox="1">
              <a:spLocks noChangeArrowheads="1"/>
            </p:cNvSpPr>
            <p:nvPr/>
          </p:nvSpPr>
          <p:spPr bwMode="auto">
            <a:xfrm>
              <a:off x="1837" y="2659"/>
              <a:ext cx="22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800" b="1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3644" name="Text Box 95"/>
            <p:cNvSpPr txBox="1">
              <a:spLocks noChangeArrowheads="1"/>
            </p:cNvSpPr>
            <p:nvPr/>
          </p:nvSpPr>
          <p:spPr bwMode="auto">
            <a:xfrm>
              <a:off x="2290" y="2659"/>
              <a:ext cx="22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800" b="1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23645" name="Line 97"/>
            <p:cNvSpPr>
              <a:spLocks noChangeShapeType="1"/>
            </p:cNvSpPr>
            <p:nvPr/>
          </p:nvSpPr>
          <p:spPr bwMode="auto">
            <a:xfrm>
              <a:off x="3834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46" name="Line 98"/>
            <p:cNvSpPr>
              <a:spLocks noChangeShapeType="1"/>
            </p:cNvSpPr>
            <p:nvPr/>
          </p:nvSpPr>
          <p:spPr bwMode="auto">
            <a:xfrm>
              <a:off x="3879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47" name="Line 101"/>
            <p:cNvSpPr>
              <a:spLocks noChangeShapeType="1"/>
            </p:cNvSpPr>
            <p:nvPr/>
          </p:nvSpPr>
          <p:spPr bwMode="auto">
            <a:xfrm>
              <a:off x="4197" y="2432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48" name="Line 102"/>
            <p:cNvSpPr>
              <a:spLocks noChangeShapeType="1"/>
            </p:cNvSpPr>
            <p:nvPr/>
          </p:nvSpPr>
          <p:spPr bwMode="auto">
            <a:xfrm>
              <a:off x="4015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49" name="Line 103"/>
            <p:cNvSpPr>
              <a:spLocks noChangeShapeType="1"/>
            </p:cNvSpPr>
            <p:nvPr/>
          </p:nvSpPr>
          <p:spPr bwMode="auto">
            <a:xfrm>
              <a:off x="2880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50" name="Line 104"/>
            <p:cNvSpPr>
              <a:spLocks noChangeShapeType="1"/>
            </p:cNvSpPr>
            <p:nvPr/>
          </p:nvSpPr>
          <p:spPr bwMode="auto">
            <a:xfrm>
              <a:off x="4106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51" name="Line 105"/>
            <p:cNvSpPr>
              <a:spLocks noChangeShapeType="1"/>
            </p:cNvSpPr>
            <p:nvPr/>
          </p:nvSpPr>
          <p:spPr bwMode="auto">
            <a:xfrm>
              <a:off x="4151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52" name="Line 106"/>
            <p:cNvSpPr>
              <a:spLocks noChangeShapeType="1"/>
            </p:cNvSpPr>
            <p:nvPr/>
          </p:nvSpPr>
          <p:spPr bwMode="auto">
            <a:xfrm>
              <a:off x="4195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53" name="Line 107"/>
            <p:cNvSpPr>
              <a:spLocks noChangeShapeType="1"/>
            </p:cNvSpPr>
            <p:nvPr/>
          </p:nvSpPr>
          <p:spPr bwMode="auto">
            <a:xfrm>
              <a:off x="4286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54" name="Line 108"/>
            <p:cNvSpPr>
              <a:spLocks noChangeShapeType="1"/>
            </p:cNvSpPr>
            <p:nvPr/>
          </p:nvSpPr>
          <p:spPr bwMode="auto">
            <a:xfrm>
              <a:off x="4331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55" name="Line 109"/>
            <p:cNvSpPr>
              <a:spLocks noChangeShapeType="1"/>
            </p:cNvSpPr>
            <p:nvPr/>
          </p:nvSpPr>
          <p:spPr bwMode="auto">
            <a:xfrm>
              <a:off x="4376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56" name="Line 110"/>
            <p:cNvSpPr>
              <a:spLocks noChangeShapeType="1"/>
            </p:cNvSpPr>
            <p:nvPr/>
          </p:nvSpPr>
          <p:spPr bwMode="auto">
            <a:xfrm>
              <a:off x="4422" y="243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57" name="Line 111"/>
            <p:cNvSpPr>
              <a:spLocks noChangeShapeType="1"/>
            </p:cNvSpPr>
            <p:nvPr/>
          </p:nvSpPr>
          <p:spPr bwMode="auto">
            <a:xfrm>
              <a:off x="4649" y="2432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58" name="Line 112"/>
            <p:cNvSpPr>
              <a:spLocks noChangeShapeType="1"/>
            </p:cNvSpPr>
            <p:nvPr/>
          </p:nvSpPr>
          <p:spPr bwMode="auto">
            <a:xfrm>
              <a:off x="4467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59" name="Line 113"/>
            <p:cNvSpPr>
              <a:spLocks noChangeShapeType="1"/>
            </p:cNvSpPr>
            <p:nvPr/>
          </p:nvSpPr>
          <p:spPr bwMode="auto">
            <a:xfrm>
              <a:off x="4513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60" name="Line 114"/>
            <p:cNvSpPr>
              <a:spLocks noChangeShapeType="1"/>
            </p:cNvSpPr>
            <p:nvPr/>
          </p:nvSpPr>
          <p:spPr bwMode="auto">
            <a:xfrm>
              <a:off x="4558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61" name="Line 115"/>
            <p:cNvSpPr>
              <a:spLocks noChangeShapeType="1"/>
            </p:cNvSpPr>
            <p:nvPr/>
          </p:nvSpPr>
          <p:spPr bwMode="auto">
            <a:xfrm>
              <a:off x="4603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62" name="Line 116"/>
            <p:cNvSpPr>
              <a:spLocks noChangeShapeType="1"/>
            </p:cNvSpPr>
            <p:nvPr/>
          </p:nvSpPr>
          <p:spPr bwMode="auto">
            <a:xfrm>
              <a:off x="4694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63" name="Line 117"/>
            <p:cNvSpPr>
              <a:spLocks noChangeShapeType="1"/>
            </p:cNvSpPr>
            <p:nvPr/>
          </p:nvSpPr>
          <p:spPr bwMode="auto">
            <a:xfrm>
              <a:off x="4740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64" name="Line 118"/>
            <p:cNvSpPr>
              <a:spLocks noChangeShapeType="1"/>
            </p:cNvSpPr>
            <p:nvPr/>
          </p:nvSpPr>
          <p:spPr bwMode="auto">
            <a:xfrm>
              <a:off x="4785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65" name="Line 119"/>
            <p:cNvSpPr>
              <a:spLocks noChangeShapeType="1"/>
            </p:cNvSpPr>
            <p:nvPr/>
          </p:nvSpPr>
          <p:spPr bwMode="auto">
            <a:xfrm>
              <a:off x="4830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66" name="Line 120"/>
            <p:cNvSpPr>
              <a:spLocks noChangeShapeType="1"/>
            </p:cNvSpPr>
            <p:nvPr/>
          </p:nvSpPr>
          <p:spPr bwMode="auto">
            <a:xfrm>
              <a:off x="4876" y="2432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67" name="Line 121"/>
            <p:cNvSpPr>
              <a:spLocks noChangeShapeType="1"/>
            </p:cNvSpPr>
            <p:nvPr/>
          </p:nvSpPr>
          <p:spPr bwMode="auto">
            <a:xfrm>
              <a:off x="5103" y="2432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68" name="Line 122"/>
            <p:cNvSpPr>
              <a:spLocks noChangeShapeType="1"/>
            </p:cNvSpPr>
            <p:nvPr/>
          </p:nvSpPr>
          <p:spPr bwMode="auto">
            <a:xfrm>
              <a:off x="4921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69" name="Line 123"/>
            <p:cNvSpPr>
              <a:spLocks noChangeShapeType="1"/>
            </p:cNvSpPr>
            <p:nvPr/>
          </p:nvSpPr>
          <p:spPr bwMode="auto">
            <a:xfrm>
              <a:off x="4967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70" name="Line 124"/>
            <p:cNvSpPr>
              <a:spLocks noChangeShapeType="1"/>
            </p:cNvSpPr>
            <p:nvPr/>
          </p:nvSpPr>
          <p:spPr bwMode="auto">
            <a:xfrm>
              <a:off x="5012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71" name="Line 125"/>
            <p:cNvSpPr>
              <a:spLocks noChangeShapeType="1"/>
            </p:cNvSpPr>
            <p:nvPr/>
          </p:nvSpPr>
          <p:spPr bwMode="auto">
            <a:xfrm>
              <a:off x="5057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72" name="Text Box 126"/>
            <p:cNvSpPr txBox="1">
              <a:spLocks noChangeArrowheads="1"/>
            </p:cNvSpPr>
            <p:nvPr/>
          </p:nvSpPr>
          <p:spPr bwMode="auto">
            <a:xfrm>
              <a:off x="2744" y="2659"/>
              <a:ext cx="22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800" b="1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23673" name="Text Box 127"/>
            <p:cNvSpPr txBox="1">
              <a:spLocks noChangeArrowheads="1"/>
            </p:cNvSpPr>
            <p:nvPr/>
          </p:nvSpPr>
          <p:spPr bwMode="auto">
            <a:xfrm>
              <a:off x="3198" y="2659"/>
              <a:ext cx="22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800" b="1"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23674" name="Text Box 128"/>
            <p:cNvSpPr txBox="1">
              <a:spLocks noChangeArrowheads="1"/>
            </p:cNvSpPr>
            <p:nvPr/>
          </p:nvSpPr>
          <p:spPr bwMode="auto">
            <a:xfrm>
              <a:off x="3651" y="2659"/>
              <a:ext cx="22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800" b="1"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23675" name="Text Box 129"/>
            <p:cNvSpPr txBox="1">
              <a:spLocks noChangeArrowheads="1"/>
            </p:cNvSpPr>
            <p:nvPr/>
          </p:nvSpPr>
          <p:spPr bwMode="auto">
            <a:xfrm>
              <a:off x="4105" y="2659"/>
              <a:ext cx="22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800" b="1"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23676" name="Text Box 130"/>
            <p:cNvSpPr txBox="1">
              <a:spLocks noChangeArrowheads="1"/>
            </p:cNvSpPr>
            <p:nvPr/>
          </p:nvSpPr>
          <p:spPr bwMode="auto">
            <a:xfrm>
              <a:off x="4558" y="2659"/>
              <a:ext cx="22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800" b="1"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23677" name="Line 131"/>
            <p:cNvSpPr>
              <a:spLocks noChangeShapeType="1"/>
            </p:cNvSpPr>
            <p:nvPr/>
          </p:nvSpPr>
          <p:spPr bwMode="auto">
            <a:xfrm>
              <a:off x="4241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78" name="Text Box 132"/>
            <p:cNvSpPr txBox="1">
              <a:spLocks noChangeArrowheads="1"/>
            </p:cNvSpPr>
            <p:nvPr/>
          </p:nvSpPr>
          <p:spPr bwMode="auto">
            <a:xfrm>
              <a:off x="4967" y="2655"/>
              <a:ext cx="272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800" b="1">
                  <a:latin typeface="Times New Roman" pitchFamily="18" charset="0"/>
                </a:rPr>
                <a:t>10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04813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Первоначальные сведения(40)</a:t>
            </a:r>
          </a:p>
        </p:txBody>
      </p:sp>
      <p:sp>
        <p:nvSpPr>
          <p:cNvPr id="24578" name="AutoShape 4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685800" y="1752600"/>
            <a:ext cx="5326063" cy="311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200">
                <a:latin typeface="Times New Roman" pitchFamily="18" charset="0"/>
              </a:rPr>
              <a:t>	     </a:t>
            </a:r>
            <a:r>
              <a:rPr lang="ru-RU" sz="3600">
                <a:latin typeface="Times New Roman" pitchFamily="18" charset="0"/>
              </a:rPr>
              <a:t>Определите цену деления и показания мензурки (измерительного цилиндра).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endParaRPr lang="ru-RU" sz="320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ru-RU" sz="3200">
              <a:latin typeface="Times New Roman" pitchFamily="18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1547813" y="5589588"/>
            <a:ext cx="38163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10 см</a:t>
            </a:r>
            <a:r>
              <a:rPr lang="ru-RU" sz="3600" b="1" baseline="30000">
                <a:solidFill>
                  <a:srgbClr val="0000CC"/>
                </a:solidFill>
              </a:rPr>
              <a:t>3</a:t>
            </a:r>
            <a:r>
              <a:rPr lang="ru-RU" sz="3600" b="1">
                <a:solidFill>
                  <a:srgbClr val="0000CC"/>
                </a:solidFill>
              </a:rPr>
              <a:t>, </a:t>
            </a:r>
            <a:r>
              <a:rPr lang="ru-RU" sz="3200" b="1">
                <a:solidFill>
                  <a:srgbClr val="0000CC"/>
                </a:solidFill>
              </a:rPr>
              <a:t>8</a:t>
            </a:r>
            <a:r>
              <a:rPr lang="ru-RU" sz="3600" b="1">
                <a:solidFill>
                  <a:srgbClr val="0000CC"/>
                </a:solidFill>
              </a:rPr>
              <a:t>0 см</a:t>
            </a:r>
            <a:r>
              <a:rPr lang="ru-RU" sz="3600" b="1" baseline="30000">
                <a:solidFill>
                  <a:srgbClr val="0000CC"/>
                </a:solidFill>
              </a:rPr>
              <a:t>3</a:t>
            </a:r>
          </a:p>
        </p:txBody>
      </p:sp>
      <p:grpSp>
        <p:nvGrpSpPr>
          <p:cNvPr id="24581" name="Group 41"/>
          <p:cNvGrpSpPr>
            <a:grpSpLocks/>
          </p:cNvGrpSpPr>
          <p:nvPr/>
        </p:nvGrpSpPr>
        <p:grpSpPr bwMode="auto">
          <a:xfrm>
            <a:off x="5507038" y="1989138"/>
            <a:ext cx="2952750" cy="4103687"/>
            <a:chOff x="3197" y="1253"/>
            <a:chExt cx="1860" cy="2585"/>
          </a:xfrm>
        </p:grpSpPr>
        <p:sp>
          <p:nvSpPr>
            <p:cNvPr id="24582" name="Rectangle 8"/>
            <p:cNvSpPr>
              <a:spLocks noChangeArrowheads="1"/>
            </p:cNvSpPr>
            <p:nvPr/>
          </p:nvSpPr>
          <p:spPr bwMode="auto">
            <a:xfrm>
              <a:off x="3561" y="1298"/>
              <a:ext cx="1134" cy="22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24583" name="Rectangle 29" descr="Букет"/>
            <p:cNvSpPr>
              <a:spLocks noChangeArrowheads="1"/>
            </p:cNvSpPr>
            <p:nvPr/>
          </p:nvSpPr>
          <p:spPr bwMode="auto">
            <a:xfrm>
              <a:off x="3560" y="2840"/>
              <a:ext cx="1134" cy="726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grpSp>
          <p:nvGrpSpPr>
            <p:cNvPr id="24584" name="Group 30"/>
            <p:cNvGrpSpPr>
              <a:grpSpLocks/>
            </p:cNvGrpSpPr>
            <p:nvPr/>
          </p:nvGrpSpPr>
          <p:grpSpPr bwMode="auto">
            <a:xfrm>
              <a:off x="3560" y="1751"/>
              <a:ext cx="227" cy="1724"/>
              <a:chOff x="5148" y="1706"/>
              <a:chExt cx="227" cy="1724"/>
            </a:xfrm>
          </p:grpSpPr>
          <p:sp>
            <p:nvSpPr>
              <p:cNvPr id="24592" name="Line 9"/>
              <p:cNvSpPr>
                <a:spLocks noChangeShapeType="1"/>
              </p:cNvSpPr>
              <p:nvPr/>
            </p:nvSpPr>
            <p:spPr bwMode="auto">
              <a:xfrm>
                <a:off x="5148" y="3430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93" name="Line 10"/>
              <p:cNvSpPr>
                <a:spLocks noChangeShapeType="1"/>
              </p:cNvSpPr>
              <p:nvPr/>
            </p:nvSpPr>
            <p:spPr bwMode="auto">
              <a:xfrm>
                <a:off x="5148" y="3339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94" name="Line 11"/>
              <p:cNvSpPr>
                <a:spLocks noChangeShapeType="1"/>
              </p:cNvSpPr>
              <p:nvPr/>
            </p:nvSpPr>
            <p:spPr bwMode="auto">
              <a:xfrm>
                <a:off x="5148" y="3249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95" name="Line 12"/>
              <p:cNvSpPr>
                <a:spLocks noChangeShapeType="1"/>
              </p:cNvSpPr>
              <p:nvPr/>
            </p:nvSpPr>
            <p:spPr bwMode="auto">
              <a:xfrm>
                <a:off x="5148" y="3158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96" name="Line 13"/>
              <p:cNvSpPr>
                <a:spLocks noChangeShapeType="1"/>
              </p:cNvSpPr>
              <p:nvPr/>
            </p:nvSpPr>
            <p:spPr bwMode="auto">
              <a:xfrm>
                <a:off x="5148" y="2976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97" name="Line 14"/>
              <p:cNvSpPr>
                <a:spLocks noChangeShapeType="1"/>
              </p:cNvSpPr>
              <p:nvPr/>
            </p:nvSpPr>
            <p:spPr bwMode="auto">
              <a:xfrm>
                <a:off x="5148" y="2886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98" name="Line 15"/>
              <p:cNvSpPr>
                <a:spLocks noChangeShapeType="1"/>
              </p:cNvSpPr>
              <p:nvPr/>
            </p:nvSpPr>
            <p:spPr bwMode="auto">
              <a:xfrm>
                <a:off x="5148" y="2795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99" name="Line 16"/>
              <p:cNvSpPr>
                <a:spLocks noChangeShapeType="1"/>
              </p:cNvSpPr>
              <p:nvPr/>
            </p:nvSpPr>
            <p:spPr bwMode="auto">
              <a:xfrm>
                <a:off x="5148" y="2704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0" name="Line 17"/>
              <p:cNvSpPr>
                <a:spLocks noChangeShapeType="1"/>
              </p:cNvSpPr>
              <p:nvPr/>
            </p:nvSpPr>
            <p:spPr bwMode="auto">
              <a:xfrm>
                <a:off x="5148" y="3067"/>
                <a:ext cx="22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1" name="Line 18"/>
              <p:cNvSpPr>
                <a:spLocks noChangeShapeType="1"/>
              </p:cNvSpPr>
              <p:nvPr/>
            </p:nvSpPr>
            <p:spPr bwMode="auto">
              <a:xfrm>
                <a:off x="5148" y="2614"/>
                <a:ext cx="22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2" name="Line 19"/>
              <p:cNvSpPr>
                <a:spLocks noChangeShapeType="1"/>
              </p:cNvSpPr>
              <p:nvPr/>
            </p:nvSpPr>
            <p:spPr bwMode="auto">
              <a:xfrm>
                <a:off x="5148" y="2522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3" name="Line 20"/>
              <p:cNvSpPr>
                <a:spLocks noChangeShapeType="1"/>
              </p:cNvSpPr>
              <p:nvPr/>
            </p:nvSpPr>
            <p:spPr bwMode="auto">
              <a:xfrm>
                <a:off x="5148" y="2431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4" name="Line 21"/>
              <p:cNvSpPr>
                <a:spLocks noChangeShapeType="1"/>
              </p:cNvSpPr>
              <p:nvPr/>
            </p:nvSpPr>
            <p:spPr bwMode="auto">
              <a:xfrm>
                <a:off x="5148" y="2341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5" name="Line 22"/>
              <p:cNvSpPr>
                <a:spLocks noChangeShapeType="1"/>
              </p:cNvSpPr>
              <p:nvPr/>
            </p:nvSpPr>
            <p:spPr bwMode="auto">
              <a:xfrm>
                <a:off x="5148" y="2250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6" name="Line 23"/>
              <p:cNvSpPr>
                <a:spLocks noChangeShapeType="1"/>
              </p:cNvSpPr>
              <p:nvPr/>
            </p:nvSpPr>
            <p:spPr bwMode="auto">
              <a:xfrm>
                <a:off x="5148" y="2068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7" name="Line 24"/>
              <p:cNvSpPr>
                <a:spLocks noChangeShapeType="1"/>
              </p:cNvSpPr>
              <p:nvPr/>
            </p:nvSpPr>
            <p:spPr bwMode="auto">
              <a:xfrm>
                <a:off x="5148" y="1978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8" name="Line 25"/>
              <p:cNvSpPr>
                <a:spLocks noChangeShapeType="1"/>
              </p:cNvSpPr>
              <p:nvPr/>
            </p:nvSpPr>
            <p:spPr bwMode="auto">
              <a:xfrm>
                <a:off x="5148" y="1887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9" name="Line 26"/>
              <p:cNvSpPr>
                <a:spLocks noChangeShapeType="1"/>
              </p:cNvSpPr>
              <p:nvPr/>
            </p:nvSpPr>
            <p:spPr bwMode="auto">
              <a:xfrm>
                <a:off x="5148" y="1796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10" name="Line 27"/>
              <p:cNvSpPr>
                <a:spLocks noChangeShapeType="1"/>
              </p:cNvSpPr>
              <p:nvPr/>
            </p:nvSpPr>
            <p:spPr bwMode="auto">
              <a:xfrm>
                <a:off x="5148" y="2159"/>
                <a:ext cx="22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11" name="Line 28"/>
              <p:cNvSpPr>
                <a:spLocks noChangeShapeType="1"/>
              </p:cNvSpPr>
              <p:nvPr/>
            </p:nvSpPr>
            <p:spPr bwMode="auto">
              <a:xfrm>
                <a:off x="5148" y="1706"/>
                <a:ext cx="22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585" name="Rectangle 34"/>
            <p:cNvSpPr>
              <a:spLocks noChangeArrowheads="1"/>
            </p:cNvSpPr>
            <p:nvPr/>
          </p:nvSpPr>
          <p:spPr bwMode="auto">
            <a:xfrm>
              <a:off x="3198" y="3702"/>
              <a:ext cx="1859" cy="136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24586" name="AutoShape 35"/>
            <p:cNvSpPr>
              <a:spLocks noChangeArrowheads="1"/>
            </p:cNvSpPr>
            <p:nvPr/>
          </p:nvSpPr>
          <p:spPr bwMode="auto">
            <a:xfrm flipV="1">
              <a:off x="3197" y="3566"/>
              <a:ext cx="1860" cy="136"/>
            </a:xfrm>
            <a:prstGeom prst="flowChartManualOperation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24587" name="Text Box 36"/>
            <p:cNvSpPr txBox="1">
              <a:spLocks noChangeArrowheads="1"/>
            </p:cNvSpPr>
            <p:nvPr/>
          </p:nvSpPr>
          <p:spPr bwMode="auto">
            <a:xfrm>
              <a:off x="3742" y="2929"/>
              <a:ext cx="454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800">
                  <a:latin typeface="Times New Roman" pitchFamily="18" charset="0"/>
                </a:rPr>
                <a:t>50</a:t>
              </a:r>
            </a:p>
          </p:txBody>
        </p:sp>
        <p:sp>
          <p:nvSpPr>
            <p:cNvPr id="24588" name="Text Box 37"/>
            <p:cNvSpPr txBox="1">
              <a:spLocks noChangeArrowheads="1"/>
            </p:cNvSpPr>
            <p:nvPr/>
          </p:nvSpPr>
          <p:spPr bwMode="auto">
            <a:xfrm>
              <a:off x="3742" y="2478"/>
              <a:ext cx="454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800">
                  <a:latin typeface="Times New Roman" pitchFamily="18" charset="0"/>
                </a:rPr>
                <a:t>100</a:t>
              </a:r>
            </a:p>
          </p:txBody>
        </p:sp>
        <p:sp>
          <p:nvSpPr>
            <p:cNvPr id="24589" name="Text Box 38"/>
            <p:cNvSpPr txBox="1">
              <a:spLocks noChangeArrowheads="1"/>
            </p:cNvSpPr>
            <p:nvPr/>
          </p:nvSpPr>
          <p:spPr bwMode="auto">
            <a:xfrm>
              <a:off x="3742" y="2024"/>
              <a:ext cx="454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800">
                  <a:latin typeface="Times New Roman" pitchFamily="18" charset="0"/>
                </a:rPr>
                <a:t>150</a:t>
              </a:r>
            </a:p>
          </p:txBody>
        </p:sp>
        <p:sp>
          <p:nvSpPr>
            <p:cNvPr id="24590" name="Text Box 39"/>
            <p:cNvSpPr txBox="1">
              <a:spLocks noChangeArrowheads="1"/>
            </p:cNvSpPr>
            <p:nvPr/>
          </p:nvSpPr>
          <p:spPr bwMode="auto">
            <a:xfrm>
              <a:off x="3742" y="1570"/>
              <a:ext cx="454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800">
                  <a:latin typeface="Times New Roman" pitchFamily="18" charset="0"/>
                </a:rPr>
                <a:t>200</a:t>
              </a:r>
            </a:p>
          </p:txBody>
        </p:sp>
        <p:sp>
          <p:nvSpPr>
            <p:cNvPr id="24591" name="Text Box 40"/>
            <p:cNvSpPr txBox="1">
              <a:spLocks noChangeArrowheads="1"/>
            </p:cNvSpPr>
            <p:nvPr/>
          </p:nvSpPr>
          <p:spPr bwMode="auto">
            <a:xfrm>
              <a:off x="3923" y="1253"/>
              <a:ext cx="454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3200" i="1">
                  <a:latin typeface="Times New Roman" pitchFamily="18" charset="0"/>
                </a:rPr>
                <a:t>мл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Взаимодействие молекул(10)</a:t>
            </a:r>
          </a:p>
        </p:txBody>
      </p:sp>
      <p:sp>
        <p:nvSpPr>
          <p:cNvPr id="25602" name="AutoShape 4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609600" y="1905000"/>
            <a:ext cx="7924800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    Одинаковы ли молекулы воды в горячем кофе и охлажденном напитке «</a:t>
            </a:r>
            <a:r>
              <a:rPr lang="en-US" sz="3600">
                <a:latin typeface="Times New Roman" pitchFamily="18" charset="0"/>
              </a:rPr>
              <a:t>Sprite</a:t>
            </a:r>
            <a:r>
              <a:rPr lang="ru-RU" sz="3600">
                <a:latin typeface="Times New Roman" pitchFamily="18" charset="0"/>
              </a:rPr>
              <a:t>»?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124200" y="5105400"/>
            <a:ext cx="3124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Да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Взаимодействие молекул(20)</a:t>
            </a:r>
          </a:p>
        </p:txBody>
      </p:sp>
      <p:sp>
        <p:nvSpPr>
          <p:cNvPr id="26626" name="AutoShape 4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27" name="Rectangle 6"/>
          <p:cNvSpPr>
            <a:spLocks noChangeArrowheads="1"/>
          </p:cNvSpPr>
          <p:nvPr/>
        </p:nvSpPr>
        <p:spPr bwMode="auto">
          <a:xfrm>
            <a:off x="838200" y="1844675"/>
            <a:ext cx="7543800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    В каком состоянии вещество не имеет собственной формы и постоянного объема?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484438" y="5105400"/>
            <a:ext cx="45259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В газообразном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Взаимодействие молекул(30)</a:t>
            </a:r>
          </a:p>
        </p:txBody>
      </p:sp>
      <p:sp>
        <p:nvSpPr>
          <p:cNvPr id="27650" name="AutoShape 4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685800" y="2667000"/>
            <a:ext cx="7924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	На каком физическом явлении основана засолка помидоров?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200400" y="5105400"/>
            <a:ext cx="381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Диффузия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Взаимодействие молекул(40)</a:t>
            </a:r>
          </a:p>
        </p:txBody>
      </p:sp>
      <p:sp>
        <p:nvSpPr>
          <p:cNvPr id="28674" name="AutoShape 4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827088" y="1916113"/>
            <a:ext cx="7935912" cy="293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	Почему для разделения листов бумаги, смоченных водой, требуется значительно большее усилие, чем при перелистывании сухих страниц книг?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1331913" y="5445125"/>
            <a:ext cx="756126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200" b="1">
                <a:solidFill>
                  <a:srgbClr val="0000CC"/>
                </a:solidFill>
              </a:rPr>
              <a:t>Из-за притяжения молекул воды, проникших в бумагу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Задачи на внимание(10)</a:t>
            </a:r>
          </a:p>
        </p:txBody>
      </p:sp>
      <p:sp>
        <p:nvSpPr>
          <p:cNvPr id="29698" name="AutoShape 5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699" name="Rectangle 6"/>
          <p:cNvSpPr>
            <a:spLocks noChangeArrowheads="1"/>
          </p:cNvSpPr>
          <p:nvPr/>
        </p:nvSpPr>
        <p:spPr bwMode="auto">
          <a:xfrm>
            <a:off x="685800" y="2362200"/>
            <a:ext cx="78486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>
                <a:latin typeface="Times New Roman" pitchFamily="18" charset="0"/>
              </a:rPr>
              <a:t>		</a:t>
            </a:r>
            <a:r>
              <a:rPr lang="ru-RU" sz="3600">
                <a:latin typeface="Times New Roman" pitchFamily="18" charset="0"/>
              </a:rPr>
              <a:t>Выразите 2 часа в минутах и секундах.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051050" y="5105400"/>
            <a:ext cx="55451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120 мин; 7200 с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Задачи на внимание(20)</a:t>
            </a:r>
          </a:p>
        </p:txBody>
      </p:sp>
      <p:sp>
        <p:nvSpPr>
          <p:cNvPr id="30722" name="AutoShape 5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23" name="Rectangle 6"/>
          <p:cNvSpPr>
            <a:spLocks noChangeArrowheads="1"/>
          </p:cNvSpPr>
          <p:nvPr/>
        </p:nvSpPr>
        <p:spPr bwMode="auto">
          <a:xfrm>
            <a:off x="762000" y="1628775"/>
            <a:ext cx="784860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>
                <a:latin typeface="Times New Roman" pitchFamily="18" charset="0"/>
              </a:rPr>
              <a:t>	   </a:t>
            </a:r>
            <a:r>
              <a:rPr lang="ru-RU" sz="3600">
                <a:latin typeface="Times New Roman" pitchFamily="18" charset="0"/>
              </a:rPr>
              <a:t>Чему равна площадь квадрата со стороной 2 см?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771775" y="5695950"/>
            <a:ext cx="381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4 см</a:t>
            </a:r>
            <a:r>
              <a:rPr lang="ru-RU" sz="3600" b="1" baseline="30000">
                <a:solidFill>
                  <a:srgbClr val="0000CC"/>
                </a:solidFill>
              </a:rPr>
              <a:t>2</a:t>
            </a:r>
          </a:p>
        </p:txBody>
      </p:sp>
      <p:grpSp>
        <p:nvGrpSpPr>
          <p:cNvPr id="30725" name="Group 12"/>
          <p:cNvGrpSpPr>
            <a:grpSpLocks/>
          </p:cNvGrpSpPr>
          <p:nvPr/>
        </p:nvGrpSpPr>
        <p:grpSpPr bwMode="auto">
          <a:xfrm>
            <a:off x="3203575" y="2997200"/>
            <a:ext cx="2451100" cy="2303463"/>
            <a:chOff x="2152" y="1888"/>
            <a:chExt cx="1544" cy="1451"/>
          </a:xfrm>
        </p:grpSpPr>
        <p:sp>
          <p:nvSpPr>
            <p:cNvPr id="30726" name="Rectangle 9"/>
            <p:cNvSpPr>
              <a:spLocks noChangeArrowheads="1"/>
            </p:cNvSpPr>
            <p:nvPr/>
          </p:nvSpPr>
          <p:spPr bwMode="auto">
            <a:xfrm>
              <a:off x="2471" y="2205"/>
              <a:ext cx="1225" cy="1134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30727" name="Text Box 10"/>
            <p:cNvSpPr txBox="1">
              <a:spLocks noChangeArrowheads="1"/>
            </p:cNvSpPr>
            <p:nvPr/>
          </p:nvSpPr>
          <p:spPr bwMode="auto">
            <a:xfrm>
              <a:off x="2608" y="1888"/>
              <a:ext cx="998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3200">
                  <a:latin typeface="Times New Roman" pitchFamily="18" charset="0"/>
                </a:rPr>
                <a:t>2 см</a:t>
              </a:r>
            </a:p>
          </p:txBody>
        </p:sp>
        <p:sp>
          <p:nvSpPr>
            <p:cNvPr id="30728" name="Text Box 11"/>
            <p:cNvSpPr txBox="1">
              <a:spLocks noChangeArrowheads="1"/>
            </p:cNvSpPr>
            <p:nvPr/>
          </p:nvSpPr>
          <p:spPr bwMode="auto">
            <a:xfrm rot="-5400000">
              <a:off x="1836" y="2612"/>
              <a:ext cx="998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3200">
                  <a:latin typeface="Times New Roman" pitchFamily="18" charset="0"/>
                </a:rPr>
                <a:t>2 см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Задачи на внимание(30)</a:t>
            </a:r>
          </a:p>
        </p:txBody>
      </p:sp>
      <p:sp>
        <p:nvSpPr>
          <p:cNvPr id="31746" name="AutoShape 5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747" name="Rectangle 6"/>
          <p:cNvSpPr>
            <a:spLocks noChangeArrowheads="1"/>
          </p:cNvSpPr>
          <p:nvPr/>
        </p:nvSpPr>
        <p:spPr bwMode="auto">
          <a:xfrm>
            <a:off x="395288" y="1828800"/>
            <a:ext cx="360045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   Чему равна скорость движения?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268538" y="5661025"/>
            <a:ext cx="381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2 м/с</a:t>
            </a:r>
          </a:p>
        </p:txBody>
      </p:sp>
      <p:grpSp>
        <p:nvGrpSpPr>
          <p:cNvPr id="31749" name="Group 35"/>
          <p:cNvGrpSpPr>
            <a:grpSpLocks/>
          </p:cNvGrpSpPr>
          <p:nvPr/>
        </p:nvGrpSpPr>
        <p:grpSpPr bwMode="auto">
          <a:xfrm>
            <a:off x="3851275" y="1412875"/>
            <a:ext cx="4608513" cy="4108450"/>
            <a:chOff x="2426" y="890"/>
            <a:chExt cx="2903" cy="2588"/>
          </a:xfrm>
        </p:grpSpPr>
        <p:sp>
          <p:nvSpPr>
            <p:cNvPr id="31750" name="Line 9"/>
            <p:cNvSpPr>
              <a:spLocks noChangeShapeType="1"/>
            </p:cNvSpPr>
            <p:nvPr/>
          </p:nvSpPr>
          <p:spPr bwMode="auto">
            <a:xfrm flipV="1">
              <a:off x="2835" y="981"/>
              <a:ext cx="0" cy="21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1" name="Line 10"/>
            <p:cNvSpPr>
              <a:spLocks noChangeShapeType="1"/>
            </p:cNvSpPr>
            <p:nvPr/>
          </p:nvSpPr>
          <p:spPr bwMode="auto">
            <a:xfrm>
              <a:off x="2835" y="3113"/>
              <a:ext cx="249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2" name="Line 11"/>
            <p:cNvSpPr>
              <a:spLocks noChangeShapeType="1"/>
            </p:cNvSpPr>
            <p:nvPr/>
          </p:nvSpPr>
          <p:spPr bwMode="auto">
            <a:xfrm flipV="1">
              <a:off x="2835" y="1661"/>
              <a:ext cx="1723" cy="14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3" name="Line 12"/>
            <p:cNvSpPr>
              <a:spLocks noChangeShapeType="1"/>
            </p:cNvSpPr>
            <p:nvPr/>
          </p:nvSpPr>
          <p:spPr bwMode="auto">
            <a:xfrm flipV="1">
              <a:off x="4150" y="2024"/>
              <a:ext cx="0" cy="10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4" name="Line 13"/>
            <p:cNvSpPr>
              <a:spLocks noChangeShapeType="1"/>
            </p:cNvSpPr>
            <p:nvPr/>
          </p:nvSpPr>
          <p:spPr bwMode="auto">
            <a:xfrm flipH="1">
              <a:off x="2835" y="2024"/>
              <a:ext cx="127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5" name="Line 14"/>
            <p:cNvSpPr>
              <a:spLocks noChangeShapeType="1"/>
            </p:cNvSpPr>
            <p:nvPr/>
          </p:nvSpPr>
          <p:spPr bwMode="auto">
            <a:xfrm>
              <a:off x="3243" y="3113"/>
              <a:ext cx="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6" name="Line 15"/>
            <p:cNvSpPr>
              <a:spLocks noChangeShapeType="1"/>
            </p:cNvSpPr>
            <p:nvPr/>
          </p:nvSpPr>
          <p:spPr bwMode="auto">
            <a:xfrm>
              <a:off x="3651" y="3113"/>
              <a:ext cx="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7" name="Line 18"/>
            <p:cNvSpPr>
              <a:spLocks noChangeShapeType="1"/>
            </p:cNvSpPr>
            <p:nvPr/>
          </p:nvSpPr>
          <p:spPr bwMode="auto">
            <a:xfrm flipV="1">
              <a:off x="2835" y="2750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8" name="Line 19"/>
            <p:cNvSpPr>
              <a:spLocks noChangeShapeType="1"/>
            </p:cNvSpPr>
            <p:nvPr/>
          </p:nvSpPr>
          <p:spPr bwMode="auto">
            <a:xfrm flipV="1">
              <a:off x="2835" y="2387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9" name="Line 20"/>
            <p:cNvSpPr>
              <a:spLocks noChangeShapeType="1"/>
            </p:cNvSpPr>
            <p:nvPr/>
          </p:nvSpPr>
          <p:spPr bwMode="auto">
            <a:xfrm flipV="1">
              <a:off x="2835" y="2024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60" name="Line 21"/>
            <p:cNvSpPr>
              <a:spLocks noChangeShapeType="1"/>
            </p:cNvSpPr>
            <p:nvPr/>
          </p:nvSpPr>
          <p:spPr bwMode="auto">
            <a:xfrm flipV="1">
              <a:off x="2835" y="1661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61" name="Line 22"/>
            <p:cNvSpPr>
              <a:spLocks noChangeShapeType="1"/>
            </p:cNvSpPr>
            <p:nvPr/>
          </p:nvSpPr>
          <p:spPr bwMode="auto">
            <a:xfrm flipV="1">
              <a:off x="4105" y="3113"/>
              <a:ext cx="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62" name="Line 23"/>
            <p:cNvSpPr>
              <a:spLocks noChangeShapeType="1"/>
            </p:cNvSpPr>
            <p:nvPr/>
          </p:nvSpPr>
          <p:spPr bwMode="auto">
            <a:xfrm flipV="1">
              <a:off x="4513" y="3113"/>
              <a:ext cx="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63" name="Text Box 24"/>
            <p:cNvSpPr txBox="1">
              <a:spLocks noChangeArrowheads="1"/>
            </p:cNvSpPr>
            <p:nvPr/>
          </p:nvSpPr>
          <p:spPr bwMode="auto">
            <a:xfrm>
              <a:off x="2562" y="3113"/>
              <a:ext cx="45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31764" name="Text Box 25"/>
            <p:cNvSpPr txBox="1">
              <a:spLocks noChangeArrowheads="1"/>
            </p:cNvSpPr>
            <p:nvPr/>
          </p:nvSpPr>
          <p:spPr bwMode="auto">
            <a:xfrm>
              <a:off x="2426" y="2568"/>
              <a:ext cx="45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31765" name="Text Box 26"/>
            <p:cNvSpPr txBox="1">
              <a:spLocks noChangeArrowheads="1"/>
            </p:cNvSpPr>
            <p:nvPr/>
          </p:nvSpPr>
          <p:spPr bwMode="auto">
            <a:xfrm>
              <a:off x="2426" y="2205"/>
              <a:ext cx="45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>
                  <a:latin typeface="Times New Roman" pitchFamily="18" charset="0"/>
                </a:rPr>
                <a:t>40</a:t>
              </a:r>
            </a:p>
          </p:txBody>
        </p:sp>
        <p:sp>
          <p:nvSpPr>
            <p:cNvPr id="31766" name="Text Box 27"/>
            <p:cNvSpPr txBox="1">
              <a:spLocks noChangeArrowheads="1"/>
            </p:cNvSpPr>
            <p:nvPr/>
          </p:nvSpPr>
          <p:spPr bwMode="auto">
            <a:xfrm>
              <a:off x="2426" y="1842"/>
              <a:ext cx="45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>
                  <a:latin typeface="Times New Roman" pitchFamily="18" charset="0"/>
                </a:rPr>
                <a:t>60</a:t>
              </a:r>
            </a:p>
          </p:txBody>
        </p:sp>
        <p:sp>
          <p:nvSpPr>
            <p:cNvPr id="31767" name="Text Box 28"/>
            <p:cNvSpPr txBox="1">
              <a:spLocks noChangeArrowheads="1"/>
            </p:cNvSpPr>
            <p:nvPr/>
          </p:nvSpPr>
          <p:spPr bwMode="auto">
            <a:xfrm>
              <a:off x="2426" y="1480"/>
              <a:ext cx="45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>
                  <a:latin typeface="Times New Roman" pitchFamily="18" charset="0"/>
                </a:rPr>
                <a:t>80</a:t>
              </a:r>
            </a:p>
          </p:txBody>
        </p:sp>
        <p:sp>
          <p:nvSpPr>
            <p:cNvPr id="31768" name="Text Box 29"/>
            <p:cNvSpPr txBox="1">
              <a:spLocks noChangeArrowheads="1"/>
            </p:cNvSpPr>
            <p:nvPr/>
          </p:nvSpPr>
          <p:spPr bwMode="auto">
            <a:xfrm>
              <a:off x="2925" y="890"/>
              <a:ext cx="63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latin typeface="Times New Roman" pitchFamily="18" charset="0"/>
                </a:rPr>
                <a:t>S</a:t>
              </a:r>
              <a:r>
                <a:rPr lang="ru-RU" sz="3200">
                  <a:latin typeface="Times New Roman" pitchFamily="18" charset="0"/>
                </a:rPr>
                <a:t>,м</a:t>
              </a:r>
            </a:p>
          </p:txBody>
        </p:sp>
        <p:sp>
          <p:nvSpPr>
            <p:cNvPr id="31769" name="Text Box 30"/>
            <p:cNvSpPr txBox="1">
              <a:spLocks noChangeArrowheads="1"/>
            </p:cNvSpPr>
            <p:nvPr/>
          </p:nvSpPr>
          <p:spPr bwMode="auto">
            <a:xfrm>
              <a:off x="3106" y="3110"/>
              <a:ext cx="45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31770" name="Text Box 31"/>
            <p:cNvSpPr txBox="1">
              <a:spLocks noChangeArrowheads="1"/>
            </p:cNvSpPr>
            <p:nvPr/>
          </p:nvSpPr>
          <p:spPr bwMode="auto">
            <a:xfrm>
              <a:off x="3515" y="3113"/>
              <a:ext cx="45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31771" name="Text Box 32"/>
            <p:cNvSpPr txBox="1">
              <a:spLocks noChangeArrowheads="1"/>
            </p:cNvSpPr>
            <p:nvPr/>
          </p:nvSpPr>
          <p:spPr bwMode="auto">
            <a:xfrm>
              <a:off x="3968" y="3113"/>
              <a:ext cx="45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>
                  <a:latin typeface="Times New Roman" pitchFamily="18" charset="0"/>
                </a:rPr>
                <a:t>30</a:t>
              </a:r>
            </a:p>
          </p:txBody>
        </p:sp>
        <p:sp>
          <p:nvSpPr>
            <p:cNvPr id="31772" name="Text Box 33"/>
            <p:cNvSpPr txBox="1">
              <a:spLocks noChangeArrowheads="1"/>
            </p:cNvSpPr>
            <p:nvPr/>
          </p:nvSpPr>
          <p:spPr bwMode="auto">
            <a:xfrm>
              <a:off x="4376" y="3113"/>
              <a:ext cx="45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>
                  <a:latin typeface="Times New Roman" pitchFamily="18" charset="0"/>
                </a:rPr>
                <a:t>40</a:t>
              </a:r>
            </a:p>
          </p:txBody>
        </p:sp>
        <p:sp>
          <p:nvSpPr>
            <p:cNvPr id="31773" name="Text Box 34"/>
            <p:cNvSpPr txBox="1">
              <a:spLocks noChangeArrowheads="1"/>
            </p:cNvSpPr>
            <p:nvPr/>
          </p:nvSpPr>
          <p:spPr bwMode="auto">
            <a:xfrm>
              <a:off x="4921" y="2704"/>
              <a:ext cx="40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latin typeface="Times New Roman" pitchFamily="18" charset="0"/>
                </a:rPr>
                <a:t>t</a:t>
              </a:r>
              <a:r>
                <a:rPr lang="ru-RU" sz="3200">
                  <a:latin typeface="Times New Roman" pitchFamily="18" charset="0"/>
                </a:rPr>
                <a:t>,</a:t>
              </a:r>
              <a:r>
                <a:rPr lang="en-US" sz="3200">
                  <a:latin typeface="Times New Roman" pitchFamily="18" charset="0"/>
                </a:rPr>
                <a:t>c</a:t>
              </a:r>
              <a:endParaRPr lang="ru-RU" sz="32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Задачи на внимание(40)</a:t>
            </a:r>
          </a:p>
        </p:txBody>
      </p:sp>
      <p:sp>
        <p:nvSpPr>
          <p:cNvPr id="32770" name="AutoShape 5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2771" name="Rectangle 6"/>
          <p:cNvSpPr>
            <a:spLocks noChangeArrowheads="1"/>
          </p:cNvSpPr>
          <p:nvPr/>
        </p:nvSpPr>
        <p:spPr bwMode="auto">
          <a:xfrm>
            <a:off x="539750" y="1989138"/>
            <a:ext cx="7773988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Какое явление объясняется рисунком?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2994025" y="5695950"/>
            <a:ext cx="381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Диффузия</a:t>
            </a:r>
          </a:p>
        </p:txBody>
      </p:sp>
      <p:pic>
        <p:nvPicPr>
          <p:cNvPr id="32773" name="Picture 9" descr="Рис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2339975" y="3068638"/>
            <a:ext cx="4484688" cy="2276475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-152400"/>
            <a:ext cx="6096000" cy="1066800"/>
          </a:xfrm>
        </p:spPr>
        <p:txBody>
          <a:bodyPr/>
          <a:lstStyle/>
          <a:p>
            <a:pPr eaLnBrk="1" hangingPunct="1"/>
            <a:r>
              <a:rPr lang="en-US" sz="8800" smtClean="0">
                <a:solidFill>
                  <a:schemeClr val="bg1"/>
                </a:solidFill>
              </a:rPr>
              <a:t>I  </a:t>
            </a:r>
            <a:r>
              <a:rPr lang="ru-RU" sz="8800" smtClean="0">
                <a:solidFill>
                  <a:schemeClr val="bg1"/>
                </a:solidFill>
              </a:rPr>
              <a:t>тур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-76200"/>
            <a:ext cx="6096000" cy="1066800"/>
          </a:xfrm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z="8800" smtClean="0">
                <a:solidFill>
                  <a:schemeClr val="bg1"/>
                </a:solidFill>
              </a:rPr>
              <a:t>II  </a:t>
            </a:r>
            <a:r>
              <a:rPr lang="ru-RU" sz="8800" smtClean="0">
                <a:solidFill>
                  <a:schemeClr val="bg1"/>
                </a:solidFill>
              </a:rPr>
              <a:t>тур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AutoShape 2" descr="Водяные капли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" y="6172200"/>
            <a:ext cx="2057400" cy="609600"/>
          </a:xfrm>
          <a:prstGeom prst="actionButtonBlank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Courier New" pitchFamily="49" charset="0"/>
              </a:rPr>
              <a:t>III </a:t>
            </a:r>
            <a:r>
              <a:rPr lang="ru-RU" sz="2800" b="1">
                <a:latin typeface="Courier New" pitchFamily="49" charset="0"/>
              </a:rPr>
              <a:t>тур</a:t>
            </a:r>
          </a:p>
        </p:txBody>
      </p:sp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228600" y="838200"/>
            <a:ext cx="8686800" cy="5181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4819" name="Line 4"/>
          <p:cNvSpPr>
            <a:spLocks noChangeShapeType="1"/>
          </p:cNvSpPr>
          <p:nvPr/>
        </p:nvSpPr>
        <p:spPr bwMode="auto">
          <a:xfrm>
            <a:off x="4140200" y="838200"/>
            <a:ext cx="0" cy="518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0" name="Line 5"/>
          <p:cNvSpPr>
            <a:spLocks noChangeShapeType="1"/>
          </p:cNvSpPr>
          <p:nvPr/>
        </p:nvSpPr>
        <p:spPr bwMode="auto">
          <a:xfrm>
            <a:off x="228600" y="20574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1" name="Line 6"/>
          <p:cNvSpPr>
            <a:spLocks noChangeShapeType="1"/>
          </p:cNvSpPr>
          <p:nvPr/>
        </p:nvSpPr>
        <p:spPr bwMode="auto">
          <a:xfrm>
            <a:off x="6588125" y="838200"/>
            <a:ext cx="0" cy="518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2" name="Line 7"/>
          <p:cNvSpPr>
            <a:spLocks noChangeShapeType="1"/>
          </p:cNvSpPr>
          <p:nvPr/>
        </p:nvSpPr>
        <p:spPr bwMode="auto">
          <a:xfrm>
            <a:off x="5364163" y="838200"/>
            <a:ext cx="0" cy="518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3" name="Line 8"/>
          <p:cNvSpPr>
            <a:spLocks noChangeShapeType="1"/>
          </p:cNvSpPr>
          <p:nvPr/>
        </p:nvSpPr>
        <p:spPr bwMode="auto">
          <a:xfrm>
            <a:off x="7812088" y="838200"/>
            <a:ext cx="0" cy="518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4" name="Line 9"/>
          <p:cNvSpPr>
            <a:spLocks noChangeShapeType="1"/>
          </p:cNvSpPr>
          <p:nvPr/>
        </p:nvSpPr>
        <p:spPr bwMode="auto">
          <a:xfrm>
            <a:off x="228600" y="50292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5" name="Line 10"/>
          <p:cNvSpPr>
            <a:spLocks noChangeShapeType="1"/>
          </p:cNvSpPr>
          <p:nvPr/>
        </p:nvSpPr>
        <p:spPr bwMode="auto">
          <a:xfrm flipH="1">
            <a:off x="228600" y="40386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6" name="Line 11"/>
          <p:cNvSpPr>
            <a:spLocks noChangeShapeType="1"/>
          </p:cNvSpPr>
          <p:nvPr/>
        </p:nvSpPr>
        <p:spPr bwMode="auto">
          <a:xfrm flipH="1">
            <a:off x="228600" y="30480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7" name="Text Box 12"/>
          <p:cNvSpPr txBox="1">
            <a:spLocks noChangeArrowheads="1"/>
          </p:cNvSpPr>
          <p:nvPr/>
        </p:nvSpPr>
        <p:spPr bwMode="auto">
          <a:xfrm>
            <a:off x="609600" y="990600"/>
            <a:ext cx="2514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</a:rPr>
              <a:t>Темы</a:t>
            </a:r>
          </a:p>
        </p:txBody>
      </p:sp>
      <p:sp>
        <p:nvSpPr>
          <p:cNvPr id="34828" name="Text Box 13"/>
          <p:cNvSpPr txBox="1">
            <a:spLocks noChangeArrowheads="1"/>
          </p:cNvSpPr>
          <p:nvPr/>
        </p:nvSpPr>
        <p:spPr bwMode="auto">
          <a:xfrm>
            <a:off x="4292600" y="1066800"/>
            <a:ext cx="1066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</a:rPr>
              <a:t>10</a:t>
            </a:r>
          </a:p>
        </p:txBody>
      </p:sp>
      <p:sp>
        <p:nvSpPr>
          <p:cNvPr id="34829" name="Text Box 14"/>
          <p:cNvSpPr txBox="1">
            <a:spLocks noChangeArrowheads="1"/>
          </p:cNvSpPr>
          <p:nvPr/>
        </p:nvSpPr>
        <p:spPr bwMode="auto">
          <a:xfrm>
            <a:off x="5508625" y="1066800"/>
            <a:ext cx="1066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</a:rPr>
              <a:t>20</a:t>
            </a:r>
          </a:p>
        </p:txBody>
      </p:sp>
      <p:sp>
        <p:nvSpPr>
          <p:cNvPr id="34830" name="Text Box 15"/>
          <p:cNvSpPr txBox="1">
            <a:spLocks noChangeArrowheads="1"/>
          </p:cNvSpPr>
          <p:nvPr/>
        </p:nvSpPr>
        <p:spPr bwMode="auto">
          <a:xfrm>
            <a:off x="6732588" y="1066800"/>
            <a:ext cx="1066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</a:rPr>
              <a:t>30</a:t>
            </a:r>
          </a:p>
        </p:txBody>
      </p:sp>
      <p:sp>
        <p:nvSpPr>
          <p:cNvPr id="34831" name="Text Box 16"/>
          <p:cNvSpPr txBox="1">
            <a:spLocks noChangeArrowheads="1"/>
          </p:cNvSpPr>
          <p:nvPr/>
        </p:nvSpPr>
        <p:spPr bwMode="auto">
          <a:xfrm>
            <a:off x="7826375" y="1081088"/>
            <a:ext cx="10668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</a:rPr>
              <a:t>40</a:t>
            </a:r>
          </a:p>
        </p:txBody>
      </p:sp>
      <p:sp>
        <p:nvSpPr>
          <p:cNvPr id="34832" name="Text Box 17"/>
          <p:cNvSpPr txBox="1">
            <a:spLocks noChangeArrowheads="1"/>
          </p:cNvSpPr>
          <p:nvPr/>
        </p:nvSpPr>
        <p:spPr bwMode="auto">
          <a:xfrm>
            <a:off x="323850" y="1989138"/>
            <a:ext cx="37433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latin typeface="Courier New" pitchFamily="49" charset="0"/>
              </a:rPr>
              <a:t>Механическое движение</a:t>
            </a:r>
            <a:endParaRPr lang="ru-RU" b="1">
              <a:latin typeface="Courier New" pitchFamily="49" charset="0"/>
            </a:endParaRPr>
          </a:p>
        </p:txBody>
      </p:sp>
      <p:sp>
        <p:nvSpPr>
          <p:cNvPr id="34833" name="Text Box 18"/>
          <p:cNvSpPr txBox="1">
            <a:spLocks noChangeArrowheads="1"/>
          </p:cNvSpPr>
          <p:nvPr/>
        </p:nvSpPr>
        <p:spPr bwMode="auto">
          <a:xfrm>
            <a:off x="323850" y="2997200"/>
            <a:ext cx="36718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latin typeface="Courier New" pitchFamily="49" charset="0"/>
              </a:rPr>
              <a:t>Первоначальные сведения</a:t>
            </a:r>
          </a:p>
        </p:txBody>
      </p:sp>
      <p:sp>
        <p:nvSpPr>
          <p:cNvPr id="34834" name="Text Box 19"/>
          <p:cNvSpPr txBox="1">
            <a:spLocks noChangeArrowheads="1"/>
          </p:cNvSpPr>
          <p:nvPr/>
        </p:nvSpPr>
        <p:spPr bwMode="auto">
          <a:xfrm>
            <a:off x="300038" y="4005263"/>
            <a:ext cx="37671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3200" b="1">
                <a:latin typeface="Courier New" pitchFamily="49" charset="0"/>
              </a:rPr>
              <a:t>Взаимодействие молекул</a:t>
            </a:r>
            <a:endParaRPr lang="ru-RU" b="1">
              <a:latin typeface="Courier New" pitchFamily="49" charset="0"/>
            </a:endParaRPr>
          </a:p>
        </p:txBody>
      </p:sp>
      <p:sp>
        <p:nvSpPr>
          <p:cNvPr id="34835" name="Text Box 20"/>
          <p:cNvSpPr txBox="1">
            <a:spLocks noChangeArrowheads="1"/>
          </p:cNvSpPr>
          <p:nvPr/>
        </p:nvSpPr>
        <p:spPr bwMode="auto">
          <a:xfrm>
            <a:off x="323850" y="5013325"/>
            <a:ext cx="37433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latin typeface="Courier New" pitchFamily="49" charset="0"/>
              </a:rPr>
              <a:t>Задачи на внимание</a:t>
            </a:r>
          </a:p>
        </p:txBody>
      </p:sp>
      <p:sp>
        <p:nvSpPr>
          <p:cNvPr id="34836" name="Text Box 21"/>
          <p:cNvSpPr txBox="1">
            <a:spLocks noChangeArrowheads="1"/>
          </p:cNvSpPr>
          <p:nvPr/>
        </p:nvSpPr>
        <p:spPr bwMode="auto">
          <a:xfrm>
            <a:off x="4292600" y="2057400"/>
            <a:ext cx="1143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5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34837" name="Text Box 22"/>
          <p:cNvSpPr txBox="1">
            <a:spLocks noChangeArrowheads="1"/>
          </p:cNvSpPr>
          <p:nvPr/>
        </p:nvSpPr>
        <p:spPr bwMode="auto">
          <a:xfrm>
            <a:off x="5584825" y="20574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6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34838" name="Text Box 23"/>
          <p:cNvSpPr txBox="1">
            <a:spLocks noChangeArrowheads="1"/>
          </p:cNvSpPr>
          <p:nvPr/>
        </p:nvSpPr>
        <p:spPr bwMode="auto">
          <a:xfrm>
            <a:off x="6753225" y="20574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7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34839" name="Text Box 24"/>
          <p:cNvSpPr txBox="1">
            <a:spLocks noChangeArrowheads="1"/>
          </p:cNvSpPr>
          <p:nvPr/>
        </p:nvSpPr>
        <p:spPr bwMode="auto">
          <a:xfrm>
            <a:off x="7905750" y="20574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8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34840" name="Text Box 25"/>
          <p:cNvSpPr txBox="1">
            <a:spLocks noChangeArrowheads="1"/>
          </p:cNvSpPr>
          <p:nvPr/>
        </p:nvSpPr>
        <p:spPr bwMode="auto">
          <a:xfrm>
            <a:off x="4292600" y="3048000"/>
            <a:ext cx="1143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9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34841" name="Text Box 26"/>
          <p:cNvSpPr txBox="1">
            <a:spLocks noChangeArrowheads="1"/>
          </p:cNvSpPr>
          <p:nvPr/>
        </p:nvSpPr>
        <p:spPr bwMode="auto">
          <a:xfrm>
            <a:off x="5584825" y="30480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0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34842" name="Text Box 27"/>
          <p:cNvSpPr txBox="1">
            <a:spLocks noChangeArrowheads="1"/>
          </p:cNvSpPr>
          <p:nvPr/>
        </p:nvSpPr>
        <p:spPr bwMode="auto">
          <a:xfrm>
            <a:off x="6753225" y="30480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1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34843" name="Text Box 28"/>
          <p:cNvSpPr txBox="1">
            <a:spLocks noChangeArrowheads="1"/>
          </p:cNvSpPr>
          <p:nvPr/>
        </p:nvSpPr>
        <p:spPr bwMode="auto">
          <a:xfrm>
            <a:off x="7956550" y="30480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2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34844" name="Text Box 29"/>
          <p:cNvSpPr txBox="1">
            <a:spLocks noChangeArrowheads="1"/>
          </p:cNvSpPr>
          <p:nvPr/>
        </p:nvSpPr>
        <p:spPr bwMode="auto">
          <a:xfrm>
            <a:off x="4292600" y="4038600"/>
            <a:ext cx="1143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3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34845" name="Text Box 30"/>
          <p:cNvSpPr txBox="1">
            <a:spLocks noChangeArrowheads="1"/>
          </p:cNvSpPr>
          <p:nvPr/>
        </p:nvSpPr>
        <p:spPr bwMode="auto">
          <a:xfrm>
            <a:off x="5584825" y="40386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4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34846" name="Text Box 31"/>
          <p:cNvSpPr txBox="1">
            <a:spLocks noChangeArrowheads="1"/>
          </p:cNvSpPr>
          <p:nvPr/>
        </p:nvSpPr>
        <p:spPr bwMode="auto">
          <a:xfrm>
            <a:off x="6753225" y="40386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5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34847" name="Text Box 32"/>
          <p:cNvSpPr txBox="1">
            <a:spLocks noChangeArrowheads="1"/>
          </p:cNvSpPr>
          <p:nvPr/>
        </p:nvSpPr>
        <p:spPr bwMode="auto">
          <a:xfrm>
            <a:off x="7978775" y="40386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6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34848" name="Text Box 33"/>
          <p:cNvSpPr txBox="1">
            <a:spLocks noChangeArrowheads="1"/>
          </p:cNvSpPr>
          <p:nvPr/>
        </p:nvSpPr>
        <p:spPr bwMode="auto">
          <a:xfrm>
            <a:off x="4292600" y="5029200"/>
            <a:ext cx="1143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7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34849" name="Text Box 34"/>
          <p:cNvSpPr txBox="1">
            <a:spLocks noChangeArrowheads="1"/>
          </p:cNvSpPr>
          <p:nvPr/>
        </p:nvSpPr>
        <p:spPr bwMode="auto">
          <a:xfrm>
            <a:off x="5584825" y="50292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8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34850" name="Text Box 35"/>
          <p:cNvSpPr txBox="1">
            <a:spLocks noChangeArrowheads="1"/>
          </p:cNvSpPr>
          <p:nvPr/>
        </p:nvSpPr>
        <p:spPr bwMode="auto">
          <a:xfrm>
            <a:off x="6753225" y="50292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9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34851" name="Text Box 36"/>
          <p:cNvSpPr txBox="1">
            <a:spLocks noChangeArrowheads="1"/>
          </p:cNvSpPr>
          <p:nvPr/>
        </p:nvSpPr>
        <p:spPr bwMode="auto">
          <a:xfrm>
            <a:off x="7978775" y="50292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20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Механическое движение(10)</a:t>
            </a:r>
            <a:endParaRPr lang="ru-RU" smtClean="0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2195513" y="5300663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Траектория</a:t>
            </a:r>
          </a:p>
        </p:txBody>
      </p:sp>
      <p:sp>
        <p:nvSpPr>
          <p:cNvPr id="35843" name="Rectangle 13"/>
          <p:cNvSpPr>
            <a:spLocks noChangeArrowheads="1"/>
          </p:cNvSpPr>
          <p:nvPr/>
        </p:nvSpPr>
        <p:spPr bwMode="auto">
          <a:xfrm>
            <a:off x="681038" y="1828800"/>
            <a:ext cx="7491412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Как называется линия, по которой движется точка?</a:t>
            </a:r>
          </a:p>
        </p:txBody>
      </p:sp>
      <p:sp>
        <p:nvSpPr>
          <p:cNvPr id="35844" name="AutoShape 14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Механическое движение(20)</a:t>
            </a:r>
            <a:endParaRPr lang="ru-RU" smtClean="0"/>
          </a:p>
        </p:txBody>
      </p:sp>
      <p:sp>
        <p:nvSpPr>
          <p:cNvPr id="36866" name="AutoShape 5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695450" y="5300663"/>
            <a:ext cx="6477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Метр</a:t>
            </a:r>
          </a:p>
        </p:txBody>
      </p:sp>
      <p:sp>
        <p:nvSpPr>
          <p:cNvPr id="36868" name="Rectangle 15"/>
          <p:cNvSpPr>
            <a:spLocks noChangeArrowheads="1"/>
          </p:cNvSpPr>
          <p:nvPr/>
        </p:nvSpPr>
        <p:spPr bwMode="auto">
          <a:xfrm>
            <a:off x="684213" y="2276475"/>
            <a:ext cx="7859712" cy="203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>
                <a:latin typeface="Times New Roman" pitchFamily="18" charset="0"/>
              </a:rPr>
              <a:t>	</a:t>
            </a:r>
            <a:r>
              <a:rPr lang="ru-RU" sz="3600">
                <a:latin typeface="Times New Roman" pitchFamily="18" charset="0"/>
              </a:rPr>
              <a:t>   Основная единица измерения длины в СИ.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0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Механическое движение(30)</a:t>
            </a:r>
            <a:endParaRPr lang="ru-RU" smtClean="0"/>
          </a:p>
        </p:txBody>
      </p:sp>
      <p:sp>
        <p:nvSpPr>
          <p:cNvPr id="37890" name="AutoShape 5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2051050" y="5516563"/>
            <a:ext cx="6172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  <a:cs typeface="Times New Roman" pitchFamily="18" charset="0"/>
              </a:rPr>
              <a:t>500 м/с</a:t>
            </a:r>
            <a:endParaRPr lang="ru-RU" sz="3600" b="1">
              <a:solidFill>
                <a:srgbClr val="0000CC"/>
              </a:solidFill>
            </a:endParaRPr>
          </a:p>
        </p:txBody>
      </p:sp>
      <p:sp>
        <p:nvSpPr>
          <p:cNvPr id="37892" name="Rectangle 10"/>
          <p:cNvSpPr>
            <a:spLocks noChangeArrowheads="1"/>
          </p:cNvSpPr>
          <p:nvPr/>
        </p:nvSpPr>
        <p:spPr bwMode="auto">
          <a:xfrm>
            <a:off x="596900" y="1828800"/>
            <a:ext cx="7720013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    Расстояние между двумя картонными пластинками, равное 20 см, пуля пролетает за 0,0004 с. Определите скорость пули.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Механическое движение(40)</a:t>
            </a:r>
            <a:endParaRPr lang="ru-RU" smtClean="0"/>
          </a:p>
        </p:txBody>
      </p:sp>
      <p:sp>
        <p:nvSpPr>
          <p:cNvPr id="38914" name="AutoShape 5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2555875" y="5373688"/>
            <a:ext cx="411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8 м/с</a:t>
            </a:r>
          </a:p>
        </p:txBody>
      </p:sp>
      <p:sp>
        <p:nvSpPr>
          <p:cNvPr id="38916" name="Rectangle 9"/>
          <p:cNvSpPr>
            <a:spLocks noChangeArrowheads="1"/>
          </p:cNvSpPr>
          <p:nvPr/>
        </p:nvSpPr>
        <p:spPr bwMode="auto">
          <a:xfrm>
            <a:off x="365125" y="1828800"/>
            <a:ext cx="8167688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>
                <a:latin typeface="Times New Roman" pitchFamily="18" charset="0"/>
              </a:rPr>
              <a:t>	</a:t>
            </a:r>
            <a:r>
              <a:rPr lang="ru-RU" sz="3600">
                <a:latin typeface="Times New Roman" pitchFamily="18" charset="0"/>
              </a:rPr>
              <a:t>Один велосипедист 12 с. двигался со скоростью 6 м/с, а второй проехал этот же участок пути за 9 с. Какова средняя скорость второго велосипе-диста на этом участке пути?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3600">
              <a:latin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Первоначальные сведения(10)</a:t>
            </a:r>
          </a:p>
        </p:txBody>
      </p:sp>
      <p:sp>
        <p:nvSpPr>
          <p:cNvPr id="39938" name="AutoShape 4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9939" name="Rectangle 6"/>
          <p:cNvSpPr>
            <a:spLocks noChangeArrowheads="1"/>
          </p:cNvSpPr>
          <p:nvPr/>
        </p:nvSpPr>
        <p:spPr bwMode="auto">
          <a:xfrm>
            <a:off x="228600" y="1600200"/>
            <a:ext cx="5105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800">
                <a:latin typeface="Times New Roman" pitchFamily="18" charset="0"/>
              </a:rPr>
              <a:t> 	    </a:t>
            </a:r>
            <a:r>
              <a:rPr lang="ru-RU" sz="3600">
                <a:latin typeface="Times New Roman" pitchFamily="18" charset="0"/>
              </a:rPr>
              <a:t>Ученый, который впервые предположил о том, что тела состоят из мельчайших частиц, которые находятся в движении и взаимодействуют между собой.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1476375" y="5638800"/>
            <a:ext cx="34512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Демокрит</a:t>
            </a:r>
          </a:p>
        </p:txBody>
      </p:sp>
      <p:pic>
        <p:nvPicPr>
          <p:cNvPr id="39941" name="Picture 9" descr="демокрит1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5364163" y="1989138"/>
            <a:ext cx="3578225" cy="4103687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6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Первоначальные сведения(20)</a:t>
            </a:r>
          </a:p>
        </p:txBody>
      </p:sp>
      <p:sp>
        <p:nvSpPr>
          <p:cNvPr id="40962" name="AutoShape 4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40963" name="Rectangle 5"/>
          <p:cNvSpPr>
            <a:spLocks noChangeArrowheads="1"/>
          </p:cNvSpPr>
          <p:nvPr/>
        </p:nvSpPr>
        <p:spPr bwMode="auto">
          <a:xfrm>
            <a:off x="685800" y="2125663"/>
            <a:ext cx="7924800" cy="223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200">
                <a:latin typeface="Times New Roman" pitchFamily="18" charset="0"/>
              </a:rPr>
              <a:t>		</a:t>
            </a:r>
            <a:r>
              <a:rPr lang="ru-RU" sz="3600">
                <a:latin typeface="Times New Roman" pitchFamily="18" charset="0"/>
              </a:rPr>
              <a:t>Какое это явление: вода в чайнике, поставленном на огонь, закипает.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133600" y="5105400"/>
            <a:ext cx="548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Тепловое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Первоначальные сведения(30)</a:t>
            </a:r>
          </a:p>
        </p:txBody>
      </p:sp>
      <p:sp>
        <p:nvSpPr>
          <p:cNvPr id="41986" name="AutoShape 4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41987" name="Rectangle 6"/>
          <p:cNvSpPr>
            <a:spLocks noChangeArrowheads="1"/>
          </p:cNvSpPr>
          <p:nvPr/>
        </p:nvSpPr>
        <p:spPr bwMode="auto">
          <a:xfrm>
            <a:off x="1187450" y="2060575"/>
            <a:ext cx="5472113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>
                <a:latin typeface="Times New Roman" pitchFamily="18" charset="0"/>
              </a:rPr>
              <a:t> 	    </a:t>
            </a:r>
            <a:r>
              <a:rPr lang="ru-RU" sz="3600">
                <a:latin typeface="Times New Roman" pitchFamily="18" charset="0"/>
              </a:rPr>
              <a:t>Какую физическую величину измеряют мензуркой?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971550" y="5157788"/>
            <a:ext cx="381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Объем жидкости</a:t>
            </a:r>
          </a:p>
        </p:txBody>
      </p:sp>
      <p:pic>
        <p:nvPicPr>
          <p:cNvPr id="41989" name="Picture 46" descr="Мензурка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6948488" y="692150"/>
            <a:ext cx="1835150" cy="5805488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Первоначальные сведения(40)</a:t>
            </a:r>
          </a:p>
        </p:txBody>
      </p:sp>
      <p:sp>
        <p:nvSpPr>
          <p:cNvPr id="43010" name="AutoShape 4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43011" name="Rectangle 5"/>
          <p:cNvSpPr>
            <a:spLocks noChangeArrowheads="1"/>
          </p:cNvSpPr>
          <p:nvPr/>
        </p:nvSpPr>
        <p:spPr bwMode="auto">
          <a:xfrm>
            <a:off x="609600" y="1752600"/>
            <a:ext cx="46101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>
                <a:latin typeface="Times New Roman" pitchFamily="18" charset="0"/>
              </a:rPr>
              <a:t>		</a:t>
            </a:r>
            <a:r>
              <a:rPr lang="ru-RU" sz="3600">
                <a:latin typeface="Times New Roman" pitchFamily="18" charset="0"/>
              </a:rPr>
              <a:t>Определите цену деления и показания секундомера.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1116013" y="4941888"/>
            <a:ext cx="381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42 мин 7 с</a:t>
            </a:r>
          </a:p>
        </p:txBody>
      </p:sp>
      <p:pic>
        <p:nvPicPr>
          <p:cNvPr id="43013" name="Picture 8" descr="секундомер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5367338" y="1844675"/>
            <a:ext cx="3381375" cy="4679950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AutoShape 100" descr="Водяные капли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" y="6172200"/>
            <a:ext cx="2057400" cy="609600"/>
          </a:xfrm>
          <a:prstGeom prst="actionButtonBlank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Courier New" pitchFamily="49" charset="0"/>
              </a:rPr>
              <a:t>II </a:t>
            </a:r>
            <a:r>
              <a:rPr lang="ru-RU" sz="2800" b="1">
                <a:latin typeface="Courier New" pitchFamily="49" charset="0"/>
              </a:rPr>
              <a:t>тур</a:t>
            </a:r>
          </a:p>
        </p:txBody>
      </p:sp>
      <p:sp>
        <p:nvSpPr>
          <p:cNvPr id="16386" name="Rectangle 102"/>
          <p:cNvSpPr>
            <a:spLocks noChangeArrowheads="1"/>
          </p:cNvSpPr>
          <p:nvPr/>
        </p:nvSpPr>
        <p:spPr bwMode="auto">
          <a:xfrm>
            <a:off x="228600" y="838200"/>
            <a:ext cx="8686800" cy="5181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6387" name="Line 103"/>
          <p:cNvSpPr>
            <a:spLocks noChangeShapeType="1"/>
          </p:cNvSpPr>
          <p:nvPr/>
        </p:nvSpPr>
        <p:spPr bwMode="auto">
          <a:xfrm>
            <a:off x="3851275" y="838200"/>
            <a:ext cx="0" cy="518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88" name="Line 104"/>
          <p:cNvSpPr>
            <a:spLocks noChangeShapeType="1"/>
          </p:cNvSpPr>
          <p:nvPr/>
        </p:nvSpPr>
        <p:spPr bwMode="auto">
          <a:xfrm>
            <a:off x="228600" y="20574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89" name="Line 105"/>
          <p:cNvSpPr>
            <a:spLocks noChangeShapeType="1"/>
          </p:cNvSpPr>
          <p:nvPr/>
        </p:nvSpPr>
        <p:spPr bwMode="auto">
          <a:xfrm>
            <a:off x="6443663" y="838200"/>
            <a:ext cx="0" cy="518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0" name="Line 106"/>
          <p:cNvSpPr>
            <a:spLocks noChangeShapeType="1"/>
          </p:cNvSpPr>
          <p:nvPr/>
        </p:nvSpPr>
        <p:spPr bwMode="auto">
          <a:xfrm>
            <a:off x="5148263" y="838200"/>
            <a:ext cx="0" cy="518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1" name="Line 107"/>
          <p:cNvSpPr>
            <a:spLocks noChangeShapeType="1"/>
          </p:cNvSpPr>
          <p:nvPr/>
        </p:nvSpPr>
        <p:spPr bwMode="auto">
          <a:xfrm>
            <a:off x="7740650" y="838200"/>
            <a:ext cx="0" cy="518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2" name="Line 108"/>
          <p:cNvSpPr>
            <a:spLocks noChangeShapeType="1"/>
          </p:cNvSpPr>
          <p:nvPr/>
        </p:nvSpPr>
        <p:spPr bwMode="auto">
          <a:xfrm>
            <a:off x="228600" y="50292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3" name="Line 109"/>
          <p:cNvSpPr>
            <a:spLocks noChangeShapeType="1"/>
          </p:cNvSpPr>
          <p:nvPr/>
        </p:nvSpPr>
        <p:spPr bwMode="auto">
          <a:xfrm flipH="1">
            <a:off x="228600" y="40386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4" name="Line 110"/>
          <p:cNvSpPr>
            <a:spLocks noChangeShapeType="1"/>
          </p:cNvSpPr>
          <p:nvPr/>
        </p:nvSpPr>
        <p:spPr bwMode="auto">
          <a:xfrm flipH="1">
            <a:off x="228600" y="30480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5" name="Text Box 111"/>
          <p:cNvSpPr txBox="1">
            <a:spLocks noChangeArrowheads="1"/>
          </p:cNvSpPr>
          <p:nvPr/>
        </p:nvSpPr>
        <p:spPr bwMode="auto">
          <a:xfrm>
            <a:off x="609600" y="990600"/>
            <a:ext cx="2514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</a:rPr>
              <a:t>Темы</a:t>
            </a:r>
          </a:p>
        </p:txBody>
      </p:sp>
      <p:sp>
        <p:nvSpPr>
          <p:cNvPr id="16396" name="Text Box 112"/>
          <p:cNvSpPr txBox="1">
            <a:spLocks noChangeArrowheads="1"/>
          </p:cNvSpPr>
          <p:nvPr/>
        </p:nvSpPr>
        <p:spPr bwMode="auto">
          <a:xfrm>
            <a:off x="3937000" y="1066800"/>
            <a:ext cx="1066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</a:rPr>
              <a:t>10</a:t>
            </a:r>
          </a:p>
        </p:txBody>
      </p:sp>
      <p:sp>
        <p:nvSpPr>
          <p:cNvPr id="16397" name="Text Box 113"/>
          <p:cNvSpPr txBox="1">
            <a:spLocks noChangeArrowheads="1"/>
          </p:cNvSpPr>
          <p:nvPr/>
        </p:nvSpPr>
        <p:spPr bwMode="auto">
          <a:xfrm>
            <a:off x="5233988" y="1066800"/>
            <a:ext cx="1066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</a:rPr>
              <a:t>20</a:t>
            </a:r>
          </a:p>
        </p:txBody>
      </p:sp>
      <p:sp>
        <p:nvSpPr>
          <p:cNvPr id="16398" name="Text Box 114"/>
          <p:cNvSpPr txBox="1">
            <a:spLocks noChangeArrowheads="1"/>
          </p:cNvSpPr>
          <p:nvPr/>
        </p:nvSpPr>
        <p:spPr bwMode="auto">
          <a:xfrm>
            <a:off x="6600825" y="1066800"/>
            <a:ext cx="1066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</a:rPr>
              <a:t>30</a:t>
            </a:r>
          </a:p>
        </p:txBody>
      </p:sp>
      <p:sp>
        <p:nvSpPr>
          <p:cNvPr id="16399" name="Text Box 115"/>
          <p:cNvSpPr txBox="1">
            <a:spLocks noChangeArrowheads="1"/>
          </p:cNvSpPr>
          <p:nvPr/>
        </p:nvSpPr>
        <p:spPr bwMode="auto">
          <a:xfrm>
            <a:off x="7696200" y="1081088"/>
            <a:ext cx="10668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</a:rPr>
              <a:t>40</a:t>
            </a:r>
          </a:p>
        </p:txBody>
      </p:sp>
      <p:sp>
        <p:nvSpPr>
          <p:cNvPr id="16400" name="Text Box 116"/>
          <p:cNvSpPr txBox="1">
            <a:spLocks noChangeArrowheads="1"/>
          </p:cNvSpPr>
          <p:nvPr/>
        </p:nvSpPr>
        <p:spPr bwMode="auto">
          <a:xfrm>
            <a:off x="323850" y="2060575"/>
            <a:ext cx="31686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latin typeface="Courier New" pitchFamily="49" charset="0"/>
              </a:rPr>
              <a:t>Механическоедвижение</a:t>
            </a:r>
          </a:p>
        </p:txBody>
      </p:sp>
      <p:sp>
        <p:nvSpPr>
          <p:cNvPr id="16401" name="Text Box 117"/>
          <p:cNvSpPr txBox="1">
            <a:spLocks noChangeArrowheads="1"/>
          </p:cNvSpPr>
          <p:nvPr/>
        </p:nvSpPr>
        <p:spPr bwMode="auto">
          <a:xfrm>
            <a:off x="250825" y="3068638"/>
            <a:ext cx="3673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latin typeface="Courier New" pitchFamily="49" charset="0"/>
              </a:rPr>
              <a:t>Первоначальные сведения</a:t>
            </a:r>
          </a:p>
        </p:txBody>
      </p:sp>
      <p:sp>
        <p:nvSpPr>
          <p:cNvPr id="16402" name="Text Box 118"/>
          <p:cNvSpPr txBox="1">
            <a:spLocks noChangeArrowheads="1"/>
          </p:cNvSpPr>
          <p:nvPr/>
        </p:nvSpPr>
        <p:spPr bwMode="auto">
          <a:xfrm>
            <a:off x="228600" y="4076700"/>
            <a:ext cx="36957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3200" b="1">
                <a:latin typeface="Courier New" pitchFamily="49" charset="0"/>
              </a:rPr>
              <a:t>Взаимодействие молекул</a:t>
            </a:r>
          </a:p>
        </p:txBody>
      </p:sp>
      <p:sp>
        <p:nvSpPr>
          <p:cNvPr id="16403" name="Text Box 119"/>
          <p:cNvSpPr txBox="1">
            <a:spLocks noChangeArrowheads="1"/>
          </p:cNvSpPr>
          <p:nvPr/>
        </p:nvSpPr>
        <p:spPr bwMode="auto">
          <a:xfrm>
            <a:off x="395288" y="5013325"/>
            <a:ext cx="32400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latin typeface="Courier New" pitchFamily="49" charset="0"/>
              </a:rPr>
              <a:t>Задачи на внимание</a:t>
            </a:r>
          </a:p>
        </p:txBody>
      </p:sp>
      <p:sp>
        <p:nvSpPr>
          <p:cNvPr id="16404" name="Text Box 121"/>
          <p:cNvSpPr txBox="1">
            <a:spLocks noChangeArrowheads="1"/>
          </p:cNvSpPr>
          <p:nvPr/>
        </p:nvSpPr>
        <p:spPr bwMode="auto">
          <a:xfrm>
            <a:off x="4005263" y="2057400"/>
            <a:ext cx="1143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5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16405" name="Text Box 122"/>
          <p:cNvSpPr txBox="1">
            <a:spLocks noChangeArrowheads="1"/>
          </p:cNvSpPr>
          <p:nvPr/>
        </p:nvSpPr>
        <p:spPr bwMode="auto">
          <a:xfrm>
            <a:off x="5313363" y="20574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6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16406" name="Text Box 123"/>
          <p:cNvSpPr txBox="1">
            <a:spLocks noChangeArrowheads="1"/>
          </p:cNvSpPr>
          <p:nvPr/>
        </p:nvSpPr>
        <p:spPr bwMode="auto">
          <a:xfrm>
            <a:off x="6610350" y="20574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7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16407" name="Text Box 124"/>
          <p:cNvSpPr txBox="1">
            <a:spLocks noChangeArrowheads="1"/>
          </p:cNvSpPr>
          <p:nvPr/>
        </p:nvSpPr>
        <p:spPr bwMode="auto">
          <a:xfrm>
            <a:off x="7772400" y="20574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8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16408" name="Text Box 125"/>
          <p:cNvSpPr txBox="1">
            <a:spLocks noChangeArrowheads="1"/>
          </p:cNvSpPr>
          <p:nvPr/>
        </p:nvSpPr>
        <p:spPr bwMode="auto">
          <a:xfrm>
            <a:off x="3933825" y="3048000"/>
            <a:ext cx="1143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9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16409" name="Text Box 126"/>
          <p:cNvSpPr txBox="1">
            <a:spLocks noChangeArrowheads="1"/>
          </p:cNvSpPr>
          <p:nvPr/>
        </p:nvSpPr>
        <p:spPr bwMode="auto">
          <a:xfrm>
            <a:off x="5313363" y="30480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0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16410" name="Text Box 127"/>
          <p:cNvSpPr txBox="1">
            <a:spLocks noChangeArrowheads="1"/>
          </p:cNvSpPr>
          <p:nvPr/>
        </p:nvSpPr>
        <p:spPr bwMode="auto">
          <a:xfrm>
            <a:off x="6610350" y="30480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1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16411" name="Text Box 128"/>
          <p:cNvSpPr txBox="1">
            <a:spLocks noChangeArrowheads="1"/>
          </p:cNvSpPr>
          <p:nvPr/>
        </p:nvSpPr>
        <p:spPr bwMode="auto">
          <a:xfrm>
            <a:off x="7772400" y="30480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2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16412" name="Text Box 129"/>
          <p:cNvSpPr txBox="1">
            <a:spLocks noChangeArrowheads="1"/>
          </p:cNvSpPr>
          <p:nvPr/>
        </p:nvSpPr>
        <p:spPr bwMode="auto">
          <a:xfrm>
            <a:off x="3933825" y="4038600"/>
            <a:ext cx="1143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3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16413" name="Text Box 130"/>
          <p:cNvSpPr txBox="1">
            <a:spLocks noChangeArrowheads="1"/>
          </p:cNvSpPr>
          <p:nvPr/>
        </p:nvSpPr>
        <p:spPr bwMode="auto">
          <a:xfrm>
            <a:off x="5313363" y="40386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4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16414" name="Text Box 131"/>
          <p:cNvSpPr txBox="1">
            <a:spLocks noChangeArrowheads="1"/>
          </p:cNvSpPr>
          <p:nvPr/>
        </p:nvSpPr>
        <p:spPr bwMode="auto">
          <a:xfrm>
            <a:off x="6610350" y="40386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5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16415" name="Text Box 132"/>
          <p:cNvSpPr txBox="1">
            <a:spLocks noChangeArrowheads="1"/>
          </p:cNvSpPr>
          <p:nvPr/>
        </p:nvSpPr>
        <p:spPr bwMode="auto">
          <a:xfrm>
            <a:off x="7772400" y="40386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6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16416" name="Text Box 133"/>
          <p:cNvSpPr txBox="1">
            <a:spLocks noChangeArrowheads="1"/>
          </p:cNvSpPr>
          <p:nvPr/>
        </p:nvSpPr>
        <p:spPr bwMode="auto">
          <a:xfrm>
            <a:off x="3933825" y="5029200"/>
            <a:ext cx="1143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7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16417" name="Text Box 134"/>
          <p:cNvSpPr txBox="1">
            <a:spLocks noChangeArrowheads="1"/>
          </p:cNvSpPr>
          <p:nvPr/>
        </p:nvSpPr>
        <p:spPr bwMode="auto">
          <a:xfrm>
            <a:off x="5313363" y="50292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8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16418" name="Text Box 135"/>
          <p:cNvSpPr txBox="1">
            <a:spLocks noChangeArrowheads="1"/>
          </p:cNvSpPr>
          <p:nvPr/>
        </p:nvSpPr>
        <p:spPr bwMode="auto">
          <a:xfrm>
            <a:off x="6610350" y="50292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9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16419" name="Text Box 136"/>
          <p:cNvSpPr txBox="1">
            <a:spLocks noChangeArrowheads="1"/>
          </p:cNvSpPr>
          <p:nvPr/>
        </p:nvSpPr>
        <p:spPr bwMode="auto">
          <a:xfrm>
            <a:off x="7772400" y="50292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20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Взаимодействие молекул(10)</a:t>
            </a:r>
          </a:p>
        </p:txBody>
      </p:sp>
      <p:sp>
        <p:nvSpPr>
          <p:cNvPr id="44034" name="AutoShape 4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44035" name="Rectangle 5"/>
          <p:cNvSpPr>
            <a:spLocks noChangeArrowheads="1"/>
          </p:cNvSpPr>
          <p:nvPr/>
        </p:nvSpPr>
        <p:spPr bwMode="auto">
          <a:xfrm>
            <a:off x="685800" y="2057400"/>
            <a:ext cx="7924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   Молекулы твердого тела находятся в беспрерывном движении. Почему же твердые тела не распадаются на отдельные молекулы?</a:t>
            </a:r>
            <a:endParaRPr lang="ru-RU">
              <a:latin typeface="Times New Roman" pitchFamily="18" charset="0"/>
            </a:endParaRP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1692275" y="4652963"/>
            <a:ext cx="59753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2800" b="1">
                <a:solidFill>
                  <a:srgbClr val="0000CC"/>
                </a:solidFill>
              </a:rPr>
              <a:t>	</a:t>
            </a:r>
            <a:r>
              <a:rPr lang="ru-RU" sz="3600" b="1">
                <a:solidFill>
                  <a:srgbClr val="0000CC"/>
                </a:solidFill>
              </a:rPr>
              <a:t>Между молекулами существует взаимное притяжение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1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Взаимодействие молекул(20)</a:t>
            </a:r>
          </a:p>
        </p:txBody>
      </p:sp>
      <p:sp>
        <p:nvSpPr>
          <p:cNvPr id="45058" name="AutoShape 4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45059" name="Rectangle 5"/>
          <p:cNvSpPr>
            <a:spLocks noChangeArrowheads="1"/>
          </p:cNvSpPr>
          <p:nvPr/>
        </p:nvSpPr>
        <p:spPr bwMode="auto">
          <a:xfrm>
            <a:off x="611188" y="2060575"/>
            <a:ext cx="7913687" cy="235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>
                <a:latin typeface="Times New Roman" pitchFamily="18" charset="0"/>
              </a:rPr>
              <a:t>	   </a:t>
            </a:r>
            <a:r>
              <a:rPr lang="ru-RU" sz="3600">
                <a:latin typeface="Times New Roman" pitchFamily="18" charset="0"/>
              </a:rPr>
              <a:t>Сильно завинченную банку бывает сложно открыть. Почему легче отвинчивается крышка, если ее подогреть?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619250" y="4724400"/>
            <a:ext cx="6985000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Т.к. увеличивается расстояние между молекулами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5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Взаимодействие молекул(30)</a:t>
            </a:r>
          </a:p>
        </p:txBody>
      </p:sp>
      <p:sp>
        <p:nvSpPr>
          <p:cNvPr id="46082" name="AutoShape 4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46083" name="Rectangle 5"/>
          <p:cNvSpPr>
            <a:spLocks noChangeArrowheads="1"/>
          </p:cNvSpPr>
          <p:nvPr/>
        </p:nvSpPr>
        <p:spPr bwMode="auto">
          <a:xfrm>
            <a:off x="468313" y="2209800"/>
            <a:ext cx="829468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>
                <a:latin typeface="Times New Roman" pitchFamily="18" charset="0"/>
              </a:rPr>
              <a:t>	 </a:t>
            </a:r>
            <a:r>
              <a:rPr lang="ru-RU" sz="3600">
                <a:latin typeface="Times New Roman" pitchFamily="18" charset="0"/>
              </a:rPr>
              <a:t>  Что есть общего между склеиванием бумаги и паянием металлических изделий?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1981200" y="4451350"/>
            <a:ext cx="6551613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200" b="1">
                <a:solidFill>
                  <a:srgbClr val="0000CC"/>
                </a:solidFill>
              </a:rPr>
              <a:t>	Клей и припай проникают в поверхностные слои тел в местах соприкосновения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9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Взаимодействие молекул(40)</a:t>
            </a:r>
          </a:p>
        </p:txBody>
      </p:sp>
      <p:sp>
        <p:nvSpPr>
          <p:cNvPr id="47106" name="AutoShape 4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47107" name="Rectangle 9"/>
          <p:cNvSpPr>
            <a:spLocks noChangeArrowheads="1"/>
          </p:cNvSpPr>
          <p:nvPr/>
        </p:nvSpPr>
        <p:spPr bwMode="auto">
          <a:xfrm>
            <a:off x="914400" y="2133600"/>
            <a:ext cx="792480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  Где лучше сохранить детский резиновый шарик, наполненный водородом: в холодом или теплом помещении?</a:t>
            </a:r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1835150" y="4868863"/>
            <a:ext cx="669766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	</a:t>
            </a:r>
            <a:r>
              <a:rPr lang="ru-RU" sz="3200" b="1">
                <a:solidFill>
                  <a:srgbClr val="0000CC"/>
                </a:solidFill>
              </a:rPr>
              <a:t>В холодном, т.к. диффузия происходит медленнее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7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Задачи на внимание(10)</a:t>
            </a:r>
          </a:p>
        </p:txBody>
      </p:sp>
      <p:sp>
        <p:nvSpPr>
          <p:cNvPr id="48130" name="AutoShape 5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48131" name="Rectangle 9"/>
          <p:cNvSpPr>
            <a:spLocks noChangeArrowheads="1"/>
          </p:cNvSpPr>
          <p:nvPr/>
        </p:nvSpPr>
        <p:spPr bwMode="auto">
          <a:xfrm>
            <a:off x="762000" y="2057400"/>
            <a:ext cx="7772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   </a:t>
            </a:r>
            <a:r>
              <a:rPr lang="ru-RU">
                <a:latin typeface="Times New Roman" pitchFamily="18" charset="0"/>
              </a:rPr>
              <a:t>Выразите скорость 54 км/ч в м/с и в см/с.</a:t>
            </a: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2268538" y="5105400"/>
            <a:ext cx="4967287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15 м/с и 1500 см/с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1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Задачи на внимание(20)</a:t>
            </a:r>
          </a:p>
        </p:txBody>
      </p:sp>
      <p:sp>
        <p:nvSpPr>
          <p:cNvPr id="49154" name="AutoShape 5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49155" name="Rectangle 6"/>
          <p:cNvSpPr>
            <a:spLocks noChangeArrowheads="1"/>
          </p:cNvSpPr>
          <p:nvPr/>
        </p:nvSpPr>
        <p:spPr bwMode="auto">
          <a:xfrm>
            <a:off x="539750" y="1700213"/>
            <a:ext cx="83058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   Чему равна площадь прямоугольника со сторонами 5 см и 4 см.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2987675" y="5622925"/>
            <a:ext cx="381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20 см</a:t>
            </a:r>
            <a:r>
              <a:rPr lang="ru-RU" sz="3600" b="1" baseline="30000">
                <a:solidFill>
                  <a:srgbClr val="0000CC"/>
                </a:solidFill>
              </a:rPr>
              <a:t>2</a:t>
            </a:r>
          </a:p>
        </p:txBody>
      </p:sp>
      <p:grpSp>
        <p:nvGrpSpPr>
          <p:cNvPr id="49157" name="Group 12"/>
          <p:cNvGrpSpPr>
            <a:grpSpLocks/>
          </p:cNvGrpSpPr>
          <p:nvPr/>
        </p:nvGrpSpPr>
        <p:grpSpPr bwMode="auto">
          <a:xfrm>
            <a:off x="2913063" y="3354388"/>
            <a:ext cx="2306637" cy="1874837"/>
            <a:chOff x="1835" y="2113"/>
            <a:chExt cx="1453" cy="1181"/>
          </a:xfrm>
        </p:grpSpPr>
        <p:sp>
          <p:nvSpPr>
            <p:cNvPr id="49158" name="Rectangle 9"/>
            <p:cNvSpPr>
              <a:spLocks noChangeArrowheads="1"/>
            </p:cNvSpPr>
            <p:nvPr/>
          </p:nvSpPr>
          <p:spPr bwMode="auto">
            <a:xfrm>
              <a:off x="2154" y="2432"/>
              <a:ext cx="1134" cy="862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49159" name="Text Box 10"/>
            <p:cNvSpPr txBox="1">
              <a:spLocks noChangeArrowheads="1"/>
            </p:cNvSpPr>
            <p:nvPr/>
          </p:nvSpPr>
          <p:spPr bwMode="auto">
            <a:xfrm>
              <a:off x="2290" y="2113"/>
              <a:ext cx="862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3200">
                  <a:latin typeface="Times New Roman" pitchFamily="18" charset="0"/>
                </a:rPr>
                <a:t>5 см</a:t>
              </a:r>
            </a:p>
          </p:txBody>
        </p:sp>
        <p:sp>
          <p:nvSpPr>
            <p:cNvPr id="49160" name="Text Box 11"/>
            <p:cNvSpPr txBox="1">
              <a:spLocks noChangeArrowheads="1"/>
            </p:cNvSpPr>
            <p:nvPr/>
          </p:nvSpPr>
          <p:spPr bwMode="auto">
            <a:xfrm rot="-5400000">
              <a:off x="1677" y="2680"/>
              <a:ext cx="681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3200">
                  <a:latin typeface="Times New Roman" pitchFamily="18" charset="0"/>
                </a:rPr>
                <a:t>4 см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2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Задачи на внимание(30)</a:t>
            </a:r>
          </a:p>
        </p:txBody>
      </p:sp>
      <p:sp>
        <p:nvSpPr>
          <p:cNvPr id="50178" name="AutoShape 5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50179" name="Rectangle 6"/>
          <p:cNvSpPr>
            <a:spLocks noChangeArrowheads="1"/>
          </p:cNvSpPr>
          <p:nvPr/>
        </p:nvSpPr>
        <p:spPr bwMode="auto">
          <a:xfrm>
            <a:off x="539750" y="2133600"/>
            <a:ext cx="3013075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   Скорость какого тела больше?</a:t>
            </a:r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3059113" y="5551488"/>
            <a:ext cx="381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Первого</a:t>
            </a:r>
          </a:p>
        </p:txBody>
      </p:sp>
      <p:sp>
        <p:nvSpPr>
          <p:cNvPr id="50181" name="Line 12"/>
          <p:cNvSpPr>
            <a:spLocks noChangeShapeType="1"/>
          </p:cNvSpPr>
          <p:nvPr/>
        </p:nvSpPr>
        <p:spPr bwMode="auto">
          <a:xfrm flipV="1">
            <a:off x="4500563" y="1557338"/>
            <a:ext cx="0" cy="3384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0182" name="Line 13"/>
          <p:cNvSpPr>
            <a:spLocks noChangeShapeType="1"/>
          </p:cNvSpPr>
          <p:nvPr/>
        </p:nvSpPr>
        <p:spPr bwMode="auto">
          <a:xfrm>
            <a:off x="4500563" y="4941888"/>
            <a:ext cx="3959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0183" name="Line 14"/>
          <p:cNvSpPr>
            <a:spLocks noChangeShapeType="1"/>
          </p:cNvSpPr>
          <p:nvPr/>
        </p:nvSpPr>
        <p:spPr bwMode="auto">
          <a:xfrm flipV="1">
            <a:off x="4500563" y="2781300"/>
            <a:ext cx="2735262" cy="2160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184" name="Line 17"/>
          <p:cNvSpPr>
            <a:spLocks noChangeShapeType="1"/>
          </p:cNvSpPr>
          <p:nvPr/>
        </p:nvSpPr>
        <p:spPr bwMode="auto">
          <a:xfrm>
            <a:off x="5148263" y="4941888"/>
            <a:ext cx="71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0185" name="Line 18"/>
          <p:cNvSpPr>
            <a:spLocks noChangeShapeType="1"/>
          </p:cNvSpPr>
          <p:nvPr/>
        </p:nvSpPr>
        <p:spPr bwMode="auto">
          <a:xfrm>
            <a:off x="5795963" y="4941888"/>
            <a:ext cx="71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0186" name="Line 19"/>
          <p:cNvSpPr>
            <a:spLocks noChangeShapeType="1"/>
          </p:cNvSpPr>
          <p:nvPr/>
        </p:nvSpPr>
        <p:spPr bwMode="auto">
          <a:xfrm flipV="1">
            <a:off x="4500563" y="4365625"/>
            <a:ext cx="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0187" name="Line 20"/>
          <p:cNvSpPr>
            <a:spLocks noChangeShapeType="1"/>
          </p:cNvSpPr>
          <p:nvPr/>
        </p:nvSpPr>
        <p:spPr bwMode="auto">
          <a:xfrm flipV="1">
            <a:off x="4500563" y="378936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0188" name="Line 21"/>
          <p:cNvSpPr>
            <a:spLocks noChangeShapeType="1"/>
          </p:cNvSpPr>
          <p:nvPr/>
        </p:nvSpPr>
        <p:spPr bwMode="auto">
          <a:xfrm flipV="1">
            <a:off x="4500563" y="3213100"/>
            <a:ext cx="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0189" name="Line 22"/>
          <p:cNvSpPr>
            <a:spLocks noChangeShapeType="1"/>
          </p:cNvSpPr>
          <p:nvPr/>
        </p:nvSpPr>
        <p:spPr bwMode="auto">
          <a:xfrm flipV="1">
            <a:off x="4500563" y="263683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0190" name="Line 23"/>
          <p:cNvSpPr>
            <a:spLocks noChangeShapeType="1"/>
          </p:cNvSpPr>
          <p:nvPr/>
        </p:nvSpPr>
        <p:spPr bwMode="auto">
          <a:xfrm flipV="1">
            <a:off x="6516688" y="4941888"/>
            <a:ext cx="71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0191" name="Line 24"/>
          <p:cNvSpPr>
            <a:spLocks noChangeShapeType="1"/>
          </p:cNvSpPr>
          <p:nvPr/>
        </p:nvSpPr>
        <p:spPr bwMode="auto">
          <a:xfrm flipV="1">
            <a:off x="7164388" y="4941888"/>
            <a:ext cx="71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0192" name="Text Box 25"/>
          <p:cNvSpPr txBox="1">
            <a:spLocks noChangeArrowheads="1"/>
          </p:cNvSpPr>
          <p:nvPr/>
        </p:nvSpPr>
        <p:spPr bwMode="auto">
          <a:xfrm>
            <a:off x="4067175" y="4941888"/>
            <a:ext cx="7207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0</a:t>
            </a:r>
          </a:p>
        </p:txBody>
      </p:sp>
      <p:sp>
        <p:nvSpPr>
          <p:cNvPr id="50193" name="Text Box 26"/>
          <p:cNvSpPr txBox="1">
            <a:spLocks noChangeArrowheads="1"/>
          </p:cNvSpPr>
          <p:nvPr/>
        </p:nvSpPr>
        <p:spPr bwMode="auto">
          <a:xfrm>
            <a:off x="3994150" y="4076700"/>
            <a:ext cx="4333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2</a:t>
            </a:r>
          </a:p>
        </p:txBody>
      </p:sp>
      <p:sp>
        <p:nvSpPr>
          <p:cNvPr id="50194" name="Text Box 27"/>
          <p:cNvSpPr txBox="1">
            <a:spLocks noChangeArrowheads="1"/>
          </p:cNvSpPr>
          <p:nvPr/>
        </p:nvSpPr>
        <p:spPr bwMode="auto">
          <a:xfrm>
            <a:off x="3995738" y="3500438"/>
            <a:ext cx="504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4</a:t>
            </a:r>
          </a:p>
        </p:txBody>
      </p:sp>
      <p:sp>
        <p:nvSpPr>
          <p:cNvPr id="50195" name="Text Box 28"/>
          <p:cNvSpPr txBox="1">
            <a:spLocks noChangeArrowheads="1"/>
          </p:cNvSpPr>
          <p:nvPr/>
        </p:nvSpPr>
        <p:spPr bwMode="auto">
          <a:xfrm>
            <a:off x="3994150" y="2924175"/>
            <a:ext cx="4333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6</a:t>
            </a:r>
          </a:p>
        </p:txBody>
      </p:sp>
      <p:sp>
        <p:nvSpPr>
          <p:cNvPr id="50196" name="Text Box 29"/>
          <p:cNvSpPr txBox="1">
            <a:spLocks noChangeArrowheads="1"/>
          </p:cNvSpPr>
          <p:nvPr/>
        </p:nvSpPr>
        <p:spPr bwMode="auto">
          <a:xfrm>
            <a:off x="3994150" y="2349500"/>
            <a:ext cx="4333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8</a:t>
            </a:r>
          </a:p>
        </p:txBody>
      </p:sp>
      <p:sp>
        <p:nvSpPr>
          <p:cNvPr id="50197" name="Text Box 30"/>
          <p:cNvSpPr txBox="1">
            <a:spLocks noChangeArrowheads="1"/>
          </p:cNvSpPr>
          <p:nvPr/>
        </p:nvSpPr>
        <p:spPr bwMode="auto">
          <a:xfrm>
            <a:off x="4643438" y="1412875"/>
            <a:ext cx="1008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S</a:t>
            </a:r>
            <a:r>
              <a:rPr lang="ru-RU" sz="3200">
                <a:latin typeface="Times New Roman" pitchFamily="18" charset="0"/>
              </a:rPr>
              <a:t>,м</a:t>
            </a:r>
          </a:p>
        </p:txBody>
      </p:sp>
      <p:sp>
        <p:nvSpPr>
          <p:cNvPr id="50198" name="Text Box 31"/>
          <p:cNvSpPr txBox="1">
            <a:spLocks noChangeArrowheads="1"/>
          </p:cNvSpPr>
          <p:nvPr/>
        </p:nvSpPr>
        <p:spPr bwMode="auto">
          <a:xfrm>
            <a:off x="5003800" y="4937125"/>
            <a:ext cx="504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1</a:t>
            </a:r>
          </a:p>
        </p:txBody>
      </p:sp>
      <p:sp>
        <p:nvSpPr>
          <p:cNvPr id="50199" name="Text Box 32"/>
          <p:cNvSpPr txBox="1">
            <a:spLocks noChangeArrowheads="1"/>
          </p:cNvSpPr>
          <p:nvPr/>
        </p:nvSpPr>
        <p:spPr bwMode="auto">
          <a:xfrm>
            <a:off x="5653088" y="4941888"/>
            <a:ext cx="5032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2</a:t>
            </a:r>
          </a:p>
        </p:txBody>
      </p:sp>
      <p:sp>
        <p:nvSpPr>
          <p:cNvPr id="50200" name="Text Box 33"/>
          <p:cNvSpPr txBox="1">
            <a:spLocks noChangeArrowheads="1"/>
          </p:cNvSpPr>
          <p:nvPr/>
        </p:nvSpPr>
        <p:spPr bwMode="auto">
          <a:xfrm>
            <a:off x="6372225" y="4941888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3</a:t>
            </a:r>
          </a:p>
        </p:txBody>
      </p:sp>
      <p:sp>
        <p:nvSpPr>
          <p:cNvPr id="50201" name="Text Box 34"/>
          <p:cNvSpPr txBox="1">
            <a:spLocks noChangeArrowheads="1"/>
          </p:cNvSpPr>
          <p:nvPr/>
        </p:nvSpPr>
        <p:spPr bwMode="auto">
          <a:xfrm>
            <a:off x="7092950" y="4941888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4</a:t>
            </a:r>
          </a:p>
        </p:txBody>
      </p:sp>
      <p:sp>
        <p:nvSpPr>
          <p:cNvPr id="50202" name="Text Box 35"/>
          <p:cNvSpPr txBox="1">
            <a:spLocks noChangeArrowheads="1"/>
          </p:cNvSpPr>
          <p:nvPr/>
        </p:nvSpPr>
        <p:spPr bwMode="auto">
          <a:xfrm>
            <a:off x="7812088" y="4292600"/>
            <a:ext cx="64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t</a:t>
            </a:r>
            <a:r>
              <a:rPr lang="ru-RU" sz="3200">
                <a:latin typeface="Times New Roman" pitchFamily="18" charset="0"/>
              </a:rPr>
              <a:t>,</a:t>
            </a:r>
            <a:r>
              <a:rPr lang="en-US" sz="3200">
                <a:latin typeface="Times New Roman" pitchFamily="18" charset="0"/>
              </a:rPr>
              <a:t>c</a:t>
            </a:r>
            <a:endParaRPr lang="ru-RU" sz="3200">
              <a:latin typeface="Times New Roman" pitchFamily="18" charset="0"/>
            </a:endParaRPr>
          </a:p>
        </p:txBody>
      </p:sp>
      <p:sp>
        <p:nvSpPr>
          <p:cNvPr id="50203" name="Line 36"/>
          <p:cNvSpPr>
            <a:spLocks noChangeShapeType="1"/>
          </p:cNvSpPr>
          <p:nvPr/>
        </p:nvSpPr>
        <p:spPr bwMode="auto">
          <a:xfrm flipV="1">
            <a:off x="4500563" y="2205038"/>
            <a:ext cx="1655762" cy="2736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204" name="Text Box 38"/>
          <p:cNvSpPr txBox="1">
            <a:spLocks noChangeArrowheads="1"/>
          </p:cNvSpPr>
          <p:nvPr/>
        </p:nvSpPr>
        <p:spPr bwMode="auto">
          <a:xfrm>
            <a:off x="6154738" y="1841500"/>
            <a:ext cx="4333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I</a:t>
            </a:r>
            <a:endParaRPr lang="ru-RU" sz="3200">
              <a:latin typeface="Times New Roman" pitchFamily="18" charset="0"/>
            </a:endParaRPr>
          </a:p>
        </p:txBody>
      </p:sp>
      <p:sp>
        <p:nvSpPr>
          <p:cNvPr id="50205" name="Text Box 39"/>
          <p:cNvSpPr txBox="1">
            <a:spLocks noChangeArrowheads="1"/>
          </p:cNvSpPr>
          <p:nvPr/>
        </p:nvSpPr>
        <p:spPr bwMode="auto">
          <a:xfrm>
            <a:off x="7234238" y="2273300"/>
            <a:ext cx="577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II</a:t>
            </a:r>
            <a:endParaRPr lang="ru-RU" sz="3200">
              <a:latin typeface="Times New Roman" pitchFamily="18" charset="0"/>
            </a:endParaRPr>
          </a:p>
        </p:txBody>
      </p:sp>
      <p:sp>
        <p:nvSpPr>
          <p:cNvPr id="50206" name="Line 40"/>
          <p:cNvSpPr>
            <a:spLocks noChangeShapeType="1"/>
          </p:cNvSpPr>
          <p:nvPr/>
        </p:nvSpPr>
        <p:spPr bwMode="auto">
          <a:xfrm flipV="1">
            <a:off x="5219700" y="3789363"/>
            <a:ext cx="0" cy="10810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207" name="Line 41"/>
          <p:cNvSpPr>
            <a:spLocks noChangeShapeType="1"/>
          </p:cNvSpPr>
          <p:nvPr/>
        </p:nvSpPr>
        <p:spPr bwMode="auto">
          <a:xfrm>
            <a:off x="4500563" y="4365625"/>
            <a:ext cx="719137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208" name="Line 42"/>
          <p:cNvSpPr>
            <a:spLocks noChangeShapeType="1"/>
          </p:cNvSpPr>
          <p:nvPr/>
        </p:nvSpPr>
        <p:spPr bwMode="auto">
          <a:xfrm>
            <a:off x="4500563" y="3789363"/>
            <a:ext cx="719137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6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Задачи на внимание(40)</a:t>
            </a:r>
          </a:p>
        </p:txBody>
      </p:sp>
      <p:sp>
        <p:nvSpPr>
          <p:cNvPr id="51202" name="AutoShape 5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51203" name="Rectangle 13"/>
          <p:cNvSpPr>
            <a:spLocks noChangeArrowheads="1"/>
          </p:cNvSpPr>
          <p:nvPr/>
        </p:nvSpPr>
        <p:spPr bwMode="auto">
          <a:xfrm>
            <a:off x="900113" y="1484313"/>
            <a:ext cx="4310062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   Чем объясняется прочное сцепление свинцовых цилиндров?</a:t>
            </a:r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322263" y="4724400"/>
            <a:ext cx="5689600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2800" b="1">
                <a:solidFill>
                  <a:srgbClr val="0000CC"/>
                </a:solidFill>
              </a:rPr>
              <a:t>Частицы свинца сильно притягиваются друг к другу</a:t>
            </a:r>
          </a:p>
        </p:txBody>
      </p:sp>
      <p:pic>
        <p:nvPicPr>
          <p:cNvPr id="51205" name="Picture 16" descr="свинец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6465888" y="1196975"/>
            <a:ext cx="1889125" cy="5256213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7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-76200"/>
            <a:ext cx="6096000" cy="1066800"/>
          </a:xfrm>
        </p:spPr>
        <p:txBody>
          <a:bodyPr/>
          <a:lstStyle/>
          <a:p>
            <a:pPr eaLnBrk="1" hangingPunct="1"/>
            <a:r>
              <a:rPr lang="en-US" sz="8800" smtClean="0">
                <a:solidFill>
                  <a:schemeClr val="bg1"/>
                </a:solidFill>
              </a:rPr>
              <a:t>III  </a:t>
            </a:r>
            <a:r>
              <a:rPr lang="ru-RU" sz="8800" smtClean="0">
                <a:solidFill>
                  <a:schemeClr val="bg1"/>
                </a:solidFill>
              </a:rPr>
              <a:t>тур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AutoShape 2" descr="Водяные капли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" y="6172200"/>
            <a:ext cx="2057400" cy="609600"/>
          </a:xfrm>
          <a:prstGeom prst="actionButtonBlank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latin typeface="Courier New" pitchFamily="49" charset="0"/>
              </a:rPr>
              <a:t>Финал</a:t>
            </a:r>
          </a:p>
        </p:txBody>
      </p:sp>
      <p:sp>
        <p:nvSpPr>
          <p:cNvPr id="53250" name="Rectangle 3"/>
          <p:cNvSpPr>
            <a:spLocks noChangeArrowheads="1"/>
          </p:cNvSpPr>
          <p:nvPr/>
        </p:nvSpPr>
        <p:spPr bwMode="auto">
          <a:xfrm>
            <a:off x="228600" y="838200"/>
            <a:ext cx="8686800" cy="5181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53251" name="Line 4"/>
          <p:cNvSpPr>
            <a:spLocks noChangeShapeType="1"/>
          </p:cNvSpPr>
          <p:nvPr/>
        </p:nvSpPr>
        <p:spPr bwMode="auto">
          <a:xfrm>
            <a:off x="4140200" y="838200"/>
            <a:ext cx="0" cy="518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52" name="Line 5"/>
          <p:cNvSpPr>
            <a:spLocks noChangeShapeType="1"/>
          </p:cNvSpPr>
          <p:nvPr/>
        </p:nvSpPr>
        <p:spPr bwMode="auto">
          <a:xfrm>
            <a:off x="228600" y="20574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53" name="Line 6"/>
          <p:cNvSpPr>
            <a:spLocks noChangeShapeType="1"/>
          </p:cNvSpPr>
          <p:nvPr/>
        </p:nvSpPr>
        <p:spPr bwMode="auto">
          <a:xfrm>
            <a:off x="6588125" y="838200"/>
            <a:ext cx="0" cy="518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54" name="Line 7"/>
          <p:cNvSpPr>
            <a:spLocks noChangeShapeType="1"/>
          </p:cNvSpPr>
          <p:nvPr/>
        </p:nvSpPr>
        <p:spPr bwMode="auto">
          <a:xfrm>
            <a:off x="5435600" y="838200"/>
            <a:ext cx="0" cy="518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55" name="Line 8"/>
          <p:cNvSpPr>
            <a:spLocks noChangeShapeType="1"/>
          </p:cNvSpPr>
          <p:nvPr/>
        </p:nvSpPr>
        <p:spPr bwMode="auto">
          <a:xfrm>
            <a:off x="7740650" y="838200"/>
            <a:ext cx="0" cy="518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56" name="Line 9"/>
          <p:cNvSpPr>
            <a:spLocks noChangeShapeType="1"/>
          </p:cNvSpPr>
          <p:nvPr/>
        </p:nvSpPr>
        <p:spPr bwMode="auto">
          <a:xfrm>
            <a:off x="228600" y="50292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57" name="Line 10"/>
          <p:cNvSpPr>
            <a:spLocks noChangeShapeType="1"/>
          </p:cNvSpPr>
          <p:nvPr/>
        </p:nvSpPr>
        <p:spPr bwMode="auto">
          <a:xfrm flipH="1">
            <a:off x="228600" y="40386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58" name="Line 11"/>
          <p:cNvSpPr>
            <a:spLocks noChangeShapeType="1"/>
          </p:cNvSpPr>
          <p:nvPr/>
        </p:nvSpPr>
        <p:spPr bwMode="auto">
          <a:xfrm flipH="1">
            <a:off x="228600" y="3048000"/>
            <a:ext cx="868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59" name="Text Box 12"/>
          <p:cNvSpPr txBox="1">
            <a:spLocks noChangeArrowheads="1"/>
          </p:cNvSpPr>
          <p:nvPr/>
        </p:nvSpPr>
        <p:spPr bwMode="auto">
          <a:xfrm>
            <a:off x="609600" y="990600"/>
            <a:ext cx="30257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</a:rPr>
              <a:t>Темы</a:t>
            </a:r>
          </a:p>
        </p:txBody>
      </p:sp>
      <p:sp>
        <p:nvSpPr>
          <p:cNvPr id="53260" name="Text Box 13"/>
          <p:cNvSpPr txBox="1">
            <a:spLocks noChangeArrowheads="1"/>
          </p:cNvSpPr>
          <p:nvPr/>
        </p:nvSpPr>
        <p:spPr bwMode="auto">
          <a:xfrm>
            <a:off x="4284663" y="1066800"/>
            <a:ext cx="1066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</a:rPr>
              <a:t>10</a:t>
            </a:r>
          </a:p>
        </p:txBody>
      </p:sp>
      <p:sp>
        <p:nvSpPr>
          <p:cNvPr id="53261" name="Text Box 14"/>
          <p:cNvSpPr txBox="1">
            <a:spLocks noChangeArrowheads="1"/>
          </p:cNvSpPr>
          <p:nvPr/>
        </p:nvSpPr>
        <p:spPr bwMode="auto">
          <a:xfrm>
            <a:off x="5521325" y="1066800"/>
            <a:ext cx="1066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</a:rPr>
              <a:t>20</a:t>
            </a:r>
          </a:p>
        </p:txBody>
      </p:sp>
      <p:sp>
        <p:nvSpPr>
          <p:cNvPr id="53262" name="Text Box 15"/>
          <p:cNvSpPr txBox="1">
            <a:spLocks noChangeArrowheads="1"/>
          </p:cNvSpPr>
          <p:nvPr/>
        </p:nvSpPr>
        <p:spPr bwMode="auto">
          <a:xfrm>
            <a:off x="6659563" y="1066800"/>
            <a:ext cx="1066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</a:rPr>
              <a:t>30</a:t>
            </a:r>
          </a:p>
        </p:txBody>
      </p:sp>
      <p:sp>
        <p:nvSpPr>
          <p:cNvPr id="53263" name="Text Box 16"/>
          <p:cNvSpPr txBox="1">
            <a:spLocks noChangeArrowheads="1"/>
          </p:cNvSpPr>
          <p:nvPr/>
        </p:nvSpPr>
        <p:spPr bwMode="auto">
          <a:xfrm>
            <a:off x="7812088" y="1081088"/>
            <a:ext cx="10668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</a:rPr>
              <a:t>40</a:t>
            </a:r>
          </a:p>
        </p:txBody>
      </p:sp>
      <p:sp>
        <p:nvSpPr>
          <p:cNvPr id="53264" name="Text Box 17"/>
          <p:cNvSpPr txBox="1">
            <a:spLocks noChangeArrowheads="1"/>
          </p:cNvSpPr>
          <p:nvPr/>
        </p:nvSpPr>
        <p:spPr bwMode="auto">
          <a:xfrm>
            <a:off x="250825" y="1989138"/>
            <a:ext cx="38163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latin typeface="Courier New" pitchFamily="49" charset="0"/>
              </a:rPr>
              <a:t>Механическое движение</a:t>
            </a:r>
          </a:p>
        </p:txBody>
      </p:sp>
      <p:sp>
        <p:nvSpPr>
          <p:cNvPr id="53265" name="Text Box 18"/>
          <p:cNvSpPr txBox="1">
            <a:spLocks noChangeArrowheads="1"/>
          </p:cNvSpPr>
          <p:nvPr/>
        </p:nvSpPr>
        <p:spPr bwMode="auto">
          <a:xfrm>
            <a:off x="295275" y="2997200"/>
            <a:ext cx="37719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latin typeface="Courier New" pitchFamily="49" charset="0"/>
              </a:rPr>
              <a:t>Первоначальные сведения</a:t>
            </a:r>
          </a:p>
        </p:txBody>
      </p:sp>
      <p:sp>
        <p:nvSpPr>
          <p:cNvPr id="53266" name="Text Box 19"/>
          <p:cNvSpPr txBox="1">
            <a:spLocks noChangeArrowheads="1"/>
          </p:cNvSpPr>
          <p:nvPr/>
        </p:nvSpPr>
        <p:spPr bwMode="auto">
          <a:xfrm>
            <a:off x="228600" y="4005263"/>
            <a:ext cx="3838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3200" b="1">
                <a:latin typeface="Courier New" pitchFamily="49" charset="0"/>
              </a:rPr>
              <a:t>Взаимодействие молекул</a:t>
            </a:r>
          </a:p>
        </p:txBody>
      </p:sp>
      <p:sp>
        <p:nvSpPr>
          <p:cNvPr id="53267" name="Text Box 20"/>
          <p:cNvSpPr txBox="1">
            <a:spLocks noChangeArrowheads="1"/>
          </p:cNvSpPr>
          <p:nvPr/>
        </p:nvSpPr>
        <p:spPr bwMode="auto">
          <a:xfrm>
            <a:off x="323850" y="4954588"/>
            <a:ext cx="37433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latin typeface="Courier New" pitchFamily="49" charset="0"/>
              </a:rPr>
              <a:t>Задачи на внимание</a:t>
            </a:r>
          </a:p>
        </p:txBody>
      </p:sp>
      <p:sp>
        <p:nvSpPr>
          <p:cNvPr id="53268" name="Text Box 21"/>
          <p:cNvSpPr txBox="1">
            <a:spLocks noChangeArrowheads="1"/>
          </p:cNvSpPr>
          <p:nvPr/>
        </p:nvSpPr>
        <p:spPr bwMode="auto">
          <a:xfrm>
            <a:off x="4284663" y="2057400"/>
            <a:ext cx="1143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5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53269" name="Text Box 22"/>
          <p:cNvSpPr txBox="1">
            <a:spLocks noChangeArrowheads="1"/>
          </p:cNvSpPr>
          <p:nvPr/>
        </p:nvSpPr>
        <p:spPr bwMode="auto">
          <a:xfrm>
            <a:off x="5597525" y="20574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6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53270" name="Text Box 23"/>
          <p:cNvSpPr txBox="1">
            <a:spLocks noChangeArrowheads="1"/>
          </p:cNvSpPr>
          <p:nvPr/>
        </p:nvSpPr>
        <p:spPr bwMode="auto">
          <a:xfrm>
            <a:off x="6735763" y="20574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7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53271" name="Text Box 24"/>
          <p:cNvSpPr txBox="1">
            <a:spLocks noChangeArrowheads="1"/>
          </p:cNvSpPr>
          <p:nvPr/>
        </p:nvSpPr>
        <p:spPr bwMode="auto">
          <a:xfrm>
            <a:off x="7888288" y="20574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8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53272" name="Text Box 25"/>
          <p:cNvSpPr txBox="1">
            <a:spLocks noChangeArrowheads="1"/>
          </p:cNvSpPr>
          <p:nvPr/>
        </p:nvSpPr>
        <p:spPr bwMode="auto">
          <a:xfrm>
            <a:off x="4284663" y="3048000"/>
            <a:ext cx="1143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9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53273" name="Text Box 26"/>
          <p:cNvSpPr txBox="1">
            <a:spLocks noChangeArrowheads="1"/>
          </p:cNvSpPr>
          <p:nvPr/>
        </p:nvSpPr>
        <p:spPr bwMode="auto">
          <a:xfrm>
            <a:off x="5597525" y="30480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0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53274" name="Text Box 27"/>
          <p:cNvSpPr txBox="1">
            <a:spLocks noChangeArrowheads="1"/>
          </p:cNvSpPr>
          <p:nvPr/>
        </p:nvSpPr>
        <p:spPr bwMode="auto">
          <a:xfrm>
            <a:off x="6735763" y="30480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1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53275" name="Text Box 28"/>
          <p:cNvSpPr txBox="1">
            <a:spLocks noChangeArrowheads="1"/>
          </p:cNvSpPr>
          <p:nvPr/>
        </p:nvSpPr>
        <p:spPr bwMode="auto">
          <a:xfrm>
            <a:off x="7888288" y="30480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2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53276" name="Text Box 29"/>
          <p:cNvSpPr txBox="1">
            <a:spLocks noChangeArrowheads="1"/>
          </p:cNvSpPr>
          <p:nvPr/>
        </p:nvSpPr>
        <p:spPr bwMode="auto">
          <a:xfrm>
            <a:off x="4284663" y="4038600"/>
            <a:ext cx="1143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3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53277" name="Text Box 30"/>
          <p:cNvSpPr txBox="1">
            <a:spLocks noChangeArrowheads="1"/>
          </p:cNvSpPr>
          <p:nvPr/>
        </p:nvSpPr>
        <p:spPr bwMode="auto">
          <a:xfrm>
            <a:off x="5597525" y="40386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4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53278" name="Text Box 31"/>
          <p:cNvSpPr txBox="1">
            <a:spLocks noChangeArrowheads="1"/>
          </p:cNvSpPr>
          <p:nvPr/>
        </p:nvSpPr>
        <p:spPr bwMode="auto">
          <a:xfrm>
            <a:off x="6735763" y="40386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5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53279" name="Text Box 32"/>
          <p:cNvSpPr txBox="1">
            <a:spLocks noChangeArrowheads="1"/>
          </p:cNvSpPr>
          <p:nvPr/>
        </p:nvSpPr>
        <p:spPr bwMode="auto">
          <a:xfrm>
            <a:off x="7888288" y="40386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6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53280" name="Text Box 33"/>
          <p:cNvSpPr txBox="1">
            <a:spLocks noChangeArrowheads="1"/>
          </p:cNvSpPr>
          <p:nvPr/>
        </p:nvSpPr>
        <p:spPr bwMode="auto">
          <a:xfrm>
            <a:off x="4284663" y="5029200"/>
            <a:ext cx="1143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7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53281" name="Text Box 34"/>
          <p:cNvSpPr txBox="1">
            <a:spLocks noChangeArrowheads="1"/>
          </p:cNvSpPr>
          <p:nvPr/>
        </p:nvSpPr>
        <p:spPr bwMode="auto">
          <a:xfrm>
            <a:off x="5597525" y="50292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8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53282" name="Text Box 35"/>
          <p:cNvSpPr txBox="1">
            <a:spLocks noChangeArrowheads="1"/>
          </p:cNvSpPr>
          <p:nvPr/>
        </p:nvSpPr>
        <p:spPr bwMode="auto">
          <a:xfrm>
            <a:off x="6735763" y="50292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19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  <p:sp>
        <p:nvSpPr>
          <p:cNvPr id="53283" name="Text Box 36"/>
          <p:cNvSpPr txBox="1">
            <a:spLocks noChangeArrowheads="1"/>
          </p:cNvSpPr>
          <p:nvPr/>
        </p:nvSpPr>
        <p:spPr bwMode="auto">
          <a:xfrm>
            <a:off x="7888288" y="50292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latin typeface="Courier New" pitchFamily="49" charset="0"/>
                <a:hlinkClick r:id="rId20" action="ppaction://hlinksldjump"/>
              </a:rPr>
              <a:t>?</a:t>
            </a:r>
            <a:endParaRPr lang="ru-RU" sz="4800" b="1">
              <a:latin typeface="Courier New" pitchFamily="49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Механическое движение(10)</a:t>
            </a:r>
          </a:p>
        </p:txBody>
      </p:sp>
      <p:sp>
        <p:nvSpPr>
          <p:cNvPr id="17410" name="AutoShape 5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2771775" y="5661025"/>
            <a:ext cx="50673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Прямолинейную</a:t>
            </a:r>
          </a:p>
        </p:txBody>
      </p:sp>
      <p:sp>
        <p:nvSpPr>
          <p:cNvPr id="17412" name="Rectangle 9"/>
          <p:cNvSpPr>
            <a:spLocks noChangeArrowheads="1"/>
          </p:cNvSpPr>
          <p:nvPr/>
        </p:nvSpPr>
        <p:spPr bwMode="auto">
          <a:xfrm>
            <a:off x="781050" y="2708275"/>
            <a:ext cx="836295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>
                <a:latin typeface="Times New Roman" pitchFamily="18" charset="0"/>
              </a:rPr>
              <a:t>	</a:t>
            </a:r>
            <a:r>
              <a:rPr lang="ru-RU" sz="3600">
                <a:latin typeface="Times New Roman" pitchFamily="18" charset="0"/>
              </a:rPr>
              <a:t>	Какую траекторию при движении описывает центр колеса автомобиля относительно прямолинейной дороги?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Механическое движение(10)</a:t>
            </a:r>
            <a:endParaRPr lang="ru-RU" smtClean="0"/>
          </a:p>
        </p:txBody>
      </p:sp>
      <p:sp>
        <p:nvSpPr>
          <p:cNvPr id="54274" name="AutoShape 4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2771775" y="5480050"/>
            <a:ext cx="3657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Тело отсчета</a:t>
            </a:r>
          </a:p>
        </p:txBody>
      </p:sp>
      <p:sp>
        <p:nvSpPr>
          <p:cNvPr id="54276" name="Rectangle 10"/>
          <p:cNvSpPr>
            <a:spLocks noChangeArrowheads="1"/>
          </p:cNvSpPr>
          <p:nvPr/>
        </p:nvSpPr>
        <p:spPr bwMode="auto">
          <a:xfrm>
            <a:off x="684213" y="2332038"/>
            <a:ext cx="7715250" cy="217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 Как называется тело, относительно которого определяется положение других тел.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Механическое движение(20)</a:t>
            </a:r>
            <a:endParaRPr lang="ru-RU" smtClean="0"/>
          </a:p>
        </p:txBody>
      </p:sp>
      <p:sp>
        <p:nvSpPr>
          <p:cNvPr id="55298" name="AutoShape 4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2411413" y="5445125"/>
            <a:ext cx="54737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Пройденный путь</a:t>
            </a:r>
          </a:p>
        </p:txBody>
      </p:sp>
      <p:sp>
        <p:nvSpPr>
          <p:cNvPr id="55300" name="Rectangle 15"/>
          <p:cNvSpPr>
            <a:spLocks noChangeArrowheads="1"/>
          </p:cNvSpPr>
          <p:nvPr/>
        </p:nvSpPr>
        <p:spPr bwMode="auto">
          <a:xfrm>
            <a:off x="381000" y="2189163"/>
            <a:ext cx="8007350" cy="196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 	Длина траектории, по которой движется тело в течение некоторого времени.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6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Механическое движение(30)</a:t>
            </a:r>
            <a:r>
              <a:rPr lang="ru-RU" smtClean="0"/>
              <a:t> </a:t>
            </a:r>
          </a:p>
        </p:txBody>
      </p:sp>
      <p:sp>
        <p:nvSpPr>
          <p:cNvPr id="56322" name="AutoShape 4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56323" name="Rectangle 6"/>
          <p:cNvSpPr>
            <a:spLocks noChangeArrowheads="1"/>
          </p:cNvSpPr>
          <p:nvPr/>
        </p:nvSpPr>
        <p:spPr bwMode="auto">
          <a:xfrm>
            <a:off x="3429000" y="59436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ru-RU" sz="2800" b="1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56324" name="Rectangle 10"/>
          <p:cNvSpPr>
            <a:spLocks noChangeArrowheads="1"/>
          </p:cNvSpPr>
          <p:nvPr/>
        </p:nvSpPr>
        <p:spPr bwMode="auto">
          <a:xfrm>
            <a:off x="4953000" y="5943600"/>
            <a:ext cx="4038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ru-RU" sz="2800" b="1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56325" name="Rectangle 14"/>
          <p:cNvSpPr>
            <a:spLocks noChangeArrowheads="1"/>
          </p:cNvSpPr>
          <p:nvPr/>
        </p:nvSpPr>
        <p:spPr bwMode="auto">
          <a:xfrm>
            <a:off x="515938" y="1676400"/>
            <a:ext cx="8088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2800">
                <a:latin typeface="Times New Roman" pitchFamily="18" charset="0"/>
              </a:rPr>
              <a:t>	    </a:t>
            </a:r>
            <a:r>
              <a:rPr lang="ru-RU" sz="3600">
                <a:latin typeface="Times New Roman" pitchFamily="18" charset="0"/>
              </a:rPr>
              <a:t>Определите скорость движения автомобиля, выразите ее в м/с.</a:t>
            </a:r>
          </a:p>
        </p:txBody>
      </p:sp>
      <p:sp>
        <p:nvSpPr>
          <p:cNvPr id="52239" name="Rectangle 15"/>
          <p:cNvSpPr>
            <a:spLocks noChangeArrowheads="1"/>
          </p:cNvSpPr>
          <p:nvPr/>
        </p:nvSpPr>
        <p:spPr bwMode="auto">
          <a:xfrm>
            <a:off x="2700338" y="5734050"/>
            <a:ext cx="472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10 м/с</a:t>
            </a:r>
          </a:p>
        </p:txBody>
      </p:sp>
      <p:pic>
        <p:nvPicPr>
          <p:cNvPr id="56327" name="Picture 19" descr="автом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898525" y="3068638"/>
            <a:ext cx="7345363" cy="2581275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9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Механическое движение(40)</a:t>
            </a:r>
            <a:endParaRPr lang="ru-RU" smtClean="0"/>
          </a:p>
        </p:txBody>
      </p:sp>
      <p:sp>
        <p:nvSpPr>
          <p:cNvPr id="57346" name="Rectangle 6"/>
          <p:cNvSpPr>
            <a:spLocks noChangeArrowheads="1"/>
          </p:cNvSpPr>
          <p:nvPr/>
        </p:nvSpPr>
        <p:spPr bwMode="auto">
          <a:xfrm>
            <a:off x="4876800" y="5943600"/>
            <a:ext cx="411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ru-RU" sz="2800" b="1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3132138" y="5373688"/>
            <a:ext cx="4038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3600 м</a:t>
            </a:r>
          </a:p>
        </p:txBody>
      </p:sp>
      <p:sp>
        <p:nvSpPr>
          <p:cNvPr id="57348" name="Rectangle 10"/>
          <p:cNvSpPr>
            <a:spLocks noChangeArrowheads="1"/>
          </p:cNvSpPr>
          <p:nvPr/>
        </p:nvSpPr>
        <p:spPr bwMode="auto">
          <a:xfrm>
            <a:off x="827088" y="1752600"/>
            <a:ext cx="7278687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Трактор за первые 5 мин проехал 600 м. Какой путь он пройдет за 0,5 часов, двигаясь с той же скоростью?</a:t>
            </a:r>
          </a:p>
        </p:txBody>
      </p:sp>
      <p:sp>
        <p:nvSpPr>
          <p:cNvPr id="57349" name="AutoShape 11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7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Первоначальные сведения(10)</a:t>
            </a:r>
          </a:p>
        </p:txBody>
      </p:sp>
      <p:sp>
        <p:nvSpPr>
          <p:cNvPr id="58370" name="Rectangle 5"/>
          <p:cNvSpPr>
            <a:spLocks noChangeArrowheads="1"/>
          </p:cNvSpPr>
          <p:nvPr/>
        </p:nvSpPr>
        <p:spPr bwMode="auto">
          <a:xfrm>
            <a:off x="152400" y="1905000"/>
            <a:ext cx="499586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Первый космонавт, облетевший Земной шар 12 апреля 1961 года.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1763713" y="5445125"/>
            <a:ext cx="64801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Юрий Алексеевич Гагарин</a:t>
            </a:r>
          </a:p>
        </p:txBody>
      </p:sp>
      <p:sp>
        <p:nvSpPr>
          <p:cNvPr id="58372" name="AutoShape 9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pic>
        <p:nvPicPr>
          <p:cNvPr id="58373" name="Picture 12" descr="гг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4800600" y="1981200"/>
            <a:ext cx="3810000" cy="3155950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0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Первоначальные сведения(20)</a:t>
            </a:r>
          </a:p>
        </p:txBody>
      </p:sp>
      <p:sp>
        <p:nvSpPr>
          <p:cNvPr id="59394" name="Rectangle 7"/>
          <p:cNvSpPr>
            <a:spLocks noChangeArrowheads="1"/>
          </p:cNvSpPr>
          <p:nvPr/>
        </p:nvSpPr>
        <p:spPr bwMode="auto">
          <a:xfrm>
            <a:off x="755650" y="2132013"/>
            <a:ext cx="7558088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  Какое это явление: звезды мерцают?</a:t>
            </a:r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2555875" y="5300663"/>
            <a:ext cx="411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Световое</a:t>
            </a:r>
          </a:p>
        </p:txBody>
      </p:sp>
      <p:sp>
        <p:nvSpPr>
          <p:cNvPr id="59396" name="AutoShape 10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5" grpId="0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Первоначальные сведения(30)</a:t>
            </a:r>
          </a:p>
        </p:txBody>
      </p:sp>
      <p:sp>
        <p:nvSpPr>
          <p:cNvPr id="60418" name="Rectangle 6"/>
          <p:cNvSpPr>
            <a:spLocks noChangeArrowheads="1"/>
          </p:cNvSpPr>
          <p:nvPr/>
        </p:nvSpPr>
        <p:spPr bwMode="auto">
          <a:xfrm>
            <a:off x="533400" y="1981200"/>
            <a:ext cx="4398963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200">
                <a:latin typeface="Times New Roman" pitchFamily="18" charset="0"/>
              </a:rPr>
              <a:t>	</a:t>
            </a:r>
            <a:r>
              <a:rPr lang="ru-RU" sz="3600">
                <a:latin typeface="Times New Roman" pitchFamily="18" charset="0"/>
              </a:rPr>
              <a:t>	Какую физическую величину измеряют секундомером?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1042988" y="5013325"/>
            <a:ext cx="381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Время</a:t>
            </a:r>
          </a:p>
        </p:txBody>
      </p:sp>
      <p:sp>
        <p:nvSpPr>
          <p:cNvPr id="60420" name="AutoShape 9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pic>
        <p:nvPicPr>
          <p:cNvPr id="60421" name="Picture 10" descr="секундомер1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5308600" y="1844675"/>
            <a:ext cx="3295650" cy="3960813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Первоначальные сведения(40)</a:t>
            </a:r>
          </a:p>
        </p:txBody>
      </p:sp>
      <p:sp>
        <p:nvSpPr>
          <p:cNvPr id="61442" name="Rectangle 7"/>
          <p:cNvSpPr>
            <a:spLocks noChangeArrowheads="1"/>
          </p:cNvSpPr>
          <p:nvPr/>
        </p:nvSpPr>
        <p:spPr bwMode="auto">
          <a:xfrm>
            <a:off x="381000" y="1981200"/>
            <a:ext cx="8367713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Определите цену деления и показания термометра.</a:t>
            </a:r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2706688" y="5407025"/>
            <a:ext cx="381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0,1</a:t>
            </a:r>
            <a:r>
              <a:rPr lang="ru-RU" sz="3600" b="1" baseline="30000">
                <a:solidFill>
                  <a:srgbClr val="0000CC"/>
                </a:solidFill>
              </a:rPr>
              <a:t>0</a:t>
            </a:r>
            <a:r>
              <a:rPr lang="ru-RU" sz="3600" b="1">
                <a:solidFill>
                  <a:srgbClr val="0000CC"/>
                </a:solidFill>
              </a:rPr>
              <a:t>С; 36,6</a:t>
            </a:r>
            <a:r>
              <a:rPr lang="ru-RU" sz="3600" b="1" baseline="30000">
                <a:solidFill>
                  <a:srgbClr val="0000CC"/>
                </a:solidFill>
              </a:rPr>
              <a:t>0</a:t>
            </a:r>
            <a:r>
              <a:rPr lang="ru-RU" sz="3600" b="1">
                <a:solidFill>
                  <a:srgbClr val="0000CC"/>
                </a:solidFill>
              </a:rPr>
              <a:t>С</a:t>
            </a:r>
          </a:p>
        </p:txBody>
      </p:sp>
      <p:sp>
        <p:nvSpPr>
          <p:cNvPr id="61444" name="AutoShape 10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pic>
        <p:nvPicPr>
          <p:cNvPr id="61445" name="Picture 11" descr="термо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447675" y="3671888"/>
            <a:ext cx="8301038" cy="1308100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3" grpId="0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Взаимодействие молекул(10)</a:t>
            </a:r>
          </a:p>
        </p:txBody>
      </p:sp>
      <p:sp>
        <p:nvSpPr>
          <p:cNvPr id="62466" name="Rectangle 5"/>
          <p:cNvSpPr>
            <a:spLocks noChangeArrowheads="1"/>
          </p:cNvSpPr>
          <p:nvPr/>
        </p:nvSpPr>
        <p:spPr bwMode="auto">
          <a:xfrm>
            <a:off x="838200" y="2057400"/>
            <a:ext cx="792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   В каком состоянии – твердом или жидком – сила притяжения между молекулами свинца больше?</a:t>
            </a:r>
          </a:p>
          <a:p>
            <a:pPr marL="342900" indent="-342900">
              <a:spcBef>
                <a:spcPct val="20000"/>
              </a:spcBef>
            </a:pPr>
            <a:endParaRPr lang="ru-RU" sz="3600">
              <a:latin typeface="Times New Roman" pitchFamily="18" charset="0"/>
            </a:endParaRP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2555875" y="5157788"/>
            <a:ext cx="381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В твердом</a:t>
            </a:r>
          </a:p>
        </p:txBody>
      </p:sp>
      <p:sp>
        <p:nvSpPr>
          <p:cNvPr id="62468" name="AutoShape 8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5" grpId="0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Взаимодействие молекул(20)</a:t>
            </a:r>
          </a:p>
        </p:txBody>
      </p:sp>
      <p:sp>
        <p:nvSpPr>
          <p:cNvPr id="63490" name="Rectangle 5"/>
          <p:cNvSpPr>
            <a:spLocks noChangeArrowheads="1"/>
          </p:cNvSpPr>
          <p:nvPr/>
        </p:nvSpPr>
        <p:spPr bwMode="auto">
          <a:xfrm>
            <a:off x="539750" y="2060575"/>
            <a:ext cx="7924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	В каком состоянии вещество легко меняет свою форму, но сохраняет объем?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2627313" y="5229225"/>
            <a:ext cx="381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В жидком</a:t>
            </a:r>
          </a:p>
        </p:txBody>
      </p:sp>
      <p:sp>
        <p:nvSpPr>
          <p:cNvPr id="63492" name="AutoShape 8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AutoShape 5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2771775" y="5791200"/>
            <a:ext cx="4392613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Секунда</a:t>
            </a:r>
          </a:p>
        </p:txBody>
      </p:sp>
      <p:sp>
        <p:nvSpPr>
          <p:cNvPr id="18435" name="Rectangle 10"/>
          <p:cNvSpPr>
            <a:spLocks noChangeArrowheads="1"/>
          </p:cNvSpPr>
          <p:nvPr/>
        </p:nvSpPr>
        <p:spPr bwMode="auto">
          <a:xfrm>
            <a:off x="755650" y="2544763"/>
            <a:ext cx="7773988" cy="196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   </a:t>
            </a:r>
            <a:r>
              <a:rPr lang="ru-RU" sz="36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Основная единица измерения времени в СИ.</a:t>
            </a:r>
            <a:endParaRPr lang="ru-RU" sz="3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6" name="Rectangle 13"/>
          <p:cNvSpPr>
            <a:spLocks noChangeArrowheads="1"/>
          </p:cNvSpPr>
          <p:nvPr/>
        </p:nvSpPr>
        <p:spPr bwMode="auto">
          <a:xfrm>
            <a:off x="900113" y="4762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18437" name="Rectangle 16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Механическое движение(20)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Взаимодействие молекул(30)</a:t>
            </a:r>
          </a:p>
        </p:txBody>
      </p:sp>
      <p:sp>
        <p:nvSpPr>
          <p:cNvPr id="64514" name="Rectangle 5"/>
          <p:cNvSpPr>
            <a:spLocks noChangeArrowheads="1"/>
          </p:cNvSpPr>
          <p:nvPr/>
        </p:nvSpPr>
        <p:spPr bwMode="auto">
          <a:xfrm>
            <a:off x="468313" y="2057400"/>
            <a:ext cx="821848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	Почему не рекомендуется вымытые горячей водой стеклянные стаканы вставлять друг в друга?</a:t>
            </a: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1908175" y="4953000"/>
            <a:ext cx="5759450" cy="128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При охлаждении происходит сжатие</a:t>
            </a:r>
          </a:p>
        </p:txBody>
      </p:sp>
      <p:sp>
        <p:nvSpPr>
          <p:cNvPr id="64516" name="AutoShape 8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3" grpId="0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Взаимодействие молекул(40)</a:t>
            </a:r>
          </a:p>
        </p:txBody>
      </p:sp>
      <p:sp>
        <p:nvSpPr>
          <p:cNvPr id="65538" name="Rectangle 5"/>
          <p:cNvSpPr>
            <a:spLocks noChangeArrowheads="1"/>
          </p:cNvSpPr>
          <p:nvPr/>
        </p:nvSpPr>
        <p:spPr bwMode="auto">
          <a:xfrm>
            <a:off x="685800" y="1905000"/>
            <a:ext cx="792480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    У какого из веществ (свинец, воск, сталь) сила притяжения между частицами минимальна.</a:t>
            </a: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2819400" y="5181600"/>
            <a:ext cx="381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У воска</a:t>
            </a:r>
          </a:p>
        </p:txBody>
      </p:sp>
      <p:sp>
        <p:nvSpPr>
          <p:cNvPr id="65540" name="AutoShape 8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7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Задачи на внимание(10)</a:t>
            </a:r>
          </a:p>
        </p:txBody>
      </p:sp>
      <p:sp>
        <p:nvSpPr>
          <p:cNvPr id="66562" name="Rectangle 6"/>
          <p:cNvSpPr>
            <a:spLocks noChangeArrowheads="1"/>
          </p:cNvSpPr>
          <p:nvPr/>
        </p:nvSpPr>
        <p:spPr bwMode="auto">
          <a:xfrm>
            <a:off x="838200" y="1828800"/>
            <a:ext cx="7696200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Выразите расстояние 2500 см в метрах и километрах.</a:t>
            </a: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2590800" y="5029200"/>
            <a:ext cx="381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25 м; 0,025 км</a:t>
            </a:r>
          </a:p>
        </p:txBody>
      </p:sp>
      <p:sp>
        <p:nvSpPr>
          <p:cNvPr id="66564" name="AutoShape 9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2" grpId="0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Задачи на внимание(20)</a:t>
            </a:r>
          </a:p>
        </p:txBody>
      </p:sp>
      <p:sp>
        <p:nvSpPr>
          <p:cNvPr id="67586" name="Rectangle 6"/>
          <p:cNvSpPr>
            <a:spLocks noChangeArrowheads="1"/>
          </p:cNvSpPr>
          <p:nvPr/>
        </p:nvSpPr>
        <p:spPr bwMode="auto">
          <a:xfrm>
            <a:off x="838200" y="1828800"/>
            <a:ext cx="76200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	   Чему равен периметр прямоугольника со сторонами 6 см и 5 см.</a:t>
            </a:r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2411413" y="5661025"/>
            <a:ext cx="381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22 см</a:t>
            </a:r>
          </a:p>
        </p:txBody>
      </p:sp>
      <p:sp>
        <p:nvSpPr>
          <p:cNvPr id="67588" name="AutoShape 9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grpSp>
        <p:nvGrpSpPr>
          <p:cNvPr id="67589" name="Group 15"/>
          <p:cNvGrpSpPr>
            <a:grpSpLocks/>
          </p:cNvGrpSpPr>
          <p:nvPr/>
        </p:nvGrpSpPr>
        <p:grpSpPr bwMode="auto">
          <a:xfrm>
            <a:off x="2741613" y="3425825"/>
            <a:ext cx="2406650" cy="1803400"/>
            <a:chOff x="1727" y="2158"/>
            <a:chExt cx="1516" cy="1136"/>
          </a:xfrm>
        </p:grpSpPr>
        <p:sp>
          <p:nvSpPr>
            <p:cNvPr id="67590" name="Rectangle 12"/>
            <p:cNvSpPr>
              <a:spLocks noChangeArrowheads="1"/>
            </p:cNvSpPr>
            <p:nvPr/>
          </p:nvSpPr>
          <p:spPr bwMode="auto">
            <a:xfrm>
              <a:off x="2064" y="2478"/>
              <a:ext cx="1179" cy="816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67591" name="Text Box 13"/>
            <p:cNvSpPr txBox="1">
              <a:spLocks noChangeArrowheads="1"/>
            </p:cNvSpPr>
            <p:nvPr/>
          </p:nvSpPr>
          <p:spPr bwMode="auto">
            <a:xfrm>
              <a:off x="2245" y="2158"/>
              <a:ext cx="771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3200">
                  <a:latin typeface="Times New Roman" pitchFamily="18" charset="0"/>
                </a:rPr>
                <a:t>6 см</a:t>
              </a:r>
            </a:p>
          </p:txBody>
        </p:sp>
        <p:sp>
          <p:nvSpPr>
            <p:cNvPr id="67592" name="Text Box 14"/>
            <p:cNvSpPr txBox="1">
              <a:spLocks noChangeArrowheads="1"/>
            </p:cNvSpPr>
            <p:nvPr/>
          </p:nvSpPr>
          <p:spPr bwMode="auto">
            <a:xfrm rot="-5400000">
              <a:off x="1524" y="2726"/>
              <a:ext cx="771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3200">
                  <a:latin typeface="Times New Roman" pitchFamily="18" charset="0"/>
                </a:rPr>
                <a:t>5 см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6" grpId="0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Задачи на внимание(30)</a:t>
            </a:r>
          </a:p>
        </p:txBody>
      </p:sp>
      <p:sp>
        <p:nvSpPr>
          <p:cNvPr id="68610" name="Rectangle 13"/>
          <p:cNvSpPr>
            <a:spLocks noChangeArrowheads="1"/>
          </p:cNvSpPr>
          <p:nvPr/>
        </p:nvSpPr>
        <p:spPr bwMode="auto">
          <a:xfrm>
            <a:off x="611188" y="1676400"/>
            <a:ext cx="7777162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>
                <a:latin typeface="Times New Roman" pitchFamily="18" charset="0"/>
              </a:rPr>
              <a:t>Определите объем бруска.</a:t>
            </a:r>
          </a:p>
        </p:txBody>
      </p:sp>
      <p:sp>
        <p:nvSpPr>
          <p:cNvPr id="64529" name="Rectangle 17"/>
          <p:cNvSpPr>
            <a:spLocks noChangeArrowheads="1"/>
          </p:cNvSpPr>
          <p:nvPr/>
        </p:nvSpPr>
        <p:spPr bwMode="auto">
          <a:xfrm>
            <a:off x="2633663" y="5838825"/>
            <a:ext cx="381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36 см</a:t>
            </a:r>
            <a:r>
              <a:rPr lang="ru-RU" sz="3600" b="1" baseline="30000">
                <a:solidFill>
                  <a:srgbClr val="0000CC"/>
                </a:solidFill>
              </a:rPr>
              <a:t>3</a:t>
            </a:r>
          </a:p>
        </p:txBody>
      </p:sp>
      <p:sp>
        <p:nvSpPr>
          <p:cNvPr id="68612" name="AutoShape 18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grpSp>
        <p:nvGrpSpPr>
          <p:cNvPr id="68613" name="Group 29"/>
          <p:cNvGrpSpPr>
            <a:grpSpLocks/>
          </p:cNvGrpSpPr>
          <p:nvPr/>
        </p:nvGrpSpPr>
        <p:grpSpPr bwMode="auto">
          <a:xfrm>
            <a:off x="2308225" y="2781300"/>
            <a:ext cx="4135438" cy="2809875"/>
            <a:chOff x="1364" y="1842"/>
            <a:chExt cx="2605" cy="1770"/>
          </a:xfrm>
        </p:grpSpPr>
        <p:sp>
          <p:nvSpPr>
            <p:cNvPr id="68614" name="Rectangle 19"/>
            <p:cNvSpPr>
              <a:spLocks noChangeArrowheads="1"/>
            </p:cNvSpPr>
            <p:nvPr/>
          </p:nvSpPr>
          <p:spPr bwMode="auto">
            <a:xfrm>
              <a:off x="1701" y="2341"/>
              <a:ext cx="998" cy="953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68615" name="Line 20"/>
            <p:cNvSpPr>
              <a:spLocks noChangeShapeType="1"/>
            </p:cNvSpPr>
            <p:nvPr/>
          </p:nvSpPr>
          <p:spPr bwMode="auto">
            <a:xfrm flipV="1">
              <a:off x="1701" y="1842"/>
              <a:ext cx="1088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16" name="Line 21"/>
            <p:cNvSpPr>
              <a:spLocks noChangeShapeType="1"/>
            </p:cNvSpPr>
            <p:nvPr/>
          </p:nvSpPr>
          <p:spPr bwMode="auto">
            <a:xfrm flipV="1">
              <a:off x="2699" y="1842"/>
              <a:ext cx="1088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17" name="Line 22"/>
            <p:cNvSpPr>
              <a:spLocks noChangeShapeType="1"/>
            </p:cNvSpPr>
            <p:nvPr/>
          </p:nvSpPr>
          <p:spPr bwMode="auto">
            <a:xfrm flipV="1">
              <a:off x="2699" y="2795"/>
              <a:ext cx="1088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18" name="Line 23"/>
            <p:cNvSpPr>
              <a:spLocks noChangeShapeType="1"/>
            </p:cNvSpPr>
            <p:nvPr/>
          </p:nvSpPr>
          <p:spPr bwMode="auto">
            <a:xfrm>
              <a:off x="2789" y="1842"/>
              <a:ext cx="9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19" name="Line 24"/>
            <p:cNvSpPr>
              <a:spLocks noChangeShapeType="1"/>
            </p:cNvSpPr>
            <p:nvPr/>
          </p:nvSpPr>
          <p:spPr bwMode="auto">
            <a:xfrm>
              <a:off x="3787" y="1842"/>
              <a:ext cx="0" cy="9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20" name="Text Box 26"/>
            <p:cNvSpPr txBox="1">
              <a:spLocks noChangeArrowheads="1"/>
            </p:cNvSpPr>
            <p:nvPr/>
          </p:nvSpPr>
          <p:spPr bwMode="auto">
            <a:xfrm>
              <a:off x="1791" y="3247"/>
              <a:ext cx="725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3200">
                  <a:latin typeface="Times New Roman" pitchFamily="18" charset="0"/>
                </a:rPr>
                <a:t>3 см</a:t>
              </a:r>
            </a:p>
          </p:txBody>
        </p:sp>
        <p:sp>
          <p:nvSpPr>
            <p:cNvPr id="68621" name="Text Box 27"/>
            <p:cNvSpPr txBox="1">
              <a:spLocks noChangeArrowheads="1"/>
            </p:cNvSpPr>
            <p:nvPr/>
          </p:nvSpPr>
          <p:spPr bwMode="auto">
            <a:xfrm rot="-5400000">
              <a:off x="1184" y="2612"/>
              <a:ext cx="725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3200">
                  <a:latin typeface="Times New Roman" pitchFamily="18" charset="0"/>
                </a:rPr>
                <a:t>3 см</a:t>
              </a:r>
            </a:p>
          </p:txBody>
        </p:sp>
        <p:sp>
          <p:nvSpPr>
            <p:cNvPr id="68622" name="Text Box 28"/>
            <p:cNvSpPr txBox="1">
              <a:spLocks noChangeArrowheads="1"/>
            </p:cNvSpPr>
            <p:nvPr/>
          </p:nvSpPr>
          <p:spPr bwMode="auto">
            <a:xfrm>
              <a:off x="3244" y="2929"/>
              <a:ext cx="725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3200">
                  <a:latin typeface="Times New Roman" pitchFamily="18" charset="0"/>
                </a:rPr>
                <a:t>4 см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9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Задачи на внимание(40)</a:t>
            </a:r>
          </a:p>
        </p:txBody>
      </p:sp>
      <p:sp>
        <p:nvSpPr>
          <p:cNvPr id="69634" name="Rectangle 6"/>
          <p:cNvSpPr>
            <a:spLocks noChangeArrowheads="1"/>
          </p:cNvSpPr>
          <p:nvPr/>
        </p:nvSpPr>
        <p:spPr bwMode="auto">
          <a:xfrm>
            <a:off x="685800" y="1874838"/>
            <a:ext cx="7543800" cy="177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>
                <a:latin typeface="Times New Roman" pitchFamily="18" charset="0"/>
              </a:rPr>
              <a:t>	</a:t>
            </a:r>
            <a:r>
              <a:rPr lang="ru-RU" sz="3600">
                <a:latin typeface="Times New Roman" pitchFamily="18" charset="0"/>
              </a:rPr>
              <a:t>Почему при нагревании объем тела увеличивается?</a:t>
            </a:r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1835150" y="5013325"/>
            <a:ext cx="6624638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200" b="1">
                <a:solidFill>
                  <a:srgbClr val="0000CC"/>
                </a:solidFill>
              </a:rPr>
              <a:t>Между частицами вещества существуют промежутки</a:t>
            </a:r>
          </a:p>
        </p:txBody>
      </p:sp>
      <p:sp>
        <p:nvSpPr>
          <p:cNvPr id="69636" name="AutoShape 9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4" grpId="0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1600200"/>
            <a:ext cx="6096000" cy="1066800"/>
          </a:xfrm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sz="8800" b="1" smtClean="0">
                <a:latin typeface="Courier New" pitchFamily="49" charset="0"/>
              </a:rPr>
              <a:t>Финал</a:t>
            </a:r>
          </a:p>
        </p:txBody>
      </p:sp>
      <p:pic>
        <p:nvPicPr>
          <p:cNvPr id="70658" name="Picture 4" descr="080004">
            <a:hlinkClick r:id="" action="ppaction://noaction">
              <a:snd r:embed="rId2" name="applause.wav"/>
            </a:hlinkClick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2971800"/>
            <a:ext cx="4343400" cy="344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123"/>
          <p:cNvSpPr>
            <a:spLocks noChangeArrowheads="1"/>
          </p:cNvSpPr>
          <p:nvPr/>
        </p:nvSpPr>
        <p:spPr bwMode="auto">
          <a:xfrm>
            <a:off x="1979613" y="1125538"/>
            <a:ext cx="5060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ourier New" pitchFamily="49" charset="0"/>
                <a:hlinkClick r:id="rId3" action="ppaction://hlinksldjump"/>
              </a:rPr>
              <a:t>Появление физики</a:t>
            </a:r>
            <a:endParaRPr lang="ru-RU" b="1">
              <a:latin typeface="Courier New" pitchFamily="49" charset="0"/>
            </a:endParaRPr>
          </a:p>
        </p:txBody>
      </p:sp>
      <p:sp>
        <p:nvSpPr>
          <p:cNvPr id="71682" name="Rectangle 124"/>
          <p:cNvSpPr>
            <a:spLocks noChangeArrowheads="1"/>
          </p:cNvSpPr>
          <p:nvPr/>
        </p:nvSpPr>
        <p:spPr bwMode="auto">
          <a:xfrm>
            <a:off x="2771775" y="2027238"/>
            <a:ext cx="3536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ourier New" pitchFamily="49" charset="0"/>
                <a:hlinkClick r:id="rId4" action="ppaction://hlinksldjump"/>
              </a:rPr>
              <a:t>Определение</a:t>
            </a:r>
            <a:endParaRPr lang="ru-RU" b="1">
              <a:latin typeface="Courier New" pitchFamily="49" charset="0"/>
            </a:endParaRPr>
          </a:p>
        </p:txBody>
      </p:sp>
      <p:sp>
        <p:nvSpPr>
          <p:cNvPr id="71683" name="Rectangle 125"/>
          <p:cNvSpPr>
            <a:spLocks noChangeArrowheads="1"/>
          </p:cNvSpPr>
          <p:nvPr/>
        </p:nvSpPr>
        <p:spPr bwMode="auto">
          <a:xfrm>
            <a:off x="3638550" y="3016250"/>
            <a:ext cx="2012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ourier New" pitchFamily="49" charset="0"/>
                <a:hlinkClick r:id="rId5" action="ppaction://hlinksldjump"/>
              </a:rPr>
              <a:t>Ученый</a:t>
            </a:r>
            <a:endParaRPr lang="ru-RU" b="1">
              <a:latin typeface="Courier New" pitchFamily="49" charset="0"/>
            </a:endParaRPr>
          </a:p>
        </p:txBody>
      </p:sp>
      <p:sp>
        <p:nvSpPr>
          <p:cNvPr id="71684" name="Rectangle 126"/>
          <p:cNvSpPr>
            <a:spLocks noChangeArrowheads="1"/>
          </p:cNvSpPr>
          <p:nvPr/>
        </p:nvSpPr>
        <p:spPr bwMode="auto">
          <a:xfrm>
            <a:off x="3638550" y="4149725"/>
            <a:ext cx="2012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ourier New" pitchFamily="49" charset="0"/>
                <a:hlinkClick r:id="rId6" action="ppaction://hlinksldjump"/>
              </a:rPr>
              <a:t>Задача</a:t>
            </a:r>
            <a:endParaRPr lang="ru-RU" b="1">
              <a:latin typeface="Courier New" pitchFamily="49" charset="0"/>
            </a:endParaRPr>
          </a:p>
        </p:txBody>
      </p:sp>
      <p:sp>
        <p:nvSpPr>
          <p:cNvPr id="71685" name="AutoShape 130" descr="Водяные капли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533400" y="5638800"/>
            <a:ext cx="1600200" cy="838200"/>
          </a:xfrm>
          <a:prstGeom prst="actionButtonHome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 eaLnBrk="1" hangingPunct="1"/>
            <a:r>
              <a:rPr lang="ru-RU" b="1" smtClean="0">
                <a:latin typeface="Courier New" pitchFamily="49" charset="0"/>
              </a:rPr>
              <a:t>Появление физики</a:t>
            </a:r>
          </a:p>
        </p:txBody>
      </p:sp>
      <p:sp>
        <p:nvSpPr>
          <p:cNvPr id="72706" name="AutoShape 3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72707" name="Rectangle 4"/>
          <p:cNvSpPr>
            <a:spLocks noChangeArrowheads="1"/>
          </p:cNvSpPr>
          <p:nvPr/>
        </p:nvSpPr>
        <p:spPr bwMode="auto">
          <a:xfrm>
            <a:off x="838200" y="182880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3200">
                <a:solidFill>
                  <a:schemeClr val="tx2"/>
                </a:solidFill>
                <a:latin typeface="Times New Roman" pitchFamily="18" charset="0"/>
              </a:rPr>
              <a:t>	Слово «физика» происходит от греческого слова «фюзис». Оно впервые появилось в </a:t>
            </a:r>
            <a:r>
              <a:rPr lang="en-US" sz="3200">
                <a:solidFill>
                  <a:schemeClr val="tx2"/>
                </a:solidFill>
                <a:latin typeface="Times New Roman" pitchFamily="18" charset="0"/>
              </a:rPr>
              <a:t>IV</a:t>
            </a:r>
            <a:r>
              <a:rPr lang="ru-RU" sz="3200">
                <a:solidFill>
                  <a:schemeClr val="tx2"/>
                </a:solidFill>
                <a:latin typeface="Times New Roman" pitchFamily="18" charset="0"/>
              </a:rPr>
              <a:t> веке в сочинениях Аристотеля. Как переводится «физика» на русский язык?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2590800" y="5715000"/>
            <a:ext cx="4267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200" b="1">
                <a:solidFill>
                  <a:srgbClr val="0000CC"/>
                </a:solidFill>
              </a:rPr>
              <a:t>Природа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7" grpId="0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pPr eaLnBrk="1" hangingPunct="1"/>
            <a:r>
              <a:rPr lang="ru-RU" b="1" smtClean="0">
                <a:latin typeface="Courier New" pitchFamily="49" charset="0"/>
              </a:rPr>
              <a:t>Определение</a:t>
            </a:r>
          </a:p>
        </p:txBody>
      </p:sp>
      <p:sp>
        <p:nvSpPr>
          <p:cNvPr id="73730" name="AutoShape 3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73731" name="Rectangle 4"/>
          <p:cNvSpPr>
            <a:spLocks noChangeArrowheads="1"/>
          </p:cNvSpPr>
          <p:nvPr/>
        </p:nvSpPr>
        <p:spPr bwMode="auto">
          <a:xfrm>
            <a:off x="838200" y="1295400"/>
            <a:ext cx="77724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3200">
                <a:solidFill>
                  <a:schemeClr val="tx2"/>
                </a:solidFill>
                <a:latin typeface="Times New Roman" pitchFamily="18" charset="0"/>
              </a:rPr>
              <a:t>	Явление, при котором происходит взаимное проникновение молекул одного вещества между молекулами другого, называют …</a:t>
            </a: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2743200" y="5943600"/>
            <a:ext cx="381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200" b="1">
                <a:solidFill>
                  <a:srgbClr val="0000CC"/>
                </a:solidFill>
              </a:rPr>
              <a:t>Диффузия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Механическое движение(30)</a:t>
            </a:r>
            <a:endParaRPr lang="ru-RU" smtClean="0"/>
          </a:p>
        </p:txBody>
      </p:sp>
      <p:sp>
        <p:nvSpPr>
          <p:cNvPr id="19458" name="AutoShape 5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132138" y="5805488"/>
            <a:ext cx="434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Дельфин</a:t>
            </a:r>
          </a:p>
        </p:txBody>
      </p:sp>
      <p:sp>
        <p:nvSpPr>
          <p:cNvPr id="19460" name="Rectangle 13"/>
          <p:cNvSpPr>
            <a:spLocks noChangeArrowheads="1"/>
          </p:cNvSpPr>
          <p:nvPr/>
        </p:nvSpPr>
        <p:spPr bwMode="auto">
          <a:xfrm>
            <a:off x="592138" y="2184400"/>
            <a:ext cx="8083550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>
                <a:latin typeface="Times New Roman" pitchFamily="18" charset="0"/>
              </a:rPr>
              <a:t>	</a:t>
            </a:r>
            <a:r>
              <a:rPr lang="ru-RU" sz="3600">
                <a:latin typeface="Times New Roman" pitchFamily="18" charset="0"/>
              </a:rPr>
              <a:t>	Скорость зайца равна</a:t>
            </a:r>
            <a:r>
              <a:rPr lang="ru-RU" sz="3200">
                <a:latin typeface="Times New Roman" pitchFamily="18" charset="0"/>
              </a:rPr>
              <a:t> </a:t>
            </a:r>
            <a:r>
              <a:rPr lang="ru-RU" sz="3600">
                <a:latin typeface="Times New Roman" pitchFamily="18" charset="0"/>
              </a:rPr>
              <a:t>15 м/с, а скорость дельфина 72 км/ч. Кто из них имеет большую скорость?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pPr eaLnBrk="1" hangingPunct="1"/>
            <a:r>
              <a:rPr lang="ru-RU" b="1" smtClean="0">
                <a:latin typeface="Courier New" pitchFamily="49" charset="0"/>
              </a:rPr>
              <a:t>Ученый</a:t>
            </a:r>
          </a:p>
        </p:txBody>
      </p:sp>
      <p:sp>
        <p:nvSpPr>
          <p:cNvPr id="74754" name="AutoShape 3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74755" name="Rectangle 4"/>
          <p:cNvSpPr>
            <a:spLocks noChangeArrowheads="1"/>
          </p:cNvSpPr>
          <p:nvPr/>
        </p:nvSpPr>
        <p:spPr bwMode="auto">
          <a:xfrm>
            <a:off x="838200" y="2362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4400" b="1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74756" name="Rectangle 5"/>
          <p:cNvSpPr>
            <a:spLocks noChangeArrowheads="1"/>
          </p:cNvSpPr>
          <p:nvPr/>
        </p:nvSpPr>
        <p:spPr bwMode="auto">
          <a:xfrm>
            <a:off x="323850" y="1268413"/>
            <a:ext cx="412273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3200">
                <a:solidFill>
                  <a:schemeClr val="tx2"/>
                </a:solidFill>
                <a:latin typeface="Times New Roman" pitchFamily="18" charset="0"/>
              </a:rPr>
              <a:t>	Об этом великом ученом существует легенда: якобы для изучения падения тел он ронял разные шары с Пизанской башни и открыл закон падения тел.</a:t>
            </a:r>
            <a:endParaRPr lang="ru-RU" sz="36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1547813" y="5445125"/>
            <a:ext cx="251936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200" b="1">
                <a:solidFill>
                  <a:srgbClr val="0000CC"/>
                </a:solidFill>
              </a:rPr>
              <a:t>	Галилео Галилей</a:t>
            </a:r>
          </a:p>
        </p:txBody>
      </p:sp>
      <p:pic>
        <p:nvPicPr>
          <p:cNvPr id="74758" name="Picture 8" descr="о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4932363" y="1484313"/>
            <a:ext cx="3651250" cy="4681537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7" grpId="0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7388" y="188913"/>
            <a:ext cx="7772400" cy="1143000"/>
          </a:xfrm>
        </p:spPr>
        <p:txBody>
          <a:bodyPr/>
          <a:lstStyle/>
          <a:p>
            <a:pPr eaLnBrk="1" hangingPunct="1"/>
            <a:r>
              <a:rPr lang="ru-RU" b="1" smtClean="0">
                <a:latin typeface="Courier New" pitchFamily="49" charset="0"/>
              </a:rPr>
              <a:t>Задача</a:t>
            </a:r>
          </a:p>
        </p:txBody>
      </p:sp>
      <p:sp>
        <p:nvSpPr>
          <p:cNvPr id="75778" name="AutoShape 3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75779" name="Rectangle 4"/>
          <p:cNvSpPr>
            <a:spLocks noChangeArrowheads="1"/>
          </p:cNvSpPr>
          <p:nvPr/>
        </p:nvSpPr>
        <p:spPr bwMode="auto">
          <a:xfrm>
            <a:off x="304800" y="1524000"/>
            <a:ext cx="8610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3600">
                <a:solidFill>
                  <a:schemeClr val="tx2"/>
                </a:solidFill>
                <a:latin typeface="Times New Roman" pitchFamily="18" charset="0"/>
              </a:rPr>
              <a:t>	</a:t>
            </a:r>
          </a:p>
        </p:txBody>
      </p:sp>
      <p:sp>
        <p:nvSpPr>
          <p:cNvPr id="75780" name="Rectangle 5"/>
          <p:cNvSpPr>
            <a:spLocks noChangeArrowheads="1"/>
          </p:cNvSpPr>
          <p:nvPr/>
        </p:nvSpPr>
        <p:spPr bwMode="auto">
          <a:xfrm>
            <a:off x="457200" y="1676400"/>
            <a:ext cx="4546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3200">
                <a:solidFill>
                  <a:schemeClr val="tx2"/>
                </a:solidFill>
                <a:latin typeface="Times New Roman" pitchFamily="18" charset="0"/>
              </a:rPr>
              <a:t>	Рассмотрев положение чая в стакане на столике в вагоне, ответьте, как движется вагон (учитывая, что он двигался до этого слева направо).</a:t>
            </a:r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2124075" y="5734050"/>
            <a:ext cx="33845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200" b="1">
                <a:solidFill>
                  <a:srgbClr val="0000CC"/>
                </a:solidFill>
              </a:rPr>
              <a:t>Тормозит</a:t>
            </a:r>
          </a:p>
        </p:txBody>
      </p:sp>
      <p:pic>
        <p:nvPicPr>
          <p:cNvPr id="75782" name="Picture 16" descr="Безымянный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5508625" y="1412875"/>
            <a:ext cx="3057525" cy="4032250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Механическое движение(40)</a:t>
            </a:r>
            <a:endParaRPr lang="ru-RU" smtClean="0"/>
          </a:p>
        </p:txBody>
      </p:sp>
      <p:sp>
        <p:nvSpPr>
          <p:cNvPr id="20482" name="AutoShape 5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1908175" y="5805488"/>
            <a:ext cx="345598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16 м</a:t>
            </a:r>
          </a:p>
        </p:txBody>
      </p:sp>
      <p:sp>
        <p:nvSpPr>
          <p:cNvPr id="20484" name="Rectangle 12"/>
          <p:cNvSpPr>
            <a:spLocks noChangeArrowheads="1"/>
          </p:cNvSpPr>
          <p:nvPr/>
        </p:nvSpPr>
        <p:spPr bwMode="auto">
          <a:xfrm>
            <a:off x="180975" y="2060575"/>
            <a:ext cx="4895850" cy="253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>
                <a:latin typeface="Times New Roman" pitchFamily="18" charset="0"/>
              </a:rPr>
              <a:t>	 </a:t>
            </a:r>
            <a:r>
              <a:rPr lang="ru-RU" sz="3600">
                <a:latin typeface="Times New Roman" pitchFamily="18" charset="0"/>
              </a:rPr>
              <a:t>Пользуясь графиком, определите путь, пройденный телом за 2 с.</a:t>
            </a:r>
          </a:p>
        </p:txBody>
      </p:sp>
      <p:grpSp>
        <p:nvGrpSpPr>
          <p:cNvPr id="20485" name="Group 22"/>
          <p:cNvGrpSpPr>
            <a:grpSpLocks/>
          </p:cNvGrpSpPr>
          <p:nvPr/>
        </p:nvGrpSpPr>
        <p:grpSpPr bwMode="auto">
          <a:xfrm>
            <a:off x="5364163" y="1773238"/>
            <a:ext cx="3311525" cy="4108450"/>
            <a:chOff x="3198" y="1026"/>
            <a:chExt cx="2086" cy="2588"/>
          </a:xfrm>
        </p:grpSpPr>
        <p:sp>
          <p:nvSpPr>
            <p:cNvPr id="20487" name="Line 15"/>
            <p:cNvSpPr>
              <a:spLocks noChangeShapeType="1"/>
            </p:cNvSpPr>
            <p:nvPr/>
          </p:nvSpPr>
          <p:spPr bwMode="auto">
            <a:xfrm flipV="1">
              <a:off x="3470" y="1207"/>
              <a:ext cx="0" cy="2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88" name="Line 16"/>
            <p:cNvSpPr>
              <a:spLocks noChangeShapeType="1"/>
            </p:cNvSpPr>
            <p:nvPr/>
          </p:nvSpPr>
          <p:spPr bwMode="auto">
            <a:xfrm>
              <a:off x="3470" y="3294"/>
              <a:ext cx="181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89" name="Line 17"/>
            <p:cNvSpPr>
              <a:spLocks noChangeShapeType="1"/>
            </p:cNvSpPr>
            <p:nvPr/>
          </p:nvSpPr>
          <p:spPr bwMode="auto">
            <a:xfrm>
              <a:off x="3470" y="2160"/>
              <a:ext cx="15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0" name="Text Box 18"/>
            <p:cNvSpPr txBox="1">
              <a:spLocks noChangeArrowheads="1"/>
            </p:cNvSpPr>
            <p:nvPr/>
          </p:nvSpPr>
          <p:spPr bwMode="auto">
            <a:xfrm>
              <a:off x="3198" y="1979"/>
              <a:ext cx="49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20491" name="Text Box 19"/>
            <p:cNvSpPr txBox="1">
              <a:spLocks noChangeArrowheads="1"/>
            </p:cNvSpPr>
            <p:nvPr/>
          </p:nvSpPr>
          <p:spPr bwMode="auto">
            <a:xfrm>
              <a:off x="3243" y="3249"/>
              <a:ext cx="49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0492" name="Text Box 20"/>
            <p:cNvSpPr txBox="1">
              <a:spLocks noChangeArrowheads="1"/>
            </p:cNvSpPr>
            <p:nvPr/>
          </p:nvSpPr>
          <p:spPr bwMode="auto">
            <a:xfrm>
              <a:off x="3560" y="1026"/>
              <a:ext cx="99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latin typeface="Times New Roman" pitchFamily="18" charset="0"/>
                </a:rPr>
                <a:t>V,</a:t>
              </a:r>
              <a:r>
                <a:rPr lang="ru-RU" sz="3200">
                  <a:latin typeface="Times New Roman" pitchFamily="18" charset="0"/>
                </a:rPr>
                <a:t>м/с</a:t>
              </a:r>
            </a:p>
          </p:txBody>
        </p:sp>
      </p:grpSp>
      <p:sp>
        <p:nvSpPr>
          <p:cNvPr id="20486" name="Text Box 21"/>
          <p:cNvSpPr txBox="1">
            <a:spLocks noChangeArrowheads="1"/>
          </p:cNvSpPr>
          <p:nvPr/>
        </p:nvSpPr>
        <p:spPr bwMode="auto">
          <a:xfrm>
            <a:off x="8101013" y="5229225"/>
            <a:ext cx="7921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t</a:t>
            </a:r>
            <a:r>
              <a:rPr lang="ru-RU" sz="3200">
                <a:latin typeface="Times New Roman" pitchFamily="18" charset="0"/>
              </a:rPr>
              <a:t>,</a:t>
            </a:r>
            <a:r>
              <a:rPr lang="en-US" sz="3200">
                <a:latin typeface="Times New Roman" pitchFamily="18" charset="0"/>
              </a:rPr>
              <a:t>c</a:t>
            </a:r>
            <a:endParaRPr lang="ru-RU" sz="3200">
              <a:latin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Первоначальные сведения(10)</a:t>
            </a:r>
            <a:endParaRPr lang="ru-RU" sz="6000" smtClean="0"/>
          </a:p>
        </p:txBody>
      </p:sp>
      <p:sp>
        <p:nvSpPr>
          <p:cNvPr id="21506" name="AutoShape 5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1507" name="Rectangle 6"/>
          <p:cNvSpPr>
            <a:spLocks noChangeArrowheads="1"/>
          </p:cNvSpPr>
          <p:nvPr/>
        </p:nvSpPr>
        <p:spPr bwMode="auto">
          <a:xfrm>
            <a:off x="304800" y="2100263"/>
            <a:ext cx="4572000" cy="233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3200">
                <a:latin typeface="Times New Roman" pitchFamily="18" charset="0"/>
              </a:rPr>
              <a:t>	</a:t>
            </a:r>
            <a:r>
              <a:rPr lang="ru-RU" sz="2800">
                <a:latin typeface="Times New Roman" pitchFamily="18" charset="0"/>
              </a:rPr>
              <a:t>   </a:t>
            </a:r>
            <a:r>
              <a:rPr lang="ru-RU" sz="3600">
                <a:latin typeface="Times New Roman" pitchFamily="18" charset="0"/>
              </a:rPr>
              <a:t>Кто в России продолжал идеи древних ученых о строении вещества?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250825" y="4759325"/>
            <a:ext cx="434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М.В.Ломоносов</a:t>
            </a:r>
          </a:p>
        </p:txBody>
      </p:sp>
      <p:pic>
        <p:nvPicPr>
          <p:cNvPr id="21509" name="Picture 13" descr="lomonosov0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4768850" y="1916113"/>
            <a:ext cx="3906838" cy="4537075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Courier New" pitchFamily="49" charset="0"/>
              </a:rPr>
              <a:t>Первоначальные сведения(20)</a:t>
            </a:r>
          </a:p>
        </p:txBody>
      </p:sp>
      <p:sp>
        <p:nvSpPr>
          <p:cNvPr id="22530" name="AutoShape 4" descr="Водяные капли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6096000"/>
            <a:ext cx="838200" cy="533400"/>
          </a:xfrm>
          <a:prstGeom prst="actionButtonBackPrevious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457200" y="1981200"/>
            <a:ext cx="8153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200">
                <a:latin typeface="Times New Roman" pitchFamily="18" charset="0"/>
              </a:rPr>
              <a:t>	     </a:t>
            </a:r>
            <a:r>
              <a:rPr lang="ru-RU" sz="3600">
                <a:latin typeface="Times New Roman" pitchFamily="18" charset="0"/>
              </a:rPr>
              <a:t>Какое это явление: камень, выпущенный из рук, падает на землю?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752600" y="4800600"/>
            <a:ext cx="586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600" b="1">
                <a:solidFill>
                  <a:srgbClr val="0000CC"/>
                </a:solidFill>
              </a:rPr>
              <a:t>Механическое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0000"/>
    </a:hlink>
    <a:folHlink>
      <a:srgbClr val="FF0000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0000"/>
    </a:hlink>
    <a:folHlink>
      <a:srgbClr val="FF0000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0000"/>
    </a:hlink>
    <a:folHlink>
      <a:srgbClr val="FF0000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0000"/>
    </a:hlink>
    <a:folHlink>
      <a:srgbClr val="FF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925</Words>
  <Application>Microsoft Office PowerPoint</Application>
  <PresentationFormat>Экран (4:3)</PresentationFormat>
  <Paragraphs>296</Paragraphs>
  <Slides>61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61</vt:i4>
      </vt:variant>
    </vt:vector>
  </HeadingPairs>
  <TitlesOfParts>
    <vt:vector size="68" baseType="lpstr">
      <vt:lpstr>Georgia</vt:lpstr>
      <vt:lpstr>Arial</vt:lpstr>
      <vt:lpstr>Times New Roman</vt:lpstr>
      <vt:lpstr>Calibri</vt:lpstr>
      <vt:lpstr>Courier New</vt:lpstr>
      <vt:lpstr>Verdana</vt:lpstr>
      <vt:lpstr>Оформление по умолчанию</vt:lpstr>
      <vt:lpstr>Слайд 1</vt:lpstr>
      <vt:lpstr>I  тур</vt:lpstr>
      <vt:lpstr>Слайд 3</vt:lpstr>
      <vt:lpstr>Механическое движение(10)</vt:lpstr>
      <vt:lpstr>Механическое движение(20)</vt:lpstr>
      <vt:lpstr>Механическое движение(30)</vt:lpstr>
      <vt:lpstr>Механическое движение(40)</vt:lpstr>
      <vt:lpstr>Первоначальные сведения(10)</vt:lpstr>
      <vt:lpstr>Первоначальные сведения(20)</vt:lpstr>
      <vt:lpstr>Первоначальные сведения(30)</vt:lpstr>
      <vt:lpstr>Первоначальные сведения(40)</vt:lpstr>
      <vt:lpstr>Взаимодействие молекул(10)</vt:lpstr>
      <vt:lpstr>Взаимодействие молекул(20)</vt:lpstr>
      <vt:lpstr>Взаимодействие молекул(30)</vt:lpstr>
      <vt:lpstr>Взаимодействие молекул(40)</vt:lpstr>
      <vt:lpstr>Задачи на внимание(10)</vt:lpstr>
      <vt:lpstr>Задачи на внимание(20)</vt:lpstr>
      <vt:lpstr>Задачи на внимание(30)</vt:lpstr>
      <vt:lpstr>Задачи на внимание(40)</vt:lpstr>
      <vt:lpstr>II  тур</vt:lpstr>
      <vt:lpstr>Слайд 21</vt:lpstr>
      <vt:lpstr>Механическое движение(10)</vt:lpstr>
      <vt:lpstr>Механическое движение(20)</vt:lpstr>
      <vt:lpstr>Механическое движение(30)</vt:lpstr>
      <vt:lpstr>Механическое движение(40)</vt:lpstr>
      <vt:lpstr>Первоначальные сведения(10)</vt:lpstr>
      <vt:lpstr>Первоначальные сведения(20)</vt:lpstr>
      <vt:lpstr>Первоначальные сведения(30)</vt:lpstr>
      <vt:lpstr>Первоначальные сведения(40)</vt:lpstr>
      <vt:lpstr>Взаимодействие молекул(10)</vt:lpstr>
      <vt:lpstr>Взаимодействие молекул(20)</vt:lpstr>
      <vt:lpstr>Взаимодействие молекул(30)</vt:lpstr>
      <vt:lpstr>Взаимодействие молекул(40)</vt:lpstr>
      <vt:lpstr>Задачи на внимание(10)</vt:lpstr>
      <vt:lpstr>Задачи на внимание(20)</vt:lpstr>
      <vt:lpstr>Задачи на внимание(30)</vt:lpstr>
      <vt:lpstr>Задачи на внимание(40)</vt:lpstr>
      <vt:lpstr>III  тур</vt:lpstr>
      <vt:lpstr>Слайд 39</vt:lpstr>
      <vt:lpstr>Механическое движение(10)</vt:lpstr>
      <vt:lpstr>Механическое движение(20)</vt:lpstr>
      <vt:lpstr>Механическое движение(30) </vt:lpstr>
      <vt:lpstr>Механическое движение(40)</vt:lpstr>
      <vt:lpstr>Первоначальные сведения(10)</vt:lpstr>
      <vt:lpstr>Первоначальные сведения(20)</vt:lpstr>
      <vt:lpstr>Первоначальные сведения(30)</vt:lpstr>
      <vt:lpstr>Первоначальные сведения(40)</vt:lpstr>
      <vt:lpstr>Взаимодействие молекул(10)</vt:lpstr>
      <vt:lpstr>Взаимодействие молекул(20)</vt:lpstr>
      <vt:lpstr>Взаимодействие молекул(30)</vt:lpstr>
      <vt:lpstr>Взаимодействие молекул(40)</vt:lpstr>
      <vt:lpstr>Задачи на внимание(10)</vt:lpstr>
      <vt:lpstr>Задачи на внимание(20)</vt:lpstr>
      <vt:lpstr>Задачи на внимание(30)</vt:lpstr>
      <vt:lpstr>Задачи на внимание(40)</vt:lpstr>
      <vt:lpstr>Финал</vt:lpstr>
      <vt:lpstr>Слайд 57</vt:lpstr>
      <vt:lpstr>Появление физики</vt:lpstr>
      <vt:lpstr>Определение</vt:lpstr>
      <vt:lpstr>Ученый</vt:lpstr>
      <vt:lpstr>Задача</vt:lpstr>
    </vt:vector>
  </TitlesOfParts>
  <Company>Булат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тур</dc:title>
  <dc:creator>Булат</dc:creator>
  <cp:lastModifiedBy>User</cp:lastModifiedBy>
  <cp:revision>241</cp:revision>
  <dcterms:created xsi:type="dcterms:W3CDTF">2006-04-07T11:22:28Z</dcterms:created>
  <dcterms:modified xsi:type="dcterms:W3CDTF">2018-01-05T06:46:50Z</dcterms:modified>
</cp:coreProperties>
</file>