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7" r:id="rId2"/>
    <p:sldId id="256" r:id="rId3"/>
    <p:sldId id="296" r:id="rId4"/>
    <p:sldId id="258" r:id="rId5"/>
    <p:sldId id="280" r:id="rId6"/>
    <p:sldId id="281" r:id="rId7"/>
    <p:sldId id="282" r:id="rId8"/>
    <p:sldId id="259" r:id="rId9"/>
    <p:sldId id="283" r:id="rId10"/>
    <p:sldId id="261" r:id="rId11"/>
    <p:sldId id="284" r:id="rId12"/>
    <p:sldId id="285" r:id="rId13"/>
    <p:sldId id="286" r:id="rId14"/>
    <p:sldId id="263" r:id="rId15"/>
    <p:sldId id="287" r:id="rId16"/>
    <p:sldId id="264" r:id="rId17"/>
    <p:sldId id="288" r:id="rId18"/>
    <p:sldId id="265" r:id="rId19"/>
    <p:sldId id="289" r:id="rId20"/>
    <p:sldId id="266" r:id="rId21"/>
    <p:sldId id="290" r:id="rId22"/>
    <p:sldId id="267" r:id="rId23"/>
    <p:sldId id="291" r:id="rId24"/>
    <p:sldId id="268" r:id="rId25"/>
    <p:sldId id="292" r:id="rId26"/>
    <p:sldId id="269" r:id="rId27"/>
    <p:sldId id="293" r:id="rId28"/>
    <p:sldId id="270" r:id="rId29"/>
    <p:sldId id="294" r:id="rId30"/>
    <p:sldId id="271" r:id="rId31"/>
    <p:sldId id="295" r:id="rId32"/>
    <p:sldId id="298"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EB15F83B-A35E-4E97-8547-4A21A568C946}" type="datetimeFigureOut">
              <a:rPr lang="ru-RU" smtClean="0"/>
              <a:t>20.12.2016</a:t>
            </a:fld>
            <a:endParaRPr lang="ru-RU"/>
          </a:p>
        </p:txBody>
      </p:sp>
      <p:sp>
        <p:nvSpPr>
          <p:cNvPr id="16" name="Номер слайда 15"/>
          <p:cNvSpPr>
            <a:spLocks noGrp="1"/>
          </p:cNvSpPr>
          <p:nvPr>
            <p:ph type="sldNum" sz="quarter" idx="11"/>
          </p:nvPr>
        </p:nvSpPr>
        <p:spPr/>
        <p:txBody>
          <a:bodyPr/>
          <a:lstStyle/>
          <a:p>
            <a:fld id="{2C175E08-C31F-4736-A3A0-DFF91A7140DF}"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B15F83B-A35E-4E97-8547-4A21A568C946}" type="datetimeFigureOut">
              <a:rPr lang="ru-RU" smtClean="0"/>
              <a:t>20.12.2016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175E08-C31F-4736-A3A0-DFF91A7140D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B15F83B-A35E-4E97-8547-4A21A568C946}" type="datetimeFigureOut">
              <a:rPr lang="ru-RU" smtClean="0"/>
              <a:t>20.12.2016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175E08-C31F-4736-A3A0-DFF91A7140D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EB15F83B-A35E-4E97-8547-4A21A568C946}" type="datetimeFigureOut">
              <a:rPr lang="ru-RU" smtClean="0"/>
              <a:t>20.12.2016</a:t>
            </a:fld>
            <a:endParaRPr lang="ru-RU"/>
          </a:p>
        </p:txBody>
      </p:sp>
      <p:sp>
        <p:nvSpPr>
          <p:cNvPr id="15" name="Номер слайда 14"/>
          <p:cNvSpPr>
            <a:spLocks noGrp="1"/>
          </p:cNvSpPr>
          <p:nvPr>
            <p:ph type="sldNum" sz="quarter" idx="15"/>
          </p:nvPr>
        </p:nvSpPr>
        <p:spPr/>
        <p:txBody>
          <a:bodyPr/>
          <a:lstStyle>
            <a:lvl1pPr algn="ctr">
              <a:defRPr/>
            </a:lvl1pPr>
          </a:lstStyle>
          <a:p>
            <a:fld id="{2C175E08-C31F-4736-A3A0-DFF91A7140DF}"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EB15F83B-A35E-4E97-8547-4A21A568C946}" type="datetimeFigureOut">
              <a:rPr lang="ru-RU" smtClean="0"/>
              <a:t>20.12.2016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175E08-C31F-4736-A3A0-DFF91A7140DF}"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EB15F83B-A35E-4E97-8547-4A21A568C946}" type="datetimeFigureOut">
              <a:rPr lang="ru-RU" smtClean="0"/>
              <a:t>20.12.2016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175E08-C31F-4736-A3A0-DFF91A7140DF}"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2C175E08-C31F-4736-A3A0-DFF91A7140DF}"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EB15F83B-A35E-4E97-8547-4A21A568C946}" type="datetimeFigureOut">
              <a:rPr lang="ru-RU" smtClean="0"/>
              <a:t>20.12.2016</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B15F83B-A35E-4E97-8547-4A21A568C946}" type="datetimeFigureOut">
              <a:rPr lang="ru-RU" smtClean="0"/>
              <a:t>20.12.2016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C175E08-C31F-4736-A3A0-DFF91A7140DF}"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B15F83B-A35E-4E97-8547-4A21A568C946}" type="datetimeFigureOut">
              <a:rPr lang="ru-RU" smtClean="0"/>
              <a:t>20.12.2016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C175E08-C31F-4736-A3A0-DFF91A7140D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EB15F83B-A35E-4E97-8547-4A21A568C946}" type="datetimeFigureOut">
              <a:rPr lang="ru-RU" smtClean="0"/>
              <a:t>20.12.2016</a:t>
            </a:fld>
            <a:endParaRPr lang="ru-RU"/>
          </a:p>
        </p:txBody>
      </p:sp>
      <p:sp>
        <p:nvSpPr>
          <p:cNvPr id="9" name="Номер слайда 8"/>
          <p:cNvSpPr>
            <a:spLocks noGrp="1"/>
          </p:cNvSpPr>
          <p:nvPr>
            <p:ph type="sldNum" sz="quarter" idx="15"/>
          </p:nvPr>
        </p:nvSpPr>
        <p:spPr/>
        <p:txBody>
          <a:bodyPr/>
          <a:lstStyle/>
          <a:p>
            <a:fld id="{2C175E08-C31F-4736-A3A0-DFF91A7140DF}"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EB15F83B-A35E-4E97-8547-4A21A568C946}" type="datetimeFigureOut">
              <a:rPr lang="ru-RU" smtClean="0"/>
              <a:t>20.12.2016</a:t>
            </a:fld>
            <a:endParaRPr lang="ru-RU"/>
          </a:p>
        </p:txBody>
      </p:sp>
      <p:sp>
        <p:nvSpPr>
          <p:cNvPr id="9" name="Номер слайда 8"/>
          <p:cNvSpPr>
            <a:spLocks noGrp="1"/>
          </p:cNvSpPr>
          <p:nvPr>
            <p:ph type="sldNum" sz="quarter" idx="11"/>
          </p:nvPr>
        </p:nvSpPr>
        <p:spPr/>
        <p:txBody>
          <a:bodyPr/>
          <a:lstStyle/>
          <a:p>
            <a:fld id="{2C175E08-C31F-4736-A3A0-DFF91A7140DF}"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B15F83B-A35E-4E97-8547-4A21A568C946}" type="datetimeFigureOut">
              <a:rPr lang="ru-RU" smtClean="0"/>
              <a:t>20.12.2016</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C175E08-C31F-4736-A3A0-DFF91A7140DF}"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ru.wikipedia.org/wiki/%D0%93%D0%B0%D1%83%D1%81%D1%81%D0%BE%D0%B2%D1%8B_%D1%86%D0%B5%D0%BB%D1%8B%D0%B5_%D1%87%D0%B8%D1%81%D0%BB%D0%B0"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9.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1576536" y="457200"/>
            <a:ext cx="6019800" cy="5562600"/>
          </a:xfrm>
        </p:spPr>
      </p:sp>
      <p:sp>
        <p:nvSpPr>
          <p:cNvPr id="5" name="Скругленный прямоугольник 4"/>
          <p:cNvSpPr/>
          <p:nvPr/>
        </p:nvSpPr>
        <p:spPr>
          <a:xfrm>
            <a:off x="1979712" y="1052736"/>
            <a:ext cx="5112568" cy="439248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6" name="TextBox 5"/>
          <p:cNvSpPr txBox="1"/>
          <p:nvPr/>
        </p:nvSpPr>
        <p:spPr>
          <a:xfrm>
            <a:off x="2267744" y="1751905"/>
            <a:ext cx="4608512" cy="3693319"/>
          </a:xfrm>
          <a:prstGeom prst="rect">
            <a:avLst/>
          </a:prstGeom>
          <a:noFill/>
        </p:spPr>
        <p:txBody>
          <a:bodyPr wrap="square" rtlCol="0">
            <a:spAutoFit/>
          </a:bodyPr>
          <a:lstStyle/>
          <a:p>
            <a:pPr algn="ctr"/>
            <a:r>
              <a:rPr lang="ru-RU" sz="3200" dirty="0" smtClean="0"/>
              <a:t>КОЛЛЕКТИВНАЯ</a:t>
            </a:r>
          </a:p>
          <a:p>
            <a:pPr algn="ctr"/>
            <a:r>
              <a:rPr lang="ru-RU" sz="3200" dirty="0" smtClean="0"/>
              <a:t>ПРОЕКТНАЯ РАБОТА</a:t>
            </a:r>
          </a:p>
          <a:p>
            <a:pPr algn="ctr"/>
            <a:r>
              <a:rPr lang="ru-RU" sz="3200" dirty="0" smtClean="0"/>
              <a:t>обучающихся 5а </a:t>
            </a:r>
            <a:r>
              <a:rPr lang="ru-RU" sz="3200" dirty="0" smtClean="0"/>
              <a:t>класса</a:t>
            </a:r>
          </a:p>
          <a:p>
            <a:pPr algn="ctr"/>
            <a:endParaRPr lang="ru-RU" sz="2800" dirty="0"/>
          </a:p>
          <a:p>
            <a:pPr algn="r"/>
            <a:r>
              <a:rPr lang="ru-RU" sz="2000" dirty="0" smtClean="0"/>
              <a:t>Руководитель проекта</a:t>
            </a:r>
          </a:p>
          <a:p>
            <a:pPr algn="r"/>
            <a:r>
              <a:rPr lang="ru-RU" sz="2000" dirty="0"/>
              <a:t>у</a:t>
            </a:r>
            <a:r>
              <a:rPr lang="ru-RU" sz="2000" dirty="0" smtClean="0"/>
              <a:t>читель математики</a:t>
            </a:r>
          </a:p>
          <a:p>
            <a:pPr algn="r"/>
            <a:r>
              <a:rPr lang="ru-RU" sz="2000" dirty="0" smtClean="0"/>
              <a:t>Ганина Е.Е.</a:t>
            </a:r>
            <a:endParaRPr lang="ru-RU" sz="2000" dirty="0" smtClean="0"/>
          </a:p>
          <a:p>
            <a:pPr algn="ctr"/>
            <a:endParaRPr lang="ru-RU" dirty="0" smtClean="0"/>
          </a:p>
          <a:p>
            <a:pPr algn="ctr"/>
            <a:r>
              <a:rPr lang="ru-RU" sz="2800" dirty="0" smtClean="0"/>
              <a:t>2015</a:t>
            </a:r>
            <a:endParaRPr lang="ru-RU" sz="2800" dirty="0"/>
          </a:p>
        </p:txBody>
      </p:sp>
    </p:spTree>
    <p:extLst>
      <p:ext uri="{BB962C8B-B14F-4D97-AF65-F5344CB8AC3E}">
        <p14:creationId xmlns:p14="http://schemas.microsoft.com/office/powerpoint/2010/main" val="1405744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fr-FR" b="1" dirty="0">
                <a:effectLst/>
              </a:rPr>
              <a:t>Франсуа </a:t>
            </a:r>
            <a:r>
              <a:rPr lang="fr-FR" b="1" dirty="0" smtClean="0">
                <a:effectLst/>
              </a:rPr>
              <a:t>Виет(François </a:t>
            </a:r>
            <a:r>
              <a:rPr lang="fr-FR" b="1" dirty="0">
                <a:effectLst/>
              </a:rPr>
              <a:t>Viète)</a:t>
            </a:r>
            <a:r>
              <a:rPr lang="fr-FR" dirty="0">
                <a:effectLst/>
              </a:rPr>
              <a:t/>
            </a:r>
            <a:br>
              <a:rPr lang="fr-FR" dirty="0">
                <a:effectLst/>
              </a:rPr>
            </a:br>
            <a:r>
              <a:rPr lang="fr-FR" b="1" dirty="0">
                <a:effectLst/>
              </a:rPr>
              <a:t>(1540 — 13.02.1603</a:t>
            </a:r>
            <a:r>
              <a:rPr lang="fr-FR" b="1" dirty="0" smtClean="0">
                <a:effectLst/>
              </a:rPr>
              <a:t>)</a:t>
            </a:r>
            <a:endParaRPr lang="ru-RU" dirty="0"/>
          </a:p>
        </p:txBody>
      </p:sp>
      <p:sp>
        <p:nvSpPr>
          <p:cNvPr id="3" name="Объект 2"/>
          <p:cNvSpPr>
            <a:spLocks noGrp="1"/>
          </p:cNvSpPr>
          <p:nvPr>
            <p:ph sz="half" idx="1"/>
          </p:nvPr>
        </p:nvSpPr>
        <p:spPr>
          <a:xfrm>
            <a:off x="457200" y="2780928"/>
            <a:ext cx="4546848" cy="3672408"/>
          </a:xfrm>
        </p:spPr>
        <p:txBody>
          <a:bodyPr>
            <a:noAutofit/>
          </a:bodyPr>
          <a:lstStyle/>
          <a:p>
            <a:pPr marL="0" indent="0" algn="just">
              <a:buNone/>
            </a:pPr>
            <a:r>
              <a:rPr lang="ru-RU" sz="2200" dirty="0"/>
              <a:t>Французский математик, основоположник символической алгебры. Виет ввёл буквенные обозначения не только для неизвестных величин, но и для коэффициентов уравнений; благодаря этому стало впервые возможным выражение свойств уравнений и их корней общими формулами</a:t>
            </a:r>
            <a:r>
              <a:rPr lang="ru-RU" sz="2200" dirty="0" smtClean="0"/>
              <a:t>.</a:t>
            </a:r>
            <a:endParaRPr lang="ru-RU" sz="2200"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30851" y="1262999"/>
            <a:ext cx="3389621" cy="5118329"/>
          </a:xfrm>
        </p:spPr>
      </p:pic>
      <p:sp>
        <p:nvSpPr>
          <p:cNvPr id="6" name="Прямоугольник 5"/>
          <p:cNvSpPr/>
          <p:nvPr/>
        </p:nvSpPr>
        <p:spPr>
          <a:xfrm>
            <a:off x="251520" y="1323925"/>
            <a:ext cx="5400600" cy="1384995"/>
          </a:xfrm>
          <a:prstGeom prst="rect">
            <a:avLst/>
          </a:prstGeom>
        </p:spPr>
        <p:txBody>
          <a:bodyPr wrap="square">
            <a:spAutoFit/>
          </a:bodyPr>
          <a:lstStyle/>
          <a:p>
            <a:r>
              <a:rPr lang="ru-RU" sz="2800" i="1" dirty="0" smtClean="0">
                <a:solidFill>
                  <a:schemeClr val="tx2"/>
                </a:solidFill>
              </a:rPr>
              <a:t>«Если </a:t>
            </a:r>
            <a:r>
              <a:rPr lang="ru-RU" sz="2800" i="1" dirty="0">
                <a:solidFill>
                  <a:schemeClr val="tx2"/>
                </a:solidFill>
              </a:rPr>
              <a:t>В+D, умноженное на </a:t>
            </a:r>
            <a:r>
              <a:rPr lang="ru-RU" sz="2800" i="1" dirty="0" smtClean="0">
                <a:solidFill>
                  <a:schemeClr val="tx2"/>
                </a:solidFill>
              </a:rPr>
              <a:t>А,</a:t>
            </a:r>
          </a:p>
          <a:p>
            <a:r>
              <a:rPr lang="ru-RU" sz="2800" i="1" dirty="0" smtClean="0">
                <a:solidFill>
                  <a:schemeClr val="tx2"/>
                </a:solidFill>
              </a:rPr>
              <a:t>минус </a:t>
            </a:r>
            <a:r>
              <a:rPr lang="ru-RU" sz="2800" i="1" dirty="0">
                <a:solidFill>
                  <a:schemeClr val="tx2"/>
                </a:solidFill>
              </a:rPr>
              <a:t>А в квадрате равно </a:t>
            </a:r>
            <a:r>
              <a:rPr lang="ru-RU" sz="2800" i="1" dirty="0" smtClean="0">
                <a:solidFill>
                  <a:schemeClr val="tx2"/>
                </a:solidFill>
              </a:rPr>
              <a:t>ВD,</a:t>
            </a:r>
          </a:p>
          <a:p>
            <a:r>
              <a:rPr lang="ru-RU" sz="2800" i="1" dirty="0" smtClean="0">
                <a:solidFill>
                  <a:schemeClr val="tx2"/>
                </a:solidFill>
              </a:rPr>
              <a:t>то </a:t>
            </a:r>
            <a:r>
              <a:rPr lang="ru-RU" sz="2800" i="1" dirty="0">
                <a:solidFill>
                  <a:schemeClr val="tx2"/>
                </a:solidFill>
              </a:rPr>
              <a:t>А равно В и равно </a:t>
            </a:r>
            <a:r>
              <a:rPr lang="ru-RU" sz="2800" i="1" dirty="0" smtClean="0">
                <a:solidFill>
                  <a:schemeClr val="tx2"/>
                </a:solidFill>
              </a:rPr>
              <a:t>D».</a:t>
            </a:r>
            <a:endParaRPr lang="ru-RU" sz="2800" i="1" dirty="0">
              <a:solidFill>
                <a:schemeClr val="tx2"/>
              </a:solidFill>
            </a:endParaRPr>
          </a:p>
        </p:txBody>
      </p:sp>
    </p:spTree>
    <p:extLst>
      <p:ext uri="{BB962C8B-B14F-4D97-AF65-F5344CB8AC3E}">
        <p14:creationId xmlns:p14="http://schemas.microsoft.com/office/powerpoint/2010/main" val="2272554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68424"/>
            <a:ext cx="8229600" cy="684312"/>
          </a:xfrm>
        </p:spPr>
        <p:txBody>
          <a:bodyPr>
            <a:normAutofit fontScale="90000"/>
          </a:bodyPr>
          <a:lstStyle/>
          <a:p>
            <a:r>
              <a:rPr lang="fr-FR" b="1" dirty="0">
                <a:effectLst/>
              </a:rPr>
              <a:t>Франсуа </a:t>
            </a:r>
            <a:r>
              <a:rPr lang="fr-FR" b="1" dirty="0" smtClean="0">
                <a:effectLst/>
              </a:rPr>
              <a:t>Виет(François </a:t>
            </a:r>
            <a:r>
              <a:rPr lang="fr-FR" b="1" dirty="0">
                <a:effectLst/>
              </a:rPr>
              <a:t>Viète</a:t>
            </a:r>
            <a:r>
              <a:rPr lang="fr-FR" b="1" dirty="0" smtClean="0">
                <a:effectLst/>
              </a:rPr>
              <a:t>)</a:t>
            </a:r>
            <a:endParaRPr lang="ru-RU" dirty="0"/>
          </a:p>
        </p:txBody>
      </p:sp>
      <p:sp>
        <p:nvSpPr>
          <p:cNvPr id="3" name="Объект 2"/>
          <p:cNvSpPr>
            <a:spLocks noGrp="1"/>
          </p:cNvSpPr>
          <p:nvPr>
            <p:ph sz="half" idx="1"/>
          </p:nvPr>
        </p:nvSpPr>
        <p:spPr>
          <a:xfrm>
            <a:off x="457200" y="1052736"/>
            <a:ext cx="8291264" cy="4572000"/>
          </a:xfrm>
        </p:spPr>
        <p:txBody>
          <a:bodyPr>
            <a:normAutofit/>
          </a:bodyPr>
          <a:lstStyle/>
          <a:p>
            <a:pPr marL="0" indent="0" algn="just">
              <a:buNone/>
            </a:pPr>
            <a:r>
              <a:rPr lang="ru-RU" dirty="0" smtClean="0"/>
              <a:t>Ему </a:t>
            </a:r>
            <a:r>
              <a:rPr lang="ru-RU" dirty="0"/>
              <a:t>принадлежит установление единообразного приёма решения уравнений 2-й, 3-й и 4-й степеней. Установил зависимости между корнями и коэффициентами уравнений. Для приближённого решения уравнений с численными коэффициентами Виет предложил метод, сходный с позднейшим методом Ньютона. В тригонометрии Виет дал полное решение задачи об определении всех элементов плоского или сферического треугольника по трём данным. Впервые рассмотрел бесконечные произведения.</a:t>
            </a:r>
          </a:p>
          <a:p>
            <a:pPr marL="0" indent="0">
              <a:buNone/>
            </a:pPr>
            <a:endParaRPr lang="ru-RU" dirty="0"/>
          </a:p>
        </p:txBody>
      </p:sp>
    </p:spTree>
    <p:extLst>
      <p:ext uri="{BB962C8B-B14F-4D97-AF65-F5344CB8AC3E}">
        <p14:creationId xmlns:p14="http://schemas.microsoft.com/office/powerpoint/2010/main" val="2668208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4"/>
          <p:cNvSpPr txBox="1">
            <a:spLocks/>
          </p:cNvSpPr>
          <p:nvPr/>
        </p:nvSpPr>
        <p:spPr>
          <a:xfrm>
            <a:off x="457200" y="155448"/>
            <a:ext cx="8229600" cy="1143000"/>
          </a:xfrm>
          <a:prstGeom prst="rect">
            <a:avLst/>
          </a:prstGeom>
        </p:spPr>
        <p:txBody>
          <a:bodyPr>
            <a:normAutofit fontScale="90000" lnSpcReduction="100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ru-RU" b="1" dirty="0" smtClean="0">
                <a:effectLst/>
              </a:rPr>
              <a:t>Рене Декарт(</a:t>
            </a:r>
            <a:r>
              <a:rPr lang="en-US" b="1" dirty="0" smtClean="0">
                <a:effectLst/>
              </a:rPr>
              <a:t>Rene Descartes)</a:t>
            </a:r>
            <a:r>
              <a:rPr lang="en-US" dirty="0" smtClean="0">
                <a:effectLst/>
              </a:rPr>
              <a:t/>
            </a:r>
            <a:br>
              <a:rPr lang="en-US" dirty="0" smtClean="0">
                <a:effectLst/>
              </a:rPr>
            </a:br>
            <a:r>
              <a:rPr lang="en-US" b="1" dirty="0" smtClean="0">
                <a:effectLst/>
              </a:rPr>
              <a:t>(31.03.1596 – 11.02.1650)</a:t>
            </a:r>
            <a:endParaRPr lang="en-US" dirty="0"/>
          </a:p>
        </p:txBody>
      </p:sp>
      <p:sp>
        <p:nvSpPr>
          <p:cNvPr id="3" name="Текст 1"/>
          <p:cNvSpPr txBox="1">
            <a:spLocks/>
          </p:cNvSpPr>
          <p:nvPr/>
        </p:nvSpPr>
        <p:spPr>
          <a:xfrm>
            <a:off x="251520" y="1196752"/>
            <a:ext cx="9001000" cy="1296144"/>
          </a:xfrm>
          <a:prstGeom prst="rect">
            <a:avLst/>
          </a:prstGeom>
        </p:spPr>
        <p:txBody>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ru-RU" i="1" dirty="0" smtClean="0">
                <a:solidFill>
                  <a:schemeClr val="tx2"/>
                </a:solidFill>
              </a:rPr>
              <a:t>"Математика представляет искуснейшие изобретения, способные  удовлетворить любознательность,</a:t>
            </a:r>
          </a:p>
          <a:p>
            <a:pPr marL="0" indent="0">
              <a:buNone/>
            </a:pPr>
            <a:r>
              <a:rPr lang="ru-RU" i="1" dirty="0" smtClean="0">
                <a:solidFill>
                  <a:schemeClr val="tx2"/>
                </a:solidFill>
              </a:rPr>
              <a:t>облегчить ремёсла и уменьшить  труд людей". </a:t>
            </a:r>
            <a:endParaRPr lang="ru-RU" i="1" dirty="0">
              <a:solidFill>
                <a:schemeClr val="tx2"/>
              </a:solidFill>
            </a:endParaRPr>
          </a:p>
        </p:txBody>
      </p:sp>
      <p:pic>
        <p:nvPicPr>
          <p:cNvPr id="4" name="Объект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564904"/>
            <a:ext cx="4038600" cy="2692400"/>
          </a:xfrm>
          <a:prstGeom prst="rect">
            <a:avLst/>
          </a:prstGeom>
        </p:spPr>
      </p:pic>
      <p:sp>
        <p:nvSpPr>
          <p:cNvPr id="5" name="Объект 2"/>
          <p:cNvSpPr txBox="1">
            <a:spLocks/>
          </p:cNvSpPr>
          <p:nvPr/>
        </p:nvSpPr>
        <p:spPr>
          <a:xfrm>
            <a:off x="4608004" y="2827736"/>
            <a:ext cx="4140460" cy="2473472"/>
          </a:xfrm>
          <a:prstGeom prst="rect">
            <a:avLst/>
          </a:prstGeom>
        </p:spPr>
        <p:txBody>
          <a:bodyPr>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just">
              <a:buFont typeface="Wingdings 2"/>
              <a:buNone/>
            </a:pPr>
            <a:r>
              <a:rPr lang="ru-RU" sz="2200" dirty="0" smtClean="0"/>
              <a:t>Математик, физик, философ. Основатель аналитической геометрии. Основные труды Декарта – «Рассуждение о методе» (1637), «Правила для руководства ума» (1701), «Трактат о свете» (1664) и др. </a:t>
            </a:r>
          </a:p>
        </p:txBody>
      </p:sp>
      <p:sp>
        <p:nvSpPr>
          <p:cNvPr id="6" name="Объект 2"/>
          <p:cNvSpPr txBox="1">
            <a:spLocks/>
          </p:cNvSpPr>
          <p:nvPr/>
        </p:nvSpPr>
        <p:spPr>
          <a:xfrm>
            <a:off x="395536" y="5348016"/>
            <a:ext cx="8291264" cy="1249336"/>
          </a:xfrm>
          <a:prstGeom prst="rect">
            <a:avLst/>
          </a:prstGeom>
        </p:spPr>
        <p:txBody>
          <a:bodyPr>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just">
              <a:buFont typeface="Wingdings 2"/>
              <a:buNone/>
            </a:pPr>
            <a:r>
              <a:rPr lang="ru-RU" sz="2200" dirty="0" smtClean="0"/>
              <a:t>Также ученый рассматривал символику Виета, многочлены, решения алгебраических уравнений, комплексные числа (их Декарт называл «ложными»). </a:t>
            </a:r>
            <a:endParaRPr lang="ru-RU" sz="2200" dirty="0"/>
          </a:p>
        </p:txBody>
      </p:sp>
    </p:spTree>
    <p:extLst>
      <p:ext uri="{BB962C8B-B14F-4D97-AF65-F5344CB8AC3E}">
        <p14:creationId xmlns:p14="http://schemas.microsoft.com/office/powerpoint/2010/main" val="1805864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4"/>
          <p:cNvSpPr txBox="1">
            <a:spLocks/>
          </p:cNvSpPr>
          <p:nvPr/>
        </p:nvSpPr>
        <p:spPr>
          <a:xfrm>
            <a:off x="457200" y="155448"/>
            <a:ext cx="8229600" cy="753272"/>
          </a:xfrm>
          <a:prstGeom prst="rect">
            <a:avLst/>
          </a:prstGeom>
        </p:spPr>
        <p:txBody>
          <a:bodyPr>
            <a:normAutofit fontScale="975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ru-RU" b="1" dirty="0" smtClean="0">
                <a:effectLst/>
              </a:rPr>
              <a:t>Рене Декарт(</a:t>
            </a:r>
            <a:r>
              <a:rPr lang="en-US" b="1" dirty="0" smtClean="0">
                <a:effectLst/>
              </a:rPr>
              <a:t>Rene Descartes)</a:t>
            </a:r>
            <a:endParaRPr lang="en-US" dirty="0"/>
          </a:p>
        </p:txBody>
      </p:sp>
      <p:pic>
        <p:nvPicPr>
          <p:cNvPr id="5122" name="Рисунок 34" descr="&amp;Mcy;&amp;acy;&amp;tcy;&amp;iecy;&amp;mcy;&amp;acy;&amp;tcy;&amp;icy;&amp;kcy;&amp;acy;. &amp;Pcy;&amp;ocy;&amp;dcy;&amp;gcy;&amp;ocy;&amp;tcy;&amp;ocy;&amp;vcy;&amp;kcy;&amp;acy; &amp;kcy; &amp;IEcy;&amp;Gcy;&amp;Ecy;. &amp;Rcy;&amp;iecy;&amp;shcy;&amp;iecy;&amp;ncy;&amp;icy;&amp;iecy; &amp;zcy;&amp;acy;&amp;dcy;&amp;acy;&amp;chcy;. * &amp;Pcy;&amp;rcy;&amp;ocy;&amp;scy;&amp;mcy;&amp;ocy;&amp;tcy;&amp;rcy; &amp;tcy;&amp;iecy;&amp;mcy;&amp;y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09" y="1484784"/>
            <a:ext cx="4048699"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4932040" y="1254819"/>
            <a:ext cx="3635896" cy="3139321"/>
          </a:xfrm>
          <a:prstGeom prst="rect">
            <a:avLst/>
          </a:prstGeom>
        </p:spPr>
        <p:txBody>
          <a:bodyPr wrap="square">
            <a:spAutoFit/>
          </a:bodyPr>
          <a:lstStyle/>
          <a:p>
            <a:pPr algn="just"/>
            <a:r>
              <a:rPr lang="ru-RU" sz="2200" dirty="0"/>
              <a:t>Кроме того, Декарт изучал механику, оптику, рефлекторную деятельность человека. Математические исследования Декарта тесно связаны с его философскими и физическими работами. </a:t>
            </a:r>
          </a:p>
        </p:txBody>
      </p:sp>
      <p:sp>
        <p:nvSpPr>
          <p:cNvPr id="9" name="Прямоугольник 8"/>
          <p:cNvSpPr/>
          <p:nvPr/>
        </p:nvSpPr>
        <p:spPr>
          <a:xfrm>
            <a:off x="395536" y="4236184"/>
            <a:ext cx="8352928" cy="1785104"/>
          </a:xfrm>
          <a:prstGeom prst="rect">
            <a:avLst/>
          </a:prstGeom>
        </p:spPr>
        <p:txBody>
          <a:bodyPr wrap="square">
            <a:spAutoFit/>
          </a:bodyPr>
          <a:lstStyle/>
          <a:p>
            <a:pPr algn="just"/>
            <a:r>
              <a:rPr lang="ru-RU" sz="2200" dirty="0" smtClean="0"/>
              <a:t>В </a:t>
            </a:r>
            <a:r>
              <a:rPr lang="ru-RU" sz="2200" dirty="0"/>
              <a:t>Геометрии (1637) Декарт впервые ввёл понятие переменной величины и функции. В аналитической геометрии основным достижением явился созданный им метод прямолинейных координат. С именем Декарта связаны такие понятия, как координаты, произведение, парабола, лист, овал .</a:t>
            </a:r>
          </a:p>
        </p:txBody>
      </p:sp>
    </p:spTree>
    <p:extLst>
      <p:ext uri="{BB962C8B-B14F-4D97-AF65-F5344CB8AC3E}">
        <p14:creationId xmlns:p14="http://schemas.microsoft.com/office/powerpoint/2010/main" val="2550103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4294967295"/>
          </p:nvPr>
        </p:nvSpPr>
        <p:spPr>
          <a:xfrm>
            <a:off x="529976" y="1455738"/>
            <a:ext cx="8218488" cy="460375"/>
          </a:xfrm>
        </p:spPr>
        <p:txBody>
          <a:bodyPr>
            <a:noAutofit/>
          </a:bodyPr>
          <a:lstStyle/>
          <a:p>
            <a:pPr marL="0" indent="0">
              <a:buNone/>
            </a:pPr>
            <a:r>
              <a:rPr lang="ru-RU" sz="2800" i="1" dirty="0">
                <a:solidFill>
                  <a:schemeClr val="tx2"/>
                </a:solidFill>
              </a:rPr>
              <a:t>Величие человека - в его способности мыслить". </a:t>
            </a:r>
          </a:p>
        </p:txBody>
      </p:sp>
      <p:sp>
        <p:nvSpPr>
          <p:cNvPr id="3" name="Объект 2"/>
          <p:cNvSpPr>
            <a:spLocks noGrp="1"/>
          </p:cNvSpPr>
          <p:nvPr>
            <p:ph sz="half" idx="4294967295"/>
          </p:nvPr>
        </p:nvSpPr>
        <p:spPr>
          <a:xfrm>
            <a:off x="389384" y="2205038"/>
            <a:ext cx="4038600" cy="4319587"/>
          </a:xfrm>
        </p:spPr>
        <p:txBody>
          <a:bodyPr>
            <a:noAutofit/>
          </a:bodyPr>
          <a:lstStyle/>
          <a:p>
            <a:pPr marL="0" indent="0" algn="just">
              <a:buNone/>
            </a:pPr>
            <a:r>
              <a:rPr lang="ru-RU" sz="2200" dirty="0"/>
              <a:t>Французский религиозный философ, писатель, математик и физик. Классик французской литературы, один из основателей математического анализа, теории вероятностей и проективной геометрии, создатель первых </a:t>
            </a:r>
            <a:r>
              <a:rPr lang="ru-RU" sz="2200" dirty="0" smtClean="0"/>
              <a:t>образцов счётной техники, автор основного закона гидростатики.</a:t>
            </a:r>
            <a:endParaRPr lang="ru-RU" sz="2200" dirty="0"/>
          </a:p>
        </p:txBody>
      </p:sp>
      <p:sp>
        <p:nvSpPr>
          <p:cNvPr id="5" name="Заголовок 4"/>
          <p:cNvSpPr>
            <a:spLocks noGrp="1"/>
          </p:cNvSpPr>
          <p:nvPr>
            <p:ph type="title" idx="4294967295"/>
          </p:nvPr>
        </p:nvSpPr>
        <p:spPr>
          <a:xfrm>
            <a:off x="539552" y="269776"/>
            <a:ext cx="8229600" cy="1143000"/>
          </a:xfrm>
        </p:spPr>
        <p:txBody>
          <a:bodyPr>
            <a:normAutofit fontScale="90000"/>
          </a:bodyPr>
          <a:lstStyle/>
          <a:p>
            <a:r>
              <a:rPr lang="ru-RU" b="1" dirty="0" err="1" smtClean="0">
                <a:effectLst/>
              </a:rPr>
              <a:t>Блез</a:t>
            </a:r>
            <a:r>
              <a:rPr lang="ru-RU" b="1" dirty="0">
                <a:effectLst/>
              </a:rPr>
              <a:t> </a:t>
            </a:r>
            <a:r>
              <a:rPr lang="ru-RU" b="1" dirty="0" smtClean="0">
                <a:effectLst/>
              </a:rPr>
              <a:t>Паскаль(</a:t>
            </a:r>
            <a:r>
              <a:rPr lang="en-US" b="1" dirty="0">
                <a:effectLst/>
              </a:rPr>
              <a:t>Blaise Pascal )</a:t>
            </a:r>
            <a:r>
              <a:rPr lang="en-US" dirty="0">
                <a:effectLst/>
              </a:rPr>
              <a:t/>
            </a:r>
            <a:br>
              <a:rPr lang="en-US" dirty="0">
                <a:effectLst/>
              </a:rPr>
            </a:br>
            <a:r>
              <a:rPr lang="en-US" b="1" dirty="0">
                <a:effectLst/>
              </a:rPr>
              <a:t>(19.06.1623 — 19.08.1662</a:t>
            </a:r>
            <a:r>
              <a:rPr lang="en-US" b="1" dirty="0" smtClean="0">
                <a:effectLst/>
              </a:rPr>
              <a:t>)</a:t>
            </a:r>
            <a:endParaRPr lang="ru-RU" dirty="0"/>
          </a:p>
        </p:txBody>
      </p:sp>
      <p:pic>
        <p:nvPicPr>
          <p:cNvPr id="6" name="Объект 5"/>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4644008" y="2324100"/>
            <a:ext cx="3911600" cy="3913188"/>
          </a:xfrm>
        </p:spPr>
      </p:pic>
    </p:spTree>
    <p:extLst>
      <p:ext uri="{BB962C8B-B14F-4D97-AF65-F5344CB8AC3E}">
        <p14:creationId xmlns:p14="http://schemas.microsoft.com/office/powerpoint/2010/main" val="3431642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4294967295"/>
          </p:nvPr>
        </p:nvSpPr>
        <p:spPr>
          <a:xfrm>
            <a:off x="389384" y="1412875"/>
            <a:ext cx="4038600" cy="4608513"/>
          </a:xfrm>
        </p:spPr>
        <p:txBody>
          <a:bodyPr>
            <a:noAutofit/>
          </a:bodyPr>
          <a:lstStyle/>
          <a:p>
            <a:pPr marL="0" indent="0" algn="just">
              <a:buNone/>
            </a:pPr>
            <a:r>
              <a:rPr lang="ru-RU" sz="2200" dirty="0" smtClean="0"/>
              <a:t>Большой </a:t>
            </a:r>
            <a:r>
              <a:rPr lang="ru-RU" sz="2200" dirty="0"/>
              <a:t>вклад внес Паскаль и в разработку исчисления бесконечно малых. Особенно важен его «Трактат о синусах четверти круга». Паскаль здесь ввел эллиптические интегралы, которые позже сыграли важную роль в анализе и его применениях. Кроме того, ученый доказал ряд теорем касающихся замены переменных и интегрирования по частям.</a:t>
            </a:r>
          </a:p>
          <a:p>
            <a:pPr marL="0" indent="0" algn="just">
              <a:buNone/>
            </a:pPr>
            <a:endParaRPr lang="ru-RU" sz="2200" dirty="0"/>
          </a:p>
        </p:txBody>
      </p:sp>
      <p:sp>
        <p:nvSpPr>
          <p:cNvPr id="5" name="Заголовок 4"/>
          <p:cNvSpPr>
            <a:spLocks noGrp="1"/>
          </p:cNvSpPr>
          <p:nvPr>
            <p:ph type="title" idx="4294967295"/>
          </p:nvPr>
        </p:nvSpPr>
        <p:spPr>
          <a:xfrm>
            <a:off x="446856" y="227112"/>
            <a:ext cx="8229600" cy="609600"/>
          </a:xfrm>
        </p:spPr>
        <p:txBody>
          <a:bodyPr>
            <a:normAutofit fontScale="90000"/>
          </a:bodyPr>
          <a:lstStyle/>
          <a:p>
            <a:r>
              <a:rPr lang="ru-RU" b="1" dirty="0" err="1" smtClean="0">
                <a:effectLst/>
              </a:rPr>
              <a:t>Блез</a:t>
            </a:r>
            <a:r>
              <a:rPr lang="ru-RU" b="1" dirty="0">
                <a:effectLst/>
              </a:rPr>
              <a:t> </a:t>
            </a:r>
            <a:r>
              <a:rPr lang="ru-RU" b="1" dirty="0" smtClean="0">
                <a:effectLst/>
              </a:rPr>
              <a:t>Паскаль(</a:t>
            </a:r>
            <a:r>
              <a:rPr lang="en-US" b="1" dirty="0">
                <a:effectLst/>
              </a:rPr>
              <a:t>Blaise Pascal </a:t>
            </a:r>
            <a:r>
              <a:rPr lang="en-US" b="1" dirty="0" smtClean="0">
                <a:effectLst/>
              </a:rPr>
              <a:t>)</a:t>
            </a:r>
            <a:endParaRPr lang="ru-RU" dirty="0"/>
          </a:p>
        </p:txBody>
      </p:sp>
      <p:pic>
        <p:nvPicPr>
          <p:cNvPr id="6" name="Объект 5"/>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4572000" y="980082"/>
            <a:ext cx="3997325" cy="5329238"/>
          </a:xfrm>
        </p:spPr>
      </p:pic>
    </p:spTree>
    <p:extLst>
      <p:ext uri="{BB962C8B-B14F-4D97-AF65-F5344CB8AC3E}">
        <p14:creationId xmlns:p14="http://schemas.microsoft.com/office/powerpoint/2010/main" val="2054347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fr-FR" b="1" dirty="0">
                <a:effectLst/>
              </a:rPr>
              <a:t>Пьер де </a:t>
            </a:r>
            <a:r>
              <a:rPr lang="fr-FR" b="1" dirty="0" smtClean="0">
                <a:effectLst/>
              </a:rPr>
              <a:t>Ферма(Pierre </a:t>
            </a:r>
            <a:r>
              <a:rPr lang="fr-FR" b="1" dirty="0">
                <a:effectLst/>
              </a:rPr>
              <a:t>de Fermat)</a:t>
            </a:r>
            <a:r>
              <a:rPr lang="fr-FR" dirty="0">
                <a:effectLst/>
              </a:rPr>
              <a:t/>
            </a:r>
            <a:br>
              <a:rPr lang="fr-FR" dirty="0">
                <a:effectLst/>
              </a:rPr>
            </a:br>
            <a:r>
              <a:rPr lang="fr-FR" b="1" dirty="0">
                <a:effectLst/>
              </a:rPr>
              <a:t>(17.08.1601 — 12.01.1665</a:t>
            </a:r>
            <a:r>
              <a:rPr lang="fr-FR" b="1" dirty="0" smtClean="0">
                <a:effectLst/>
              </a:rPr>
              <a:t>)</a:t>
            </a:r>
            <a:endParaRPr lang="ru-RU" dirty="0"/>
          </a:p>
        </p:txBody>
      </p:sp>
      <p:sp>
        <p:nvSpPr>
          <p:cNvPr id="3" name="Объект 2"/>
          <p:cNvSpPr>
            <a:spLocks noGrp="1"/>
          </p:cNvSpPr>
          <p:nvPr>
            <p:ph sz="half" idx="1"/>
          </p:nvPr>
        </p:nvSpPr>
        <p:spPr>
          <a:xfrm>
            <a:off x="4499992" y="2889448"/>
            <a:ext cx="4347968" cy="4572000"/>
          </a:xfrm>
        </p:spPr>
        <p:txBody>
          <a:bodyPr>
            <a:noAutofit/>
          </a:bodyPr>
          <a:lstStyle/>
          <a:p>
            <a:pPr marL="0" indent="0" algn="just">
              <a:buNone/>
            </a:pPr>
            <a:r>
              <a:rPr lang="ru-RU" sz="2200" dirty="0"/>
              <a:t>Французский математик, один из создателей аналитической геометрии, математического анализа, теории вероятностей и теории чисел. По профессии юрист, с 1631 года — советник парламента в Тулузе. Блестящий полиглот. Наиболее известен формулировкой Великой теоремы Ферма. </a:t>
            </a:r>
          </a:p>
        </p:txBody>
      </p:sp>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1560" y="1458174"/>
            <a:ext cx="3672408" cy="4919096"/>
          </a:xfrm>
        </p:spPr>
      </p:pic>
      <p:sp>
        <p:nvSpPr>
          <p:cNvPr id="5" name="Текст 1"/>
          <p:cNvSpPr txBox="1">
            <a:spLocks/>
          </p:cNvSpPr>
          <p:nvPr/>
        </p:nvSpPr>
        <p:spPr>
          <a:xfrm>
            <a:off x="4716016" y="1340768"/>
            <a:ext cx="4032448" cy="1512168"/>
          </a:xfrm>
          <a:prstGeom prst="rect">
            <a:avLst/>
          </a:prstGeom>
        </p:spPr>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ru-RU" sz="2800" i="1" dirty="0" smtClean="0">
                <a:solidFill>
                  <a:schemeClr val="tx2"/>
                </a:solidFill>
              </a:rPr>
              <a:t>«Природа всегда</a:t>
            </a:r>
          </a:p>
          <a:p>
            <a:pPr marL="0" indent="0">
              <a:buNone/>
            </a:pPr>
            <a:r>
              <a:rPr lang="ru-RU" sz="2800" i="1" dirty="0">
                <a:solidFill>
                  <a:schemeClr val="tx2"/>
                </a:solidFill>
              </a:rPr>
              <a:t>д</a:t>
            </a:r>
            <a:r>
              <a:rPr lang="ru-RU" sz="2800" i="1" dirty="0" smtClean="0">
                <a:solidFill>
                  <a:schemeClr val="tx2"/>
                </a:solidFill>
              </a:rPr>
              <a:t>ействует наиболее </a:t>
            </a:r>
            <a:r>
              <a:rPr lang="ru-RU" sz="2800" i="1" dirty="0">
                <a:solidFill>
                  <a:schemeClr val="tx2"/>
                </a:solidFill>
              </a:rPr>
              <a:t>короткими </a:t>
            </a:r>
            <a:r>
              <a:rPr lang="ru-RU" sz="2800" i="1" dirty="0" smtClean="0">
                <a:solidFill>
                  <a:schemeClr val="tx2"/>
                </a:solidFill>
              </a:rPr>
              <a:t>путями».</a:t>
            </a:r>
            <a:endParaRPr lang="ru-RU" sz="2800" i="1" dirty="0">
              <a:solidFill>
                <a:schemeClr val="tx2"/>
              </a:solidFill>
            </a:endParaRPr>
          </a:p>
        </p:txBody>
      </p:sp>
    </p:spTree>
    <p:extLst>
      <p:ext uri="{BB962C8B-B14F-4D97-AF65-F5344CB8AC3E}">
        <p14:creationId xmlns:p14="http://schemas.microsoft.com/office/powerpoint/2010/main" val="846938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84312"/>
          </a:xfrm>
        </p:spPr>
        <p:txBody>
          <a:bodyPr>
            <a:normAutofit fontScale="90000"/>
          </a:bodyPr>
          <a:lstStyle/>
          <a:p>
            <a:r>
              <a:rPr lang="fr-FR" b="1" dirty="0">
                <a:effectLst/>
              </a:rPr>
              <a:t>Пьер де </a:t>
            </a:r>
            <a:r>
              <a:rPr lang="fr-FR" b="1" dirty="0" smtClean="0">
                <a:effectLst/>
              </a:rPr>
              <a:t>Ферма(Pierre </a:t>
            </a:r>
            <a:r>
              <a:rPr lang="fr-FR" b="1" dirty="0">
                <a:effectLst/>
              </a:rPr>
              <a:t>de Fermat</a:t>
            </a:r>
            <a:r>
              <a:rPr lang="fr-FR" b="1" dirty="0" smtClean="0">
                <a:effectLst/>
              </a:rPr>
              <a:t>)</a:t>
            </a:r>
            <a:endParaRPr lang="ru-RU" dirty="0"/>
          </a:p>
        </p:txBody>
      </p:sp>
      <p:sp>
        <p:nvSpPr>
          <p:cNvPr id="3" name="Объект 2"/>
          <p:cNvSpPr>
            <a:spLocks noGrp="1"/>
          </p:cNvSpPr>
          <p:nvPr>
            <p:ph sz="half" idx="1"/>
          </p:nvPr>
        </p:nvSpPr>
        <p:spPr>
          <a:xfrm>
            <a:off x="4716016" y="1449288"/>
            <a:ext cx="4059936" cy="4572000"/>
          </a:xfrm>
        </p:spPr>
        <p:txBody>
          <a:bodyPr>
            <a:normAutofit fontScale="85000" lnSpcReduction="20000"/>
          </a:bodyPr>
          <a:lstStyle/>
          <a:p>
            <a:pPr marL="0" indent="0" algn="just">
              <a:buNone/>
            </a:pPr>
            <a:r>
              <a:rPr lang="ru-RU" dirty="0" smtClean="0"/>
              <a:t>На </a:t>
            </a:r>
            <a:r>
              <a:rPr lang="ru-RU" dirty="0"/>
              <a:t>досуге изучал математику, занимался исследованиями в области теории чисел, геометрии, алгебры, теории вероятностей. Большинство математических открытий ферма стали известны из его писем </a:t>
            </a:r>
            <a:r>
              <a:rPr lang="ru-RU" dirty="0" err="1"/>
              <a:t>Б.Паскалю</a:t>
            </a:r>
            <a:r>
              <a:rPr lang="ru-RU" dirty="0"/>
              <a:t>, </a:t>
            </a:r>
            <a:r>
              <a:rPr lang="ru-RU" dirty="0" err="1"/>
              <a:t>Р.Декарту</a:t>
            </a:r>
            <a:r>
              <a:rPr lang="ru-RU" dirty="0"/>
              <a:t>, Дж. Валлису и др. В теории чисел Ферма дал способ систематического нахождения всех делителей произвольного числа. Ферма вместе с Р. Декартом является основоположником аналитической геометрии.</a:t>
            </a:r>
          </a:p>
          <a:p>
            <a:pPr marL="0" indent="0" algn="just">
              <a:buNone/>
            </a:pPr>
            <a:endParaRPr lang="ru-RU" dirty="0"/>
          </a:p>
        </p:txBody>
      </p:sp>
      <p:pic>
        <p:nvPicPr>
          <p:cNvPr id="5" name="Объект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7581" t="-1" r="6390" b="2330"/>
          <a:stretch/>
        </p:blipFill>
        <p:spPr>
          <a:xfrm>
            <a:off x="395536" y="1124744"/>
            <a:ext cx="4290932" cy="4752527"/>
          </a:xfrm>
        </p:spPr>
      </p:pic>
    </p:spTree>
    <p:extLst>
      <p:ext uri="{BB962C8B-B14F-4D97-AF65-F5344CB8AC3E}">
        <p14:creationId xmlns:p14="http://schemas.microsoft.com/office/powerpoint/2010/main" val="1732059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4294967295"/>
          </p:nvPr>
        </p:nvSpPr>
        <p:spPr>
          <a:xfrm>
            <a:off x="313952" y="1268760"/>
            <a:ext cx="4978128" cy="1512168"/>
          </a:xfrm>
        </p:spPr>
        <p:txBody>
          <a:bodyPr>
            <a:noAutofit/>
          </a:bodyPr>
          <a:lstStyle/>
          <a:p>
            <a:pPr marL="0" indent="0">
              <a:buNone/>
            </a:pPr>
            <a:r>
              <a:rPr lang="ru-RU" i="1" dirty="0" smtClean="0">
                <a:solidFill>
                  <a:schemeClr val="tx2"/>
                </a:solidFill>
              </a:rPr>
              <a:t>"</a:t>
            </a:r>
            <a:r>
              <a:rPr lang="ru-RU" i="1" dirty="0">
                <a:solidFill>
                  <a:schemeClr val="tx2"/>
                </a:solidFill>
              </a:rPr>
              <a:t>В математических </a:t>
            </a:r>
            <a:r>
              <a:rPr lang="ru-RU" i="1" dirty="0" smtClean="0">
                <a:solidFill>
                  <a:schemeClr val="tx2"/>
                </a:solidFill>
              </a:rPr>
              <a:t>вопросах</a:t>
            </a:r>
          </a:p>
          <a:p>
            <a:pPr marL="0" indent="0">
              <a:buNone/>
            </a:pPr>
            <a:r>
              <a:rPr lang="ru-RU" i="1" dirty="0" smtClean="0">
                <a:solidFill>
                  <a:schemeClr val="tx2"/>
                </a:solidFill>
              </a:rPr>
              <a:t>нельзя </a:t>
            </a:r>
            <a:r>
              <a:rPr lang="ru-RU" i="1" dirty="0">
                <a:solidFill>
                  <a:schemeClr val="tx2"/>
                </a:solidFill>
              </a:rPr>
              <a:t>пренебрегать </a:t>
            </a:r>
            <a:r>
              <a:rPr lang="ru-RU" i="1" dirty="0" smtClean="0">
                <a:solidFill>
                  <a:schemeClr val="tx2"/>
                </a:solidFill>
              </a:rPr>
              <a:t>даже</a:t>
            </a:r>
          </a:p>
          <a:p>
            <a:pPr marL="0" indent="0">
              <a:buNone/>
            </a:pPr>
            <a:r>
              <a:rPr lang="ru-RU" i="1" dirty="0" smtClean="0">
                <a:solidFill>
                  <a:schemeClr val="tx2"/>
                </a:solidFill>
              </a:rPr>
              <a:t>самыми </a:t>
            </a:r>
            <a:r>
              <a:rPr lang="ru-RU" i="1" dirty="0">
                <a:solidFill>
                  <a:schemeClr val="tx2"/>
                </a:solidFill>
              </a:rPr>
              <a:t>мелкими ошибками". </a:t>
            </a:r>
          </a:p>
        </p:txBody>
      </p:sp>
      <p:sp>
        <p:nvSpPr>
          <p:cNvPr id="3" name="Объект 2"/>
          <p:cNvSpPr>
            <a:spLocks noGrp="1"/>
          </p:cNvSpPr>
          <p:nvPr>
            <p:ph sz="half" idx="4294967295"/>
          </p:nvPr>
        </p:nvSpPr>
        <p:spPr>
          <a:xfrm>
            <a:off x="245368" y="2992926"/>
            <a:ext cx="4758680" cy="3676434"/>
          </a:xfrm>
        </p:spPr>
        <p:txBody>
          <a:bodyPr>
            <a:noAutofit/>
          </a:bodyPr>
          <a:lstStyle/>
          <a:p>
            <a:pPr marL="0" indent="0" algn="just">
              <a:buNone/>
            </a:pPr>
            <a:r>
              <a:rPr lang="ru-RU" sz="2200" dirty="0"/>
              <a:t>Английский физик, математик и астроном, один из создателей классической физики. Автор фундаментального труда «Математические начала натуральной философии», в котором он изложил закон всемирного тяготения и три закона механики, ставшие основой </a:t>
            </a:r>
            <a:r>
              <a:rPr lang="ru-RU" sz="2200" dirty="0" smtClean="0"/>
              <a:t>классической механики.</a:t>
            </a:r>
          </a:p>
        </p:txBody>
      </p:sp>
      <p:sp>
        <p:nvSpPr>
          <p:cNvPr id="5" name="Заголовок 4"/>
          <p:cNvSpPr>
            <a:spLocks noGrp="1"/>
          </p:cNvSpPr>
          <p:nvPr>
            <p:ph type="title" idx="4294967295"/>
          </p:nvPr>
        </p:nvSpPr>
        <p:spPr>
          <a:xfrm>
            <a:off x="323528" y="155575"/>
            <a:ext cx="8229600" cy="1143000"/>
          </a:xfrm>
        </p:spPr>
        <p:txBody>
          <a:bodyPr>
            <a:normAutofit fontScale="90000"/>
          </a:bodyPr>
          <a:lstStyle/>
          <a:p>
            <a:r>
              <a:rPr lang="ru-RU" b="1" dirty="0" smtClean="0">
                <a:effectLst/>
              </a:rPr>
              <a:t>Исаак Ньютон(</a:t>
            </a:r>
            <a:r>
              <a:rPr lang="en-US" b="1" dirty="0">
                <a:effectLst/>
              </a:rPr>
              <a:t>Isaac Newton)</a:t>
            </a:r>
            <a:r>
              <a:rPr lang="en-US" dirty="0">
                <a:effectLst/>
              </a:rPr>
              <a:t/>
            </a:r>
            <a:br>
              <a:rPr lang="en-US" dirty="0">
                <a:effectLst/>
              </a:rPr>
            </a:br>
            <a:r>
              <a:rPr lang="en-US" b="1" dirty="0">
                <a:effectLst/>
              </a:rPr>
              <a:t>(25.12.1642 — 20.03.1727</a:t>
            </a:r>
            <a:r>
              <a:rPr lang="en-US" b="1" dirty="0" smtClean="0">
                <a:effectLst/>
              </a:rPr>
              <a:t>)</a:t>
            </a:r>
            <a:endParaRPr lang="ru-RU" dirty="0"/>
          </a:p>
        </p:txBody>
      </p:sp>
      <p:pic>
        <p:nvPicPr>
          <p:cNvPr id="6146" name="Рисунок 40" descr="Isaac Newton Cre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12776"/>
            <a:ext cx="3600400" cy="494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687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4294967295"/>
          </p:nvPr>
        </p:nvSpPr>
        <p:spPr>
          <a:xfrm>
            <a:off x="245368" y="1700808"/>
            <a:ext cx="4470648" cy="4536504"/>
          </a:xfrm>
        </p:spPr>
        <p:txBody>
          <a:bodyPr>
            <a:noAutofit/>
          </a:bodyPr>
          <a:lstStyle/>
          <a:p>
            <a:pPr marL="0" indent="0" algn="just">
              <a:buNone/>
            </a:pPr>
            <a:r>
              <a:rPr lang="ru-RU" sz="2200" dirty="0" smtClean="0"/>
              <a:t>Ньютон разработал (независимо от Готфрида Лейбница) дифференциальное и интегральное исчисления. Открыл дисперсию света, хроматическую аберрацию, исследовал интерференцию и дифракцию, развивал корпускулярную теорию света, высказал гипотезу, сочетавшую корпускулярные и волновые представления.</a:t>
            </a:r>
          </a:p>
          <a:p>
            <a:pPr marL="0" indent="0" algn="just">
              <a:buNone/>
            </a:pPr>
            <a:r>
              <a:rPr lang="ru-RU" sz="2200" dirty="0" smtClean="0"/>
              <a:t>Построил зеркальный телескоп.</a:t>
            </a:r>
          </a:p>
          <a:p>
            <a:pPr marL="0" indent="0" algn="just">
              <a:buNone/>
            </a:pPr>
            <a:endParaRPr lang="ru-RU" sz="2200" dirty="0"/>
          </a:p>
        </p:txBody>
      </p:sp>
      <p:sp>
        <p:nvSpPr>
          <p:cNvPr id="5" name="Заголовок 4"/>
          <p:cNvSpPr>
            <a:spLocks noGrp="1"/>
          </p:cNvSpPr>
          <p:nvPr>
            <p:ph type="title" idx="4294967295"/>
          </p:nvPr>
        </p:nvSpPr>
        <p:spPr>
          <a:xfrm>
            <a:off x="446856" y="371599"/>
            <a:ext cx="8229600" cy="537121"/>
          </a:xfrm>
        </p:spPr>
        <p:txBody>
          <a:bodyPr>
            <a:normAutofit fontScale="90000"/>
          </a:bodyPr>
          <a:lstStyle/>
          <a:p>
            <a:r>
              <a:rPr lang="ru-RU" b="1" dirty="0" smtClean="0">
                <a:effectLst/>
              </a:rPr>
              <a:t>Исаак Ньютон(</a:t>
            </a:r>
            <a:r>
              <a:rPr lang="en-US" b="1" dirty="0">
                <a:effectLst/>
              </a:rPr>
              <a:t>Isaac Newton</a:t>
            </a:r>
            <a:r>
              <a:rPr lang="en-US" b="1" dirty="0" smtClean="0">
                <a:effectLst/>
              </a:rPr>
              <a:t>)</a:t>
            </a:r>
            <a:endParaRPr lang="ru-RU" dirty="0"/>
          </a:p>
        </p:txBody>
      </p:sp>
      <p:pic>
        <p:nvPicPr>
          <p:cNvPr id="7170" name="Рисунок 41" descr="&amp;Mcy;&amp;acy;&amp;tcy;&amp;iecy;&amp;mcy;&amp;acy;&amp;tcy;&amp;icy;&amp;kcy;&amp;acy; &amp;Bcy;&amp;icy;&amp;ocy;&amp;gcy;&amp;rcy;&amp;acy;&amp;fcy;&amp;icy;&amp;y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843104"/>
            <a:ext cx="3456384" cy="461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179512" y="1003375"/>
            <a:ext cx="8477552" cy="769441"/>
          </a:xfrm>
          <a:prstGeom prst="rect">
            <a:avLst/>
          </a:prstGeom>
        </p:spPr>
        <p:txBody>
          <a:bodyPr wrap="square">
            <a:spAutoFit/>
          </a:bodyPr>
          <a:lstStyle/>
          <a:p>
            <a:r>
              <a:rPr lang="ru-RU" sz="2200" dirty="0"/>
              <a:t>Фундаментальные труды «Математические начала натуральной философии» (1687) и «Оптика» (1704).</a:t>
            </a:r>
          </a:p>
        </p:txBody>
      </p:sp>
    </p:spTree>
    <p:extLst>
      <p:ext uri="{BB962C8B-B14F-4D97-AF65-F5344CB8AC3E}">
        <p14:creationId xmlns:p14="http://schemas.microsoft.com/office/powerpoint/2010/main" val="1398079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3699804"/>
            <a:ext cx="8305800" cy="521284"/>
          </a:xfrm>
        </p:spPr>
        <p:txBody>
          <a:bodyPr/>
          <a:lstStyle/>
          <a:p>
            <a:r>
              <a:rPr lang="ru-RU" sz="2800" dirty="0" smtClean="0"/>
              <a:t>Часть 1.</a:t>
            </a:r>
            <a:endParaRPr lang="ru-RU" sz="2800" dirty="0"/>
          </a:p>
        </p:txBody>
      </p:sp>
      <p:sp>
        <p:nvSpPr>
          <p:cNvPr id="2" name="Заголовок 1"/>
          <p:cNvSpPr>
            <a:spLocks noGrp="1"/>
          </p:cNvSpPr>
          <p:nvPr>
            <p:ph type="ctrTitle"/>
          </p:nvPr>
        </p:nvSpPr>
        <p:spPr/>
        <p:txBody>
          <a:bodyPr/>
          <a:lstStyle/>
          <a:p>
            <a:r>
              <a:rPr lang="ru-RU" dirty="0" smtClean="0"/>
              <a:t>ГАЛЛЕРЕЯ ВЕЛИКИХ МАТЕМАТИКОВ</a:t>
            </a:r>
            <a:endParaRPr lang="ru-RU" dirty="0"/>
          </a:p>
        </p:txBody>
      </p:sp>
    </p:spTree>
    <p:extLst>
      <p:ext uri="{BB962C8B-B14F-4D97-AF65-F5344CB8AC3E}">
        <p14:creationId xmlns:p14="http://schemas.microsoft.com/office/powerpoint/2010/main" val="3824723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7632"/>
            <a:ext cx="8229600" cy="1219200"/>
          </a:xfrm>
        </p:spPr>
        <p:txBody>
          <a:bodyPr>
            <a:noAutofit/>
          </a:bodyPr>
          <a:lstStyle/>
          <a:p>
            <a:r>
              <a:rPr lang="ru-RU" sz="3800" b="1" dirty="0" smtClean="0">
                <a:effectLst/>
              </a:rPr>
              <a:t>Готфрид </a:t>
            </a:r>
            <a:r>
              <a:rPr lang="ru-RU" sz="3800" b="1" dirty="0">
                <a:effectLst/>
              </a:rPr>
              <a:t>Вильгельм фон Лейбниц</a:t>
            </a:r>
            <a:r>
              <a:rPr lang="ru-RU" sz="3800" dirty="0">
                <a:effectLst/>
              </a:rPr>
              <a:t/>
            </a:r>
            <a:br>
              <a:rPr lang="ru-RU" sz="3800" dirty="0">
                <a:effectLst/>
              </a:rPr>
            </a:br>
            <a:r>
              <a:rPr lang="ru-RU" sz="3800" b="1" dirty="0">
                <a:effectLst/>
              </a:rPr>
              <a:t>(</a:t>
            </a:r>
            <a:r>
              <a:rPr lang="en-US" sz="3800" b="1" dirty="0">
                <a:effectLst/>
              </a:rPr>
              <a:t>Gottfried Wilhelm von Leibniz)</a:t>
            </a:r>
            <a:r>
              <a:rPr lang="en-US" sz="3800" dirty="0">
                <a:effectLst/>
              </a:rPr>
              <a:t/>
            </a:r>
            <a:br>
              <a:rPr lang="en-US" sz="3800" dirty="0">
                <a:effectLst/>
              </a:rPr>
            </a:br>
            <a:r>
              <a:rPr lang="en-US" sz="3800" b="1" dirty="0">
                <a:effectLst/>
              </a:rPr>
              <a:t>(01.06.1646 — 14.11.1716</a:t>
            </a:r>
            <a:r>
              <a:rPr lang="en-US" sz="3800" b="1" dirty="0" smtClean="0">
                <a:effectLst/>
              </a:rPr>
              <a:t>)</a:t>
            </a:r>
            <a:endParaRPr lang="ru-RU" sz="3800" dirty="0"/>
          </a:p>
        </p:txBody>
      </p:sp>
      <p:sp>
        <p:nvSpPr>
          <p:cNvPr id="3" name="Объект 2"/>
          <p:cNvSpPr>
            <a:spLocks noGrp="1"/>
          </p:cNvSpPr>
          <p:nvPr>
            <p:ph sz="half" idx="1"/>
          </p:nvPr>
        </p:nvSpPr>
        <p:spPr>
          <a:xfrm>
            <a:off x="3131840" y="2708920"/>
            <a:ext cx="5688632" cy="3096344"/>
          </a:xfrm>
        </p:spPr>
        <p:txBody>
          <a:bodyPr>
            <a:noAutofit/>
          </a:bodyPr>
          <a:lstStyle/>
          <a:p>
            <a:pPr marL="0" indent="0" algn="just">
              <a:buNone/>
            </a:pPr>
            <a:r>
              <a:rPr lang="ru-RU" sz="2200" dirty="0" smtClean="0"/>
              <a:t>Великий </a:t>
            </a:r>
            <a:r>
              <a:rPr lang="ru-RU" sz="2200" dirty="0"/>
              <a:t>немецкий философ, математик, юрист, дипломат. Независимо от Ньютона, создал математический анализ — дифференциальное и интегральное исчисление, основанные на бесконечно малых. В 1684 году Лейбниц публикует первую в мире крупную работу по дифференциальному исчислению: «Новый метод максимумов и минимумов», </a:t>
            </a:r>
          </a:p>
        </p:txBody>
      </p:sp>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5537" y="2074136"/>
            <a:ext cx="2664296" cy="3659120"/>
          </a:xfrm>
        </p:spPr>
      </p:pic>
      <p:sp>
        <p:nvSpPr>
          <p:cNvPr id="5" name="Текст 1"/>
          <p:cNvSpPr txBox="1">
            <a:spLocks/>
          </p:cNvSpPr>
          <p:nvPr/>
        </p:nvSpPr>
        <p:spPr>
          <a:xfrm>
            <a:off x="3131840" y="1772816"/>
            <a:ext cx="5904656" cy="1137774"/>
          </a:xfrm>
          <a:prstGeom prst="rect">
            <a:avLst/>
          </a:prstGeom>
        </p:spPr>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ru-RU" sz="2800" i="1" dirty="0" smtClean="0">
                <a:solidFill>
                  <a:schemeClr val="tx2"/>
                </a:solidFill>
              </a:rPr>
              <a:t>"</a:t>
            </a:r>
            <a:r>
              <a:rPr lang="ru-RU" sz="2800" i="1" dirty="0">
                <a:solidFill>
                  <a:schemeClr val="tx2"/>
                </a:solidFill>
              </a:rPr>
              <a:t>Музыка </a:t>
            </a:r>
            <a:r>
              <a:rPr lang="ru-RU" sz="2800" i="1" dirty="0" smtClean="0">
                <a:solidFill>
                  <a:schemeClr val="tx2"/>
                </a:solidFill>
              </a:rPr>
              <a:t>есть бессознательное</a:t>
            </a:r>
          </a:p>
          <a:p>
            <a:pPr marL="0" indent="0">
              <a:buNone/>
            </a:pPr>
            <a:r>
              <a:rPr lang="ru-RU" sz="2800" i="1" dirty="0" smtClean="0">
                <a:solidFill>
                  <a:schemeClr val="tx2"/>
                </a:solidFill>
              </a:rPr>
              <a:t>упражнение души в арифметике".</a:t>
            </a:r>
            <a:endParaRPr lang="ru-RU" sz="2800" i="1" dirty="0">
              <a:solidFill>
                <a:schemeClr val="tx2"/>
              </a:solidFill>
            </a:endParaRPr>
          </a:p>
        </p:txBody>
      </p:sp>
      <p:sp>
        <p:nvSpPr>
          <p:cNvPr id="7" name="Прямоугольник 6"/>
          <p:cNvSpPr/>
          <p:nvPr/>
        </p:nvSpPr>
        <p:spPr>
          <a:xfrm>
            <a:off x="539552" y="5805264"/>
            <a:ext cx="8208912" cy="769441"/>
          </a:xfrm>
          <a:prstGeom prst="rect">
            <a:avLst/>
          </a:prstGeom>
        </p:spPr>
        <p:txBody>
          <a:bodyPr wrap="square">
            <a:spAutoFit/>
          </a:bodyPr>
          <a:lstStyle/>
          <a:p>
            <a:pPr algn="just"/>
            <a:r>
              <a:rPr lang="ru-RU" sz="2200" dirty="0"/>
              <a:t>в которой излагаются основы дифференциального исчисления, правила дифференцирования выражений. </a:t>
            </a:r>
          </a:p>
        </p:txBody>
      </p:sp>
    </p:spTree>
    <p:extLst>
      <p:ext uri="{BB962C8B-B14F-4D97-AF65-F5344CB8AC3E}">
        <p14:creationId xmlns:p14="http://schemas.microsoft.com/office/powerpoint/2010/main" val="2733919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219200"/>
          </a:xfrm>
        </p:spPr>
        <p:txBody>
          <a:bodyPr>
            <a:noAutofit/>
          </a:bodyPr>
          <a:lstStyle/>
          <a:p>
            <a:r>
              <a:rPr lang="ru-RU" sz="3800" b="1" dirty="0" smtClean="0">
                <a:effectLst/>
              </a:rPr>
              <a:t>Готфрид </a:t>
            </a:r>
            <a:r>
              <a:rPr lang="ru-RU" sz="3800" b="1" dirty="0">
                <a:effectLst/>
              </a:rPr>
              <a:t>Вильгельм фон Лейбниц</a:t>
            </a:r>
            <a:r>
              <a:rPr lang="ru-RU" sz="3800" dirty="0">
                <a:effectLst/>
              </a:rPr>
              <a:t/>
            </a:r>
            <a:br>
              <a:rPr lang="ru-RU" sz="3800" dirty="0">
                <a:effectLst/>
              </a:rPr>
            </a:br>
            <a:r>
              <a:rPr lang="ru-RU" sz="3800" b="1" dirty="0">
                <a:effectLst/>
              </a:rPr>
              <a:t>(</a:t>
            </a:r>
            <a:r>
              <a:rPr lang="en-US" sz="3800" b="1" dirty="0">
                <a:effectLst/>
              </a:rPr>
              <a:t>Gottfried Wilhelm von Leibniz</a:t>
            </a:r>
            <a:r>
              <a:rPr lang="en-US" sz="3800" b="1" dirty="0" smtClean="0">
                <a:effectLst/>
              </a:rPr>
              <a:t>)</a:t>
            </a:r>
            <a:endParaRPr lang="ru-RU" sz="3800" dirty="0"/>
          </a:p>
        </p:txBody>
      </p:sp>
      <p:sp>
        <p:nvSpPr>
          <p:cNvPr id="3" name="Объект 2"/>
          <p:cNvSpPr>
            <a:spLocks noGrp="1"/>
          </p:cNvSpPr>
          <p:nvPr>
            <p:ph sz="half" idx="1"/>
          </p:nvPr>
        </p:nvSpPr>
        <p:spPr>
          <a:xfrm>
            <a:off x="3131840" y="1556792"/>
            <a:ext cx="5760640" cy="3672408"/>
          </a:xfrm>
        </p:spPr>
        <p:txBody>
          <a:bodyPr>
            <a:noAutofit/>
          </a:bodyPr>
          <a:lstStyle/>
          <a:p>
            <a:pPr marL="0" indent="0" algn="just">
              <a:buNone/>
            </a:pPr>
            <a:r>
              <a:rPr lang="ru-RU" sz="2200" dirty="0" smtClean="0"/>
              <a:t>Используя </a:t>
            </a:r>
            <a:r>
              <a:rPr lang="ru-RU" sz="2200" dirty="0"/>
              <a:t>геометрическое истолкование отношения </a:t>
            </a:r>
            <a:r>
              <a:rPr lang="ru-RU" sz="2200" i="1" dirty="0" err="1"/>
              <a:t>dy</a:t>
            </a:r>
            <a:r>
              <a:rPr lang="ru-RU" sz="2200" i="1" dirty="0"/>
              <a:t>/</a:t>
            </a:r>
            <a:r>
              <a:rPr lang="ru-RU" sz="2200" i="1" dirty="0" err="1"/>
              <a:t>dx</a:t>
            </a:r>
            <a:r>
              <a:rPr lang="ru-RU" sz="2200" dirty="0"/>
              <a:t>, он кратко разъясняет признаки возрастания и </a:t>
            </a:r>
            <a:r>
              <a:rPr lang="ru-RU" sz="2200" dirty="0" err="1"/>
              <a:t>убывания,максимума</a:t>
            </a:r>
            <a:r>
              <a:rPr lang="ru-RU" sz="2200" dirty="0"/>
              <a:t> и минимума, выпуклости и вогнутости, достаточные </a:t>
            </a:r>
            <a:r>
              <a:rPr lang="ru-RU" sz="2200" dirty="0" smtClean="0"/>
              <a:t>условия экстремума</a:t>
            </a:r>
            <a:r>
              <a:rPr lang="ru-RU" sz="2200" dirty="0"/>
              <a:t>, а также точки перегиба. Попутно без каких-либо пояснений вводятся «разности разностей» (кратные дифференциалы), обозначаемые </a:t>
            </a:r>
            <a:r>
              <a:rPr lang="ru-RU" sz="2200" i="1" dirty="0" err="1"/>
              <a:t>ddv</a:t>
            </a:r>
            <a:r>
              <a:rPr lang="ru-RU" sz="2200" dirty="0"/>
              <a:t>. </a:t>
            </a:r>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5536" y="1268760"/>
            <a:ext cx="2664295" cy="3644757"/>
          </a:xfrm>
        </p:spPr>
      </p:pic>
      <p:sp>
        <p:nvSpPr>
          <p:cNvPr id="8" name="Прямоугольник 7"/>
          <p:cNvSpPr/>
          <p:nvPr/>
        </p:nvSpPr>
        <p:spPr>
          <a:xfrm>
            <a:off x="323528" y="4869160"/>
            <a:ext cx="8640960" cy="1785104"/>
          </a:xfrm>
          <a:prstGeom prst="rect">
            <a:avLst/>
          </a:prstGeom>
        </p:spPr>
        <p:txBody>
          <a:bodyPr wrap="square">
            <a:spAutoFit/>
          </a:bodyPr>
          <a:lstStyle/>
          <a:p>
            <a:pPr algn="just"/>
            <a:r>
              <a:rPr lang="ru-RU" sz="2200" dirty="0"/>
              <a:t>В подходе Лейбница к математическому анализу были некоторые особенности. Лейбниц мыслил высший анализ не </a:t>
            </a:r>
            <a:r>
              <a:rPr lang="ru-RU" sz="2200" dirty="0" err="1"/>
              <a:t>кинематически</a:t>
            </a:r>
            <a:r>
              <a:rPr lang="ru-RU" sz="2200" dirty="0"/>
              <a:t>, как Ньютон, а алгебраически. В своих работах он понимал бесконечно малые как актуальные объекты, сравнимые между собой только если они одного порядка.</a:t>
            </a:r>
          </a:p>
        </p:txBody>
      </p:sp>
    </p:spTree>
    <p:extLst>
      <p:ext uri="{BB962C8B-B14F-4D97-AF65-F5344CB8AC3E}">
        <p14:creationId xmlns:p14="http://schemas.microsoft.com/office/powerpoint/2010/main" val="453155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584176"/>
          </a:xfrm>
        </p:spPr>
        <p:txBody>
          <a:bodyPr>
            <a:noAutofit/>
          </a:bodyPr>
          <a:lstStyle/>
          <a:p>
            <a:r>
              <a:rPr lang="ru-RU" sz="3600" b="1" dirty="0">
                <a:effectLst/>
              </a:rPr>
              <a:t>Жозеф Луи </a:t>
            </a:r>
            <a:r>
              <a:rPr lang="ru-RU" sz="3600" b="1" dirty="0" smtClean="0">
                <a:effectLst/>
              </a:rPr>
              <a:t>Лагранж </a:t>
            </a:r>
            <a:br>
              <a:rPr lang="ru-RU" sz="3600" b="1" dirty="0" smtClean="0">
                <a:effectLst/>
              </a:rPr>
            </a:br>
            <a:r>
              <a:rPr lang="ru-RU" sz="3600" b="1" dirty="0" smtClean="0">
                <a:effectLst/>
              </a:rPr>
              <a:t>(</a:t>
            </a:r>
            <a:r>
              <a:rPr lang="en-US" sz="3600" b="1" dirty="0">
                <a:effectLst/>
              </a:rPr>
              <a:t>Joseph Louis Lagrange)</a:t>
            </a:r>
            <a:r>
              <a:rPr lang="en-US" sz="3600" dirty="0">
                <a:effectLst/>
              </a:rPr>
              <a:t/>
            </a:r>
            <a:br>
              <a:rPr lang="en-US" sz="3600" dirty="0">
                <a:effectLst/>
              </a:rPr>
            </a:br>
            <a:r>
              <a:rPr lang="en-US" sz="3600" b="1" dirty="0">
                <a:effectLst/>
              </a:rPr>
              <a:t>(25.01.1736 — 10.04.1813</a:t>
            </a:r>
            <a:r>
              <a:rPr lang="en-US" sz="3600" b="1" dirty="0" smtClean="0">
                <a:effectLst/>
              </a:rPr>
              <a:t>)</a:t>
            </a:r>
            <a:endParaRPr lang="ru-RU" sz="3600" dirty="0"/>
          </a:p>
        </p:txBody>
      </p:sp>
      <p:sp>
        <p:nvSpPr>
          <p:cNvPr id="3" name="Объект 2"/>
          <p:cNvSpPr>
            <a:spLocks noGrp="1"/>
          </p:cNvSpPr>
          <p:nvPr>
            <p:ph sz="half" idx="1"/>
          </p:nvPr>
        </p:nvSpPr>
        <p:spPr>
          <a:xfrm>
            <a:off x="3347864" y="3068960"/>
            <a:ext cx="5472608" cy="3312368"/>
          </a:xfrm>
        </p:spPr>
        <p:txBody>
          <a:bodyPr>
            <a:noAutofit/>
          </a:bodyPr>
          <a:lstStyle/>
          <a:p>
            <a:pPr marL="0" indent="0" algn="just">
              <a:buNone/>
            </a:pPr>
            <a:r>
              <a:rPr lang="ru-RU" sz="2200" dirty="0"/>
              <a:t>Французский математик и механик. Автор классического трактата «Аналитическая механика», в котором Лагранж расширил основы статики и механики и установил «общую формулу», также известную как принцип возможных перемещений. Формула конечных приращений и несколько других теорем названы его именем. </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71885" y="2780928"/>
            <a:ext cx="2759955" cy="3633763"/>
          </a:xfrm>
        </p:spPr>
      </p:pic>
      <p:sp>
        <p:nvSpPr>
          <p:cNvPr id="6" name="Текст 1"/>
          <p:cNvSpPr txBox="1">
            <a:spLocks/>
          </p:cNvSpPr>
          <p:nvPr/>
        </p:nvSpPr>
        <p:spPr>
          <a:xfrm>
            <a:off x="323528" y="1772816"/>
            <a:ext cx="9649072" cy="1137774"/>
          </a:xfrm>
          <a:prstGeom prst="rect">
            <a:avLst/>
          </a:prstGeom>
        </p:spPr>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ru-RU" sz="2800" i="1" dirty="0" smtClean="0">
                <a:solidFill>
                  <a:schemeClr val="tx2"/>
                </a:solidFill>
              </a:rPr>
              <a:t>"</a:t>
            </a:r>
            <a:r>
              <a:rPr lang="ru-RU" sz="2800" i="1" dirty="0">
                <a:solidFill>
                  <a:schemeClr val="tx2"/>
                </a:solidFill>
              </a:rPr>
              <a:t>Я сделал своё дело... Я никогда, никого не </a:t>
            </a:r>
            <a:r>
              <a:rPr lang="ru-RU" sz="2800" i="1" dirty="0" smtClean="0">
                <a:solidFill>
                  <a:schemeClr val="tx2"/>
                </a:solidFill>
              </a:rPr>
              <a:t>ненавидел,</a:t>
            </a:r>
          </a:p>
          <a:p>
            <a:pPr marL="0" indent="0">
              <a:buNone/>
            </a:pPr>
            <a:r>
              <a:rPr lang="ru-RU" sz="2800" i="1" dirty="0" smtClean="0">
                <a:solidFill>
                  <a:schemeClr val="tx2"/>
                </a:solidFill>
              </a:rPr>
              <a:t>и </a:t>
            </a:r>
            <a:r>
              <a:rPr lang="ru-RU" sz="2800" i="1" dirty="0">
                <a:solidFill>
                  <a:schemeClr val="tx2"/>
                </a:solidFill>
              </a:rPr>
              <a:t>не делал никому </a:t>
            </a:r>
            <a:r>
              <a:rPr lang="ru-RU" sz="2800" i="1" dirty="0" smtClean="0">
                <a:solidFill>
                  <a:schemeClr val="tx2"/>
                </a:solidFill>
              </a:rPr>
              <a:t>зла".</a:t>
            </a:r>
            <a:endParaRPr lang="ru-RU" sz="2800" i="1" dirty="0">
              <a:solidFill>
                <a:schemeClr val="tx2"/>
              </a:solidFill>
            </a:endParaRPr>
          </a:p>
        </p:txBody>
      </p:sp>
    </p:spTree>
    <p:extLst>
      <p:ext uri="{BB962C8B-B14F-4D97-AF65-F5344CB8AC3E}">
        <p14:creationId xmlns:p14="http://schemas.microsoft.com/office/powerpoint/2010/main" val="1631270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008112"/>
          </a:xfrm>
        </p:spPr>
        <p:txBody>
          <a:bodyPr>
            <a:noAutofit/>
          </a:bodyPr>
          <a:lstStyle/>
          <a:p>
            <a:r>
              <a:rPr lang="ru-RU" sz="3600" b="1" dirty="0">
                <a:effectLst/>
              </a:rPr>
              <a:t>Жозеф Луи </a:t>
            </a:r>
            <a:r>
              <a:rPr lang="ru-RU" sz="3600" b="1" dirty="0" smtClean="0">
                <a:effectLst/>
              </a:rPr>
              <a:t>Лагранж </a:t>
            </a:r>
            <a:br>
              <a:rPr lang="ru-RU" sz="3600" b="1" dirty="0" smtClean="0">
                <a:effectLst/>
              </a:rPr>
            </a:br>
            <a:r>
              <a:rPr lang="ru-RU" sz="3600" b="1" dirty="0" smtClean="0">
                <a:effectLst/>
              </a:rPr>
              <a:t>(</a:t>
            </a:r>
            <a:r>
              <a:rPr lang="en-US" sz="3600" b="1" dirty="0">
                <a:effectLst/>
              </a:rPr>
              <a:t>Joseph Louis Lagrange</a:t>
            </a:r>
            <a:r>
              <a:rPr lang="en-US" sz="3600" b="1" dirty="0" smtClean="0">
                <a:effectLst/>
              </a:rPr>
              <a:t>)</a:t>
            </a:r>
            <a:endParaRPr lang="ru-RU" sz="3600" dirty="0"/>
          </a:p>
        </p:txBody>
      </p:sp>
      <p:sp>
        <p:nvSpPr>
          <p:cNvPr id="3" name="Объект 2"/>
          <p:cNvSpPr>
            <a:spLocks noGrp="1"/>
          </p:cNvSpPr>
          <p:nvPr>
            <p:ph sz="half" idx="1"/>
          </p:nvPr>
        </p:nvSpPr>
        <p:spPr>
          <a:xfrm>
            <a:off x="3779912" y="1809328"/>
            <a:ext cx="4968552" cy="4572000"/>
          </a:xfrm>
        </p:spPr>
        <p:txBody>
          <a:bodyPr>
            <a:normAutofit fontScale="85000" lnSpcReduction="20000"/>
          </a:bodyPr>
          <a:lstStyle/>
          <a:p>
            <a:pPr marL="0" indent="0" algn="just">
              <a:buNone/>
            </a:pPr>
            <a:r>
              <a:rPr lang="ru-RU" dirty="0" smtClean="0"/>
              <a:t>Издал </a:t>
            </a:r>
            <a:r>
              <a:rPr lang="ru-RU" dirty="0"/>
              <a:t>курс математического анализа в двух частях под названиями «Теория аналитических функций» (1797) и «Лекции по исчислению функций» (1801-1806). В 1898 был опубликован «Трактат о решении численных уравнений всех степеней». Сочинения Лагранжа по математике, астрономии и механике составляют 14 томов. Наряду с Эйлером — лучший математик XVIII века. Особенно прославился исключительным мастерством в области далеко идущего обобщения и синтеза накопленного научного материала.</a:t>
            </a:r>
          </a:p>
          <a:p>
            <a:pPr marL="0" indent="0" algn="just">
              <a:buNone/>
            </a:pPr>
            <a:endParaRPr lang="ru-RU"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5536" y="1343091"/>
            <a:ext cx="3168352" cy="5110245"/>
          </a:xfrm>
        </p:spPr>
      </p:pic>
    </p:spTree>
    <p:extLst>
      <p:ext uri="{BB962C8B-B14F-4D97-AF65-F5344CB8AC3E}">
        <p14:creationId xmlns:p14="http://schemas.microsoft.com/office/powerpoint/2010/main" val="13862492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152400"/>
            <a:ext cx="8229600" cy="1692424"/>
          </a:xfrm>
        </p:spPr>
        <p:txBody>
          <a:bodyPr>
            <a:noAutofit/>
          </a:bodyPr>
          <a:lstStyle/>
          <a:p>
            <a:r>
              <a:rPr lang="vi-VN" sz="3600" b="1" dirty="0">
                <a:effectLst/>
              </a:rPr>
              <a:t>Иоганн Карл Фри́дрих Га́усс</a:t>
            </a:r>
            <a:r>
              <a:rPr lang="vi-VN" sz="3600" dirty="0">
                <a:effectLst/>
              </a:rPr>
              <a:t> </a:t>
            </a:r>
            <a:br>
              <a:rPr lang="vi-VN" sz="3600" dirty="0">
                <a:effectLst/>
              </a:rPr>
            </a:br>
            <a:r>
              <a:rPr lang="vi-VN" sz="3600" b="1" dirty="0">
                <a:effectLst/>
              </a:rPr>
              <a:t>(</a:t>
            </a:r>
            <a:r>
              <a:rPr lang="en-US" sz="3600" b="1" i="1" dirty="0">
                <a:effectLst/>
              </a:rPr>
              <a:t>Johann Carl Friedrich </a:t>
            </a:r>
            <a:r>
              <a:rPr lang="en-US" sz="3600" b="1" i="1" dirty="0" err="1">
                <a:effectLst/>
              </a:rPr>
              <a:t>Gauß</a:t>
            </a:r>
            <a:r>
              <a:rPr lang="en-US" sz="3600" b="1" dirty="0">
                <a:effectLst/>
              </a:rPr>
              <a:t>)</a:t>
            </a:r>
            <a:r>
              <a:rPr lang="en-US" sz="3600" dirty="0"/>
              <a:t/>
            </a:r>
            <a:br>
              <a:rPr lang="en-US" sz="3600" dirty="0"/>
            </a:br>
            <a:r>
              <a:rPr lang="en-US" sz="3600" b="1" dirty="0">
                <a:effectLst/>
              </a:rPr>
              <a:t>( 30.04.1777 - 23.02.1855</a:t>
            </a:r>
            <a:r>
              <a:rPr lang="en-US" sz="3600" b="1" dirty="0" smtClean="0">
                <a:effectLst/>
              </a:rPr>
              <a:t>)</a:t>
            </a:r>
            <a:r>
              <a:rPr lang="ru-RU" sz="3600" b="1" dirty="0" smtClean="0">
                <a:effectLst/>
              </a:rPr>
              <a:t> </a:t>
            </a:r>
            <a:endParaRPr lang="ru-RU" sz="3600" dirty="0"/>
          </a:p>
        </p:txBody>
      </p:sp>
      <p:sp>
        <p:nvSpPr>
          <p:cNvPr id="2" name="Текст 1"/>
          <p:cNvSpPr>
            <a:spLocks noGrp="1"/>
          </p:cNvSpPr>
          <p:nvPr>
            <p:ph type="body" idx="4294967295"/>
          </p:nvPr>
        </p:nvSpPr>
        <p:spPr>
          <a:xfrm>
            <a:off x="4211960" y="1802904"/>
            <a:ext cx="5112568" cy="1266056"/>
          </a:xfrm>
        </p:spPr>
        <p:txBody>
          <a:bodyPr>
            <a:noAutofit/>
          </a:bodyPr>
          <a:lstStyle/>
          <a:p>
            <a:pPr marL="0" indent="0">
              <a:buNone/>
            </a:pPr>
            <a:r>
              <a:rPr lang="ru-RU" sz="2800" b="0" i="1" dirty="0">
                <a:solidFill>
                  <a:schemeClr val="tx2"/>
                </a:solidFill>
              </a:rPr>
              <a:t>Математика – царица наук, арифметика – царица математики".</a:t>
            </a:r>
          </a:p>
        </p:txBody>
      </p:sp>
      <p:sp>
        <p:nvSpPr>
          <p:cNvPr id="3" name="Объект 2"/>
          <p:cNvSpPr>
            <a:spLocks noGrp="1"/>
          </p:cNvSpPr>
          <p:nvPr>
            <p:ph sz="half" idx="4294967295"/>
          </p:nvPr>
        </p:nvSpPr>
        <p:spPr>
          <a:xfrm>
            <a:off x="3707904" y="3068960"/>
            <a:ext cx="5134199" cy="3672408"/>
          </a:xfrm>
        </p:spPr>
        <p:txBody>
          <a:bodyPr>
            <a:noAutofit/>
          </a:bodyPr>
          <a:lstStyle/>
          <a:p>
            <a:pPr marL="0" indent="0" algn="just">
              <a:buNone/>
            </a:pPr>
            <a:r>
              <a:rPr lang="ru-RU" sz="2200" dirty="0" smtClean="0"/>
              <a:t>Немецкий математик, астроном физик</a:t>
            </a:r>
            <a:r>
              <a:rPr lang="ru-RU" sz="2200" dirty="0"/>
              <a:t>, считается одним из величайших математиков всех времён, «королём математиков». Лауреат медали </a:t>
            </a:r>
            <a:r>
              <a:rPr lang="ru-RU" sz="2200" dirty="0" err="1"/>
              <a:t>Копли</a:t>
            </a:r>
            <a:r>
              <a:rPr lang="ru-RU" sz="2200" dirty="0"/>
              <a:t>(1838), иностранный член шведской (1821) и российской (1824) Академий наук, английского Королевского общества. Уже в двухлетнем возрасте </a:t>
            </a:r>
            <a:r>
              <a:rPr lang="ru-RU" sz="2200" dirty="0" smtClean="0"/>
              <a:t>мальчик показал себя вундеркиндом.</a:t>
            </a:r>
            <a:endParaRPr lang="ru-RU" sz="2200" dirty="0"/>
          </a:p>
        </p:txBody>
      </p:sp>
      <p:pic>
        <p:nvPicPr>
          <p:cNvPr id="8194" name="Рисунок 49" descr="&amp;Kcy;&amp;acy;&amp;rcy;&amp;lcy; &amp;Gcy;&amp;acy;&amp;ucy;&amp;scy;&amp;s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741" y="2060848"/>
            <a:ext cx="3284163"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6598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152400"/>
            <a:ext cx="8229600" cy="1116360"/>
          </a:xfrm>
        </p:spPr>
        <p:txBody>
          <a:bodyPr>
            <a:noAutofit/>
          </a:bodyPr>
          <a:lstStyle/>
          <a:p>
            <a:r>
              <a:rPr lang="vi-VN" sz="3600" b="1" dirty="0">
                <a:effectLst/>
              </a:rPr>
              <a:t>Иоганн Карл Фри́дрих Га́усс</a:t>
            </a:r>
            <a:r>
              <a:rPr lang="vi-VN" sz="3600" dirty="0">
                <a:effectLst/>
              </a:rPr>
              <a:t> </a:t>
            </a:r>
            <a:br>
              <a:rPr lang="vi-VN" sz="3600" dirty="0">
                <a:effectLst/>
              </a:rPr>
            </a:br>
            <a:r>
              <a:rPr lang="vi-VN" sz="3600" b="1" dirty="0">
                <a:effectLst/>
              </a:rPr>
              <a:t>(</a:t>
            </a:r>
            <a:r>
              <a:rPr lang="en-US" sz="3600" b="1" i="1" dirty="0">
                <a:effectLst/>
              </a:rPr>
              <a:t>Johann Carl Friedrich </a:t>
            </a:r>
            <a:r>
              <a:rPr lang="en-US" sz="3600" b="1" i="1" dirty="0" err="1">
                <a:effectLst/>
              </a:rPr>
              <a:t>Gauß</a:t>
            </a:r>
            <a:r>
              <a:rPr lang="en-US" sz="3600" b="1" dirty="0" smtClean="0">
                <a:effectLst/>
              </a:rPr>
              <a:t>)</a:t>
            </a:r>
            <a:endParaRPr lang="ru-RU" sz="3600" dirty="0"/>
          </a:p>
        </p:txBody>
      </p:sp>
      <p:sp>
        <p:nvSpPr>
          <p:cNvPr id="3" name="Объект 2"/>
          <p:cNvSpPr>
            <a:spLocks noGrp="1"/>
          </p:cNvSpPr>
          <p:nvPr>
            <p:ph sz="half" idx="4294967295"/>
          </p:nvPr>
        </p:nvSpPr>
        <p:spPr>
          <a:xfrm>
            <a:off x="3923928" y="1268760"/>
            <a:ext cx="4824536" cy="5866630"/>
          </a:xfrm>
        </p:spPr>
        <p:txBody>
          <a:bodyPr>
            <a:noAutofit/>
          </a:bodyPr>
          <a:lstStyle/>
          <a:p>
            <a:pPr marL="0" indent="0" algn="just">
              <a:buNone/>
            </a:pPr>
            <a:r>
              <a:rPr lang="ru-RU" sz="2200" dirty="0" smtClean="0"/>
              <a:t>Гаусс доказал возможность</a:t>
            </a:r>
            <a:endParaRPr lang="ru-RU" sz="2200" dirty="0"/>
          </a:p>
          <a:p>
            <a:pPr marL="0" indent="0" algn="just">
              <a:buNone/>
            </a:pPr>
            <a:r>
              <a:rPr lang="ru-RU" sz="2200" dirty="0" smtClean="0"/>
              <a:t>построения </a:t>
            </a:r>
            <a:r>
              <a:rPr lang="ru-RU" sz="2200" dirty="0"/>
              <a:t>с помощью циркуля и линейки правильного </a:t>
            </a:r>
            <a:r>
              <a:rPr lang="ru-RU" sz="2200" dirty="0" err="1"/>
              <a:t>семнадцатиугольника</a:t>
            </a:r>
            <a:r>
              <a:rPr lang="ru-RU" sz="2200" dirty="0"/>
              <a:t>. Более того, он разрешил проблему построения правильных многоугольников до конца. Открывает </a:t>
            </a:r>
            <a:r>
              <a:rPr lang="ru-RU" sz="2200" dirty="0">
                <a:hlinkClick r:id="rId2" tooltip="Гауссовы целые числа"/>
              </a:rPr>
              <a:t>гауссовы комплексные целые </a:t>
            </a:r>
            <a:r>
              <a:rPr lang="ru-RU" sz="2200" dirty="0" smtClean="0">
                <a:hlinkClick r:id="rId2" tooltip="Гауссовы целые числа"/>
              </a:rPr>
              <a:t>числа</a:t>
            </a:r>
            <a:r>
              <a:rPr lang="ru-RU" sz="2200" dirty="0" smtClean="0"/>
              <a:t>, </a:t>
            </a:r>
            <a:r>
              <a:rPr lang="ru-RU" sz="2200" dirty="0"/>
              <a:t>строит для них теорию делимости и сравнений. Успешно применяет их для решения сравнений высоких степеней. И многое другое</a:t>
            </a:r>
            <a:r>
              <a:rPr lang="ru-RU" sz="2200" dirty="0" smtClean="0"/>
              <a:t>. До </a:t>
            </a:r>
            <a:r>
              <a:rPr lang="ru-RU" sz="2200" dirty="0"/>
              <a:t>самой старости он привык большую часть вычислений производить в уме.</a:t>
            </a:r>
          </a:p>
        </p:txBody>
      </p:sp>
      <p:pic>
        <p:nvPicPr>
          <p:cNvPr id="9218" name="Рисунок 50" descr="&amp;Gcy;&amp;acy;&amp;ucy;&amp;scy;&amp;scy;, &amp;Kcy;&amp;acy;&amp;rcy;&amp;lcy; &amp;Fcy;&amp;rcy;&amp;icy;&amp;dcy;&amp;rcy;&amp;icy;&amp;khcy; - &amp;Ncy;&amp;acy;&amp;ucy;&amp;kcy;&amp;acy;"/>
          <p:cNvPicPr>
            <a:picLocks noChangeAspect="1" noChangeArrowheads="1"/>
          </p:cNvPicPr>
          <p:nvPr/>
        </p:nvPicPr>
        <p:blipFill>
          <a:blip r:embed="rId3">
            <a:extLst>
              <a:ext uri="{28A0092B-C50C-407E-A947-70E740481C1C}">
                <a14:useLocalDpi xmlns:a14="http://schemas.microsoft.com/office/drawing/2010/main" val="0"/>
              </a:ext>
            </a:extLst>
          </a:blip>
          <a:srcRect l="31950" t="-2" r="28374" b="26952"/>
          <a:stretch>
            <a:fillRect/>
          </a:stretch>
        </p:blipFill>
        <p:spPr bwMode="auto">
          <a:xfrm>
            <a:off x="467544" y="1268759"/>
            <a:ext cx="3240360" cy="526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7899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625624"/>
            <a:ext cx="8229600" cy="1219200"/>
          </a:xfrm>
        </p:spPr>
        <p:txBody>
          <a:bodyPr>
            <a:noAutofit/>
          </a:bodyPr>
          <a:lstStyle/>
          <a:p>
            <a:r>
              <a:rPr lang="ru-RU" sz="3600" b="1" dirty="0">
                <a:effectLst/>
              </a:rPr>
              <a:t>Карл Теодор Вильгельм Вейерштрасс</a:t>
            </a:r>
            <a:r>
              <a:rPr lang="ru-RU" sz="3600" dirty="0">
                <a:effectLst/>
              </a:rPr>
              <a:t/>
            </a:r>
            <a:br>
              <a:rPr lang="ru-RU" sz="3600" dirty="0">
                <a:effectLst/>
              </a:rPr>
            </a:br>
            <a:r>
              <a:rPr lang="ru-RU" sz="3600" b="1" dirty="0">
                <a:effectLst/>
              </a:rPr>
              <a:t>(</a:t>
            </a:r>
            <a:r>
              <a:rPr lang="en-US" sz="3600" b="1" dirty="0">
                <a:effectLst/>
              </a:rPr>
              <a:t>Karl Theodor Wilhelm </a:t>
            </a:r>
            <a:r>
              <a:rPr lang="en-US" sz="3600" b="1" dirty="0" err="1">
                <a:effectLst/>
              </a:rPr>
              <a:t>Weierstraß</a:t>
            </a:r>
            <a:r>
              <a:rPr lang="en-US" sz="3600" b="1" dirty="0">
                <a:effectLst/>
              </a:rPr>
              <a:t>)</a:t>
            </a:r>
            <a:r>
              <a:rPr lang="en-US" sz="3600" dirty="0">
                <a:effectLst/>
              </a:rPr>
              <a:t/>
            </a:r>
            <a:br>
              <a:rPr lang="en-US" sz="3600" dirty="0">
                <a:effectLst/>
              </a:rPr>
            </a:br>
            <a:r>
              <a:rPr lang="en-US" sz="3600" b="1" dirty="0">
                <a:effectLst/>
              </a:rPr>
              <a:t>(31.10.1815 — 19.02.1897</a:t>
            </a:r>
            <a:r>
              <a:rPr lang="en-US" sz="3600" b="1" dirty="0" smtClean="0">
                <a:effectLst/>
              </a:rPr>
              <a:t>)</a:t>
            </a:r>
            <a:endParaRPr lang="ru-RU" sz="3600" dirty="0"/>
          </a:p>
        </p:txBody>
      </p:sp>
      <p:sp>
        <p:nvSpPr>
          <p:cNvPr id="2" name="Текст 1"/>
          <p:cNvSpPr>
            <a:spLocks noGrp="1"/>
          </p:cNvSpPr>
          <p:nvPr>
            <p:ph type="body" idx="4294967295"/>
          </p:nvPr>
        </p:nvSpPr>
        <p:spPr>
          <a:xfrm>
            <a:off x="323528" y="1772816"/>
            <a:ext cx="8568952" cy="1512168"/>
          </a:xfrm>
        </p:spPr>
        <p:txBody>
          <a:bodyPr>
            <a:noAutofit/>
          </a:bodyPr>
          <a:lstStyle/>
          <a:p>
            <a:pPr marL="0" indent="0" algn="just">
              <a:buNone/>
            </a:pPr>
            <a:r>
              <a:rPr lang="ru-RU" sz="2800" b="0" i="1" dirty="0">
                <a:solidFill>
                  <a:schemeClr val="tx2"/>
                </a:solidFill>
              </a:rPr>
              <a:t>"Математик, который не является в известной </a:t>
            </a:r>
            <a:r>
              <a:rPr lang="ru-RU" sz="2800" b="0" i="1" dirty="0" smtClean="0">
                <a:solidFill>
                  <a:schemeClr val="tx2"/>
                </a:solidFill>
              </a:rPr>
              <a:t>мере </a:t>
            </a:r>
            <a:r>
              <a:rPr lang="ru-RU" sz="2800" b="0" i="1" dirty="0">
                <a:solidFill>
                  <a:schemeClr val="tx2"/>
                </a:solidFill>
              </a:rPr>
              <a:t>поэтом, </a:t>
            </a:r>
            <a:r>
              <a:rPr lang="ru-RU" sz="2800" b="0" i="1" dirty="0" smtClean="0">
                <a:solidFill>
                  <a:schemeClr val="tx2"/>
                </a:solidFill>
              </a:rPr>
              <a:t>никогда не </a:t>
            </a:r>
            <a:r>
              <a:rPr lang="ru-RU" sz="2800" b="0" i="1" dirty="0">
                <a:solidFill>
                  <a:schemeClr val="tx2"/>
                </a:solidFill>
              </a:rPr>
              <a:t>будет </a:t>
            </a:r>
            <a:r>
              <a:rPr lang="ru-RU" sz="2800" b="0" i="1" dirty="0" smtClean="0">
                <a:solidFill>
                  <a:schemeClr val="tx2"/>
                </a:solidFill>
              </a:rPr>
              <a:t>настоящим математиком".</a:t>
            </a:r>
            <a:endParaRPr lang="ru-RU" sz="2800" b="0" i="1" dirty="0">
              <a:solidFill>
                <a:schemeClr val="tx2"/>
              </a:solidFill>
            </a:endParaRPr>
          </a:p>
        </p:txBody>
      </p:sp>
      <p:sp>
        <p:nvSpPr>
          <p:cNvPr id="3" name="Объект 2"/>
          <p:cNvSpPr>
            <a:spLocks noGrp="1"/>
          </p:cNvSpPr>
          <p:nvPr>
            <p:ph sz="half" idx="4294967295"/>
          </p:nvPr>
        </p:nvSpPr>
        <p:spPr>
          <a:xfrm>
            <a:off x="395536" y="3140968"/>
            <a:ext cx="4536504" cy="3168352"/>
          </a:xfrm>
        </p:spPr>
        <p:txBody>
          <a:bodyPr>
            <a:noAutofit/>
          </a:bodyPr>
          <a:lstStyle/>
          <a:p>
            <a:pPr marL="0" indent="0" algn="just">
              <a:buNone/>
            </a:pPr>
            <a:r>
              <a:rPr lang="ru-RU" sz="2200" dirty="0"/>
              <a:t>Выдающийся </a:t>
            </a:r>
            <a:r>
              <a:rPr lang="ru-RU" sz="2200" dirty="0" smtClean="0"/>
              <a:t>немецкий </a:t>
            </a:r>
            <a:r>
              <a:rPr lang="ru-RU" sz="2200" dirty="0"/>
              <a:t>математик, «отец современного анализа». Исследования Вейерштрасса существенно обогатили математический анализ, теорию специальных функций, вариационное исчисление, дифференциальную геометрию и линейную алгебру. </a:t>
            </a:r>
          </a:p>
          <a:p>
            <a:pPr marL="0" indent="0" algn="just">
              <a:buNone/>
            </a:pPr>
            <a:endParaRPr lang="ru-RU" sz="2200" dirty="0"/>
          </a:p>
        </p:txBody>
      </p:sp>
      <p:pic>
        <p:nvPicPr>
          <p:cNvPr id="6" name="Объект 5"/>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5076056" y="2701097"/>
            <a:ext cx="3600400" cy="3795973"/>
          </a:xfrm>
        </p:spPr>
      </p:pic>
    </p:spTree>
    <p:extLst>
      <p:ext uri="{BB962C8B-B14F-4D97-AF65-F5344CB8AC3E}">
        <p14:creationId xmlns:p14="http://schemas.microsoft.com/office/powerpoint/2010/main" val="40211066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193576"/>
            <a:ext cx="8229600" cy="1219200"/>
          </a:xfrm>
        </p:spPr>
        <p:txBody>
          <a:bodyPr>
            <a:noAutofit/>
          </a:bodyPr>
          <a:lstStyle/>
          <a:p>
            <a:r>
              <a:rPr lang="ru-RU" sz="3600" b="1" dirty="0">
                <a:effectLst/>
              </a:rPr>
              <a:t>Карл Теодор Вильгельм Вейерштрасс</a:t>
            </a:r>
            <a:r>
              <a:rPr lang="ru-RU" sz="3600" dirty="0">
                <a:effectLst/>
              </a:rPr>
              <a:t/>
            </a:r>
            <a:br>
              <a:rPr lang="ru-RU" sz="3600" dirty="0">
                <a:effectLst/>
              </a:rPr>
            </a:br>
            <a:r>
              <a:rPr lang="ru-RU" sz="3600" b="1" dirty="0">
                <a:effectLst/>
              </a:rPr>
              <a:t>(</a:t>
            </a:r>
            <a:r>
              <a:rPr lang="en-US" sz="3600" b="1" dirty="0">
                <a:effectLst/>
              </a:rPr>
              <a:t>Karl Theodor Wilhelm </a:t>
            </a:r>
            <a:r>
              <a:rPr lang="en-US" sz="3600" b="1" dirty="0" err="1">
                <a:effectLst/>
              </a:rPr>
              <a:t>Weierstraß</a:t>
            </a:r>
            <a:r>
              <a:rPr lang="en-US" sz="3600" b="1" dirty="0" smtClean="0">
                <a:effectLst/>
              </a:rPr>
              <a:t>)</a:t>
            </a:r>
            <a:endParaRPr lang="ru-RU" sz="3600" dirty="0"/>
          </a:p>
        </p:txBody>
      </p:sp>
      <p:sp>
        <p:nvSpPr>
          <p:cNvPr id="3" name="Объект 2"/>
          <p:cNvSpPr>
            <a:spLocks noGrp="1"/>
          </p:cNvSpPr>
          <p:nvPr>
            <p:ph sz="half" idx="4294967295"/>
          </p:nvPr>
        </p:nvSpPr>
        <p:spPr>
          <a:xfrm>
            <a:off x="251520" y="1700808"/>
            <a:ext cx="8352928" cy="4752528"/>
          </a:xfrm>
        </p:spPr>
        <p:txBody>
          <a:bodyPr>
            <a:noAutofit/>
          </a:bodyPr>
          <a:lstStyle/>
          <a:p>
            <a:pPr marL="0" indent="0" algn="just">
              <a:buNone/>
            </a:pPr>
            <a:r>
              <a:rPr lang="ru-RU" sz="2200" dirty="0" smtClean="0"/>
              <a:t>Он </a:t>
            </a:r>
            <a:r>
              <a:rPr lang="ru-RU" sz="2200" dirty="0"/>
              <a:t>сформулировал логическое обоснование анализа на основе построенной им теории действительных (вещественных) чисел. Одновременно он дал строгое доказательство основных свойств непрерывных функций. Вейерштрасс доказал, что любая непрерывная функция допускает представление равномерно сходящимся рядом многочленов. Создал теорию делимости степенных рядов. Вариационное исчисление Вейерштрасс также преобразовал, придав его основаниям современный вид. Он открыл условия сильного экстремума и достаточные условия экстремума, исследовал разрывные решения классических уравнений. В геометрии он создал теорию минимальных поверхностей, внёс вклад в теорию геодезических линий.</a:t>
            </a:r>
          </a:p>
          <a:p>
            <a:pPr marL="0" indent="0" algn="just">
              <a:buNone/>
            </a:pPr>
            <a:endParaRPr lang="ru-RU" sz="2200" dirty="0"/>
          </a:p>
        </p:txBody>
      </p:sp>
    </p:spTree>
    <p:extLst>
      <p:ext uri="{BB962C8B-B14F-4D97-AF65-F5344CB8AC3E}">
        <p14:creationId xmlns:p14="http://schemas.microsoft.com/office/powerpoint/2010/main" val="667028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584176"/>
          </a:xfrm>
        </p:spPr>
        <p:txBody>
          <a:bodyPr>
            <a:noAutofit/>
          </a:bodyPr>
          <a:lstStyle/>
          <a:p>
            <a:r>
              <a:rPr lang="ru-RU" sz="3600" b="1" dirty="0">
                <a:effectLst/>
              </a:rPr>
              <a:t>Георг Фридрих Бернхард Риман</a:t>
            </a:r>
            <a:r>
              <a:rPr lang="ru-RU" sz="3600" dirty="0">
                <a:effectLst/>
              </a:rPr>
              <a:t/>
            </a:r>
            <a:br>
              <a:rPr lang="ru-RU" sz="3600" dirty="0">
                <a:effectLst/>
              </a:rPr>
            </a:br>
            <a:r>
              <a:rPr lang="ru-RU" sz="3600" b="1" dirty="0">
                <a:effectLst/>
              </a:rPr>
              <a:t>(</a:t>
            </a:r>
            <a:r>
              <a:rPr lang="en-US" sz="3600" b="1" dirty="0">
                <a:effectLst/>
              </a:rPr>
              <a:t>Georg Friedrich Bernhard Riemann)</a:t>
            </a:r>
            <a:r>
              <a:rPr lang="en-US" sz="3600" dirty="0">
                <a:effectLst/>
              </a:rPr>
              <a:t/>
            </a:r>
            <a:br>
              <a:rPr lang="en-US" sz="3600" dirty="0">
                <a:effectLst/>
              </a:rPr>
            </a:br>
            <a:r>
              <a:rPr lang="en-US" sz="3600" b="1" dirty="0">
                <a:effectLst/>
              </a:rPr>
              <a:t>(17.09.1826 — 20.07.1866</a:t>
            </a:r>
            <a:r>
              <a:rPr lang="en-US" sz="3600" b="1" dirty="0" smtClean="0">
                <a:effectLst/>
              </a:rPr>
              <a:t>)</a:t>
            </a:r>
            <a:endParaRPr lang="ru-RU" sz="3600" dirty="0"/>
          </a:p>
        </p:txBody>
      </p:sp>
      <p:sp>
        <p:nvSpPr>
          <p:cNvPr id="3" name="Объект 2"/>
          <p:cNvSpPr>
            <a:spLocks noGrp="1"/>
          </p:cNvSpPr>
          <p:nvPr>
            <p:ph sz="half" idx="1"/>
          </p:nvPr>
        </p:nvSpPr>
        <p:spPr>
          <a:xfrm>
            <a:off x="3491880" y="3717032"/>
            <a:ext cx="5400600" cy="3024336"/>
          </a:xfrm>
        </p:spPr>
        <p:txBody>
          <a:bodyPr>
            <a:noAutofit/>
          </a:bodyPr>
          <a:lstStyle/>
          <a:p>
            <a:pPr marL="0" indent="0" algn="just">
              <a:buNone/>
            </a:pPr>
            <a:r>
              <a:rPr lang="ru-RU" sz="2200" dirty="0"/>
              <a:t>Выдающийся немецкий математик. Вслед за Коши, рассмотрел формализацию понятия интеграла и ввёл своё определение — интеграл Римана. Создал общую теорию многозначных комплексных функций, построив для них «римановы поверхности». </a:t>
            </a:r>
          </a:p>
        </p:txBody>
      </p:sp>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6718" y="3118450"/>
            <a:ext cx="3025931" cy="3406894"/>
          </a:xfrm>
        </p:spPr>
      </p:pic>
      <p:sp>
        <p:nvSpPr>
          <p:cNvPr id="5" name="Текст 1"/>
          <p:cNvSpPr txBox="1">
            <a:spLocks/>
          </p:cNvSpPr>
          <p:nvPr/>
        </p:nvSpPr>
        <p:spPr>
          <a:xfrm>
            <a:off x="395536" y="1772816"/>
            <a:ext cx="8496944" cy="1872208"/>
          </a:xfrm>
          <a:prstGeom prst="rect">
            <a:avLst/>
          </a:prstGeom>
        </p:spPr>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just">
              <a:buNone/>
            </a:pPr>
            <a:r>
              <a:rPr lang="ru-RU" i="1" dirty="0" smtClean="0">
                <a:solidFill>
                  <a:schemeClr val="tx2"/>
                </a:solidFill>
              </a:rPr>
              <a:t>"</a:t>
            </a:r>
            <a:r>
              <a:rPr lang="ru-RU" i="1" dirty="0">
                <a:solidFill>
                  <a:schemeClr val="tx2"/>
                </a:solidFill>
              </a:rPr>
              <a:t>…я привыкаю больше думать о слушателях, чем о себе, и научился читать по их лицам, могу </a:t>
            </a:r>
            <a:r>
              <a:rPr lang="ru-RU" i="1" dirty="0" smtClean="0">
                <a:solidFill>
                  <a:schemeClr val="tx2"/>
                </a:solidFill>
              </a:rPr>
              <a:t>ли продолжать  лекцию или  должен ещё раз вернуться </a:t>
            </a:r>
            <a:r>
              <a:rPr lang="ru-RU" i="1" dirty="0">
                <a:solidFill>
                  <a:schemeClr val="tx2"/>
                </a:solidFill>
              </a:rPr>
              <a:t>к </a:t>
            </a:r>
            <a:endParaRPr lang="ru-RU" i="1" dirty="0" smtClean="0">
              <a:solidFill>
                <a:schemeClr val="tx2"/>
              </a:solidFill>
            </a:endParaRPr>
          </a:p>
          <a:p>
            <a:pPr marL="0" indent="0" algn="just">
              <a:buNone/>
            </a:pPr>
            <a:r>
              <a:rPr lang="ru-RU" i="1" dirty="0">
                <a:solidFill>
                  <a:schemeClr val="tx2"/>
                </a:solidFill>
              </a:rPr>
              <a:t> </a:t>
            </a:r>
            <a:r>
              <a:rPr lang="ru-RU" i="1" dirty="0" smtClean="0">
                <a:solidFill>
                  <a:schemeClr val="tx2"/>
                </a:solidFill>
              </a:rPr>
              <a:t>                                              рассматриваемой </a:t>
            </a:r>
            <a:r>
              <a:rPr lang="ru-RU" i="1" dirty="0">
                <a:solidFill>
                  <a:schemeClr val="tx2"/>
                </a:solidFill>
              </a:rPr>
              <a:t>проблеме…</a:t>
            </a:r>
            <a:r>
              <a:rPr lang="ru-RU" i="1" dirty="0" smtClean="0">
                <a:solidFill>
                  <a:schemeClr val="tx2"/>
                </a:solidFill>
              </a:rPr>
              <a:t>" </a:t>
            </a:r>
            <a:endParaRPr lang="ru-RU" i="1" dirty="0">
              <a:solidFill>
                <a:schemeClr val="tx2"/>
              </a:solidFill>
            </a:endParaRPr>
          </a:p>
        </p:txBody>
      </p:sp>
    </p:spTree>
    <p:extLst>
      <p:ext uri="{BB962C8B-B14F-4D97-AF65-F5344CB8AC3E}">
        <p14:creationId xmlns:p14="http://schemas.microsoft.com/office/powerpoint/2010/main" val="3786757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1080120"/>
          </a:xfrm>
        </p:spPr>
        <p:txBody>
          <a:bodyPr>
            <a:noAutofit/>
          </a:bodyPr>
          <a:lstStyle/>
          <a:p>
            <a:r>
              <a:rPr lang="ru-RU" sz="3600" b="1" dirty="0">
                <a:effectLst/>
              </a:rPr>
              <a:t>Георг Фридрих Бернхард Риман</a:t>
            </a:r>
            <a:r>
              <a:rPr lang="ru-RU" sz="3600" dirty="0">
                <a:effectLst/>
              </a:rPr>
              <a:t/>
            </a:r>
            <a:br>
              <a:rPr lang="ru-RU" sz="3600" dirty="0">
                <a:effectLst/>
              </a:rPr>
            </a:br>
            <a:r>
              <a:rPr lang="ru-RU" sz="3600" b="1" dirty="0">
                <a:effectLst/>
              </a:rPr>
              <a:t>(</a:t>
            </a:r>
            <a:r>
              <a:rPr lang="en-US" sz="3600" b="1" dirty="0">
                <a:effectLst/>
              </a:rPr>
              <a:t>Georg Friedrich Bernhard Riemann</a:t>
            </a:r>
            <a:r>
              <a:rPr lang="en-US" sz="3600" b="1" dirty="0" smtClean="0">
                <a:effectLst/>
              </a:rPr>
              <a:t>)</a:t>
            </a:r>
            <a:endParaRPr lang="ru-RU" sz="3600" dirty="0"/>
          </a:p>
        </p:txBody>
      </p:sp>
      <p:sp>
        <p:nvSpPr>
          <p:cNvPr id="3" name="Объект 2"/>
          <p:cNvSpPr>
            <a:spLocks noGrp="1"/>
          </p:cNvSpPr>
          <p:nvPr>
            <p:ph sz="half" idx="1"/>
          </p:nvPr>
        </p:nvSpPr>
        <p:spPr>
          <a:xfrm>
            <a:off x="611560" y="1556792"/>
            <a:ext cx="8136904" cy="4572000"/>
          </a:xfrm>
        </p:spPr>
        <p:txBody>
          <a:bodyPr>
            <a:normAutofit fontScale="92500"/>
          </a:bodyPr>
          <a:lstStyle/>
          <a:p>
            <a:pPr marL="0" indent="0" algn="just">
              <a:buNone/>
            </a:pPr>
            <a:r>
              <a:rPr lang="ru-RU" dirty="0" smtClean="0"/>
              <a:t>Риман </a:t>
            </a:r>
            <a:r>
              <a:rPr lang="ru-RU" dirty="0"/>
              <a:t>использовал не только аналитические, но и топологические методы; позднее его труды продолжил Пуанкаре, завершив создание топологии. В аналитической теории чисел Риман исследовал распределение простых чисел. Он дал интегральное представление дзета-функции</a:t>
            </a:r>
            <a:r>
              <a:rPr lang="ru-RU" u="sng" dirty="0"/>
              <a:t> </a:t>
            </a:r>
            <a:r>
              <a:rPr lang="ru-RU" dirty="0"/>
              <a:t>и вывел приближённую формулу для оценки количества простых чисел через интегральный логарифм. В знаменитом докладе «О гипотезах, лежащих в основании геометрии» Риман определил общее понятие n-мерного многообразия и его метрику в виде произвольной положительно определённой квадратичной формы.</a:t>
            </a:r>
          </a:p>
          <a:p>
            <a:pPr marL="0" indent="0" algn="just">
              <a:buNone/>
            </a:pPr>
            <a:endParaRPr lang="ru-RU" dirty="0"/>
          </a:p>
        </p:txBody>
      </p:sp>
    </p:spTree>
    <p:extLst>
      <p:ext uri="{BB962C8B-B14F-4D97-AF65-F5344CB8AC3E}">
        <p14:creationId xmlns:p14="http://schemas.microsoft.com/office/powerpoint/2010/main" val="3739431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88224" y="476672"/>
            <a:ext cx="2232248" cy="1008112"/>
          </a:xfrm>
        </p:spPr>
        <p:txBody>
          <a:bodyPr>
            <a:noAutofit/>
          </a:bodyPr>
          <a:lstStyle/>
          <a:p>
            <a:pPr algn="ctr"/>
            <a:r>
              <a:rPr lang="ru-RU" sz="2400" dirty="0" smtClean="0"/>
              <a:t>  Великие</a:t>
            </a:r>
            <a:br>
              <a:rPr lang="ru-RU" sz="2400" dirty="0" smtClean="0"/>
            </a:br>
            <a:r>
              <a:rPr lang="ru-RU" sz="2400" dirty="0" smtClean="0"/>
              <a:t>математики </a:t>
            </a:r>
            <a:r>
              <a:rPr lang="ru-RU" sz="2400" b="0" dirty="0" smtClean="0"/>
              <a:t>Часть 1.</a:t>
            </a:r>
            <a:endParaRPr lang="ru-RU" sz="2400" b="0" dirty="0"/>
          </a:p>
        </p:txBody>
      </p:sp>
      <p:sp>
        <p:nvSpPr>
          <p:cNvPr id="4" name="Текст 3"/>
          <p:cNvSpPr>
            <a:spLocks noGrp="1"/>
          </p:cNvSpPr>
          <p:nvPr>
            <p:ph type="body" sz="half" idx="2"/>
          </p:nvPr>
        </p:nvSpPr>
        <p:spPr>
          <a:xfrm>
            <a:off x="6629400" y="1628800"/>
            <a:ext cx="2407096" cy="6480720"/>
          </a:xfrm>
        </p:spPr>
        <p:txBody>
          <a:bodyPr>
            <a:normAutofit/>
          </a:bodyPr>
          <a:lstStyle/>
          <a:p>
            <a:pPr>
              <a:lnSpc>
                <a:spcPts val="1200"/>
              </a:lnSpc>
            </a:pPr>
            <a:r>
              <a:rPr lang="ru-RU" sz="2400" i="1" dirty="0">
                <a:latin typeface="+mj-lt"/>
              </a:rPr>
              <a:t>Архимед</a:t>
            </a:r>
          </a:p>
          <a:p>
            <a:pPr>
              <a:lnSpc>
                <a:spcPts val="1200"/>
              </a:lnSpc>
            </a:pPr>
            <a:r>
              <a:rPr lang="ru-RU" sz="2400" i="1" dirty="0">
                <a:latin typeface="+mj-lt"/>
              </a:rPr>
              <a:t>Евклид</a:t>
            </a:r>
          </a:p>
          <a:p>
            <a:pPr>
              <a:lnSpc>
                <a:spcPts val="1200"/>
              </a:lnSpc>
            </a:pPr>
            <a:r>
              <a:rPr lang="ru-RU" sz="2400" i="1" dirty="0">
                <a:latin typeface="+mj-lt"/>
              </a:rPr>
              <a:t>Пифагор</a:t>
            </a:r>
          </a:p>
          <a:p>
            <a:pPr>
              <a:lnSpc>
                <a:spcPts val="1200"/>
              </a:lnSpc>
            </a:pPr>
            <a:r>
              <a:rPr lang="ru-RU" sz="2400" i="1" dirty="0" err="1">
                <a:latin typeface="+mj-lt"/>
              </a:rPr>
              <a:t>Ф.Виет</a:t>
            </a:r>
            <a:endParaRPr lang="ru-RU" sz="2400" i="1" dirty="0">
              <a:latin typeface="+mj-lt"/>
            </a:endParaRPr>
          </a:p>
          <a:p>
            <a:pPr>
              <a:lnSpc>
                <a:spcPts val="1200"/>
              </a:lnSpc>
            </a:pPr>
            <a:r>
              <a:rPr lang="ru-RU" sz="2400" i="1" dirty="0" err="1">
                <a:latin typeface="+mj-lt"/>
              </a:rPr>
              <a:t>Р.Декарт</a:t>
            </a:r>
            <a:r>
              <a:rPr lang="ru-RU" sz="2400" b="1" i="1" dirty="0">
                <a:latin typeface="+mj-lt"/>
              </a:rPr>
              <a:t> </a:t>
            </a:r>
            <a:endParaRPr lang="ru-RU" sz="2400" i="1" dirty="0">
              <a:latin typeface="+mj-lt"/>
            </a:endParaRPr>
          </a:p>
          <a:p>
            <a:pPr>
              <a:lnSpc>
                <a:spcPts val="1200"/>
              </a:lnSpc>
            </a:pPr>
            <a:r>
              <a:rPr lang="ru-RU" sz="2400" i="1" dirty="0" err="1">
                <a:latin typeface="+mj-lt"/>
              </a:rPr>
              <a:t>Б.Паскаль</a:t>
            </a:r>
            <a:r>
              <a:rPr lang="ru-RU" sz="2400" b="1" i="1" dirty="0">
                <a:latin typeface="+mj-lt"/>
              </a:rPr>
              <a:t> </a:t>
            </a:r>
            <a:endParaRPr lang="ru-RU" sz="2400" i="1" dirty="0">
              <a:latin typeface="+mj-lt"/>
            </a:endParaRPr>
          </a:p>
          <a:p>
            <a:pPr>
              <a:lnSpc>
                <a:spcPts val="1200"/>
              </a:lnSpc>
            </a:pPr>
            <a:r>
              <a:rPr lang="ru-RU" sz="2400" i="1" dirty="0" err="1">
                <a:latin typeface="+mj-lt"/>
              </a:rPr>
              <a:t>П.Ферма</a:t>
            </a:r>
            <a:endParaRPr lang="ru-RU" sz="2400" i="1" dirty="0">
              <a:latin typeface="+mj-lt"/>
            </a:endParaRPr>
          </a:p>
          <a:p>
            <a:pPr>
              <a:lnSpc>
                <a:spcPts val="1200"/>
              </a:lnSpc>
            </a:pPr>
            <a:r>
              <a:rPr lang="ru-RU" sz="2400" i="1" dirty="0" err="1">
                <a:latin typeface="+mj-lt"/>
              </a:rPr>
              <a:t>И.Ньютон</a:t>
            </a:r>
            <a:endParaRPr lang="ru-RU" sz="2400" i="1" dirty="0">
              <a:latin typeface="+mj-lt"/>
            </a:endParaRPr>
          </a:p>
          <a:p>
            <a:pPr>
              <a:lnSpc>
                <a:spcPts val="1200"/>
              </a:lnSpc>
            </a:pPr>
            <a:r>
              <a:rPr lang="ru-RU" sz="2400" i="1" dirty="0" err="1">
                <a:latin typeface="+mj-lt"/>
              </a:rPr>
              <a:t>Г.Лейбниц</a:t>
            </a:r>
            <a:endParaRPr lang="ru-RU" sz="2400" i="1" dirty="0">
              <a:latin typeface="+mj-lt"/>
            </a:endParaRPr>
          </a:p>
          <a:p>
            <a:pPr>
              <a:lnSpc>
                <a:spcPts val="1200"/>
              </a:lnSpc>
            </a:pPr>
            <a:r>
              <a:rPr lang="ru-RU" sz="2400" i="1" dirty="0" err="1">
                <a:latin typeface="+mj-lt"/>
              </a:rPr>
              <a:t>Ж.Лагранж</a:t>
            </a:r>
            <a:endParaRPr lang="ru-RU" sz="2400" i="1" dirty="0">
              <a:latin typeface="+mj-lt"/>
            </a:endParaRPr>
          </a:p>
          <a:p>
            <a:pPr>
              <a:lnSpc>
                <a:spcPts val="1200"/>
              </a:lnSpc>
            </a:pPr>
            <a:r>
              <a:rPr lang="ru-RU" sz="2400" i="1" dirty="0" err="1">
                <a:latin typeface="+mj-lt"/>
              </a:rPr>
              <a:t>К.Га́усс</a:t>
            </a:r>
            <a:endParaRPr lang="ru-RU" sz="2400" i="1" dirty="0">
              <a:latin typeface="+mj-lt"/>
            </a:endParaRPr>
          </a:p>
          <a:p>
            <a:pPr>
              <a:lnSpc>
                <a:spcPts val="1200"/>
              </a:lnSpc>
            </a:pPr>
            <a:r>
              <a:rPr lang="ru-RU" sz="2400" i="1" dirty="0" err="1">
                <a:latin typeface="+mj-lt"/>
              </a:rPr>
              <a:t>К.Вейерштрасс</a:t>
            </a:r>
            <a:endParaRPr lang="ru-RU" sz="2400" i="1" dirty="0">
              <a:latin typeface="+mj-lt"/>
            </a:endParaRPr>
          </a:p>
          <a:p>
            <a:pPr>
              <a:lnSpc>
                <a:spcPts val="1200"/>
              </a:lnSpc>
            </a:pPr>
            <a:r>
              <a:rPr lang="ru-RU" sz="2400" i="1" dirty="0" err="1">
                <a:latin typeface="+mj-lt"/>
              </a:rPr>
              <a:t>Г.Риман</a:t>
            </a:r>
            <a:endParaRPr lang="ru-RU" sz="2400" i="1" dirty="0">
              <a:latin typeface="+mj-lt"/>
            </a:endParaRPr>
          </a:p>
          <a:p>
            <a:pPr>
              <a:lnSpc>
                <a:spcPts val="1200"/>
              </a:lnSpc>
            </a:pPr>
            <a:r>
              <a:rPr lang="ru-RU" sz="2400" i="1" dirty="0" err="1">
                <a:latin typeface="+mj-lt"/>
              </a:rPr>
              <a:t>Д.Гильберт</a:t>
            </a:r>
            <a:endParaRPr lang="ru-RU" sz="2400" i="1" dirty="0">
              <a:latin typeface="+mj-lt"/>
            </a:endParaRPr>
          </a:p>
          <a:p>
            <a:pPr>
              <a:lnSpc>
                <a:spcPts val="1200"/>
              </a:lnSpc>
            </a:pPr>
            <a:endParaRPr lang="ru-RU" sz="2400" i="1" dirty="0">
              <a:latin typeface="+mj-lt"/>
            </a:endParaRPr>
          </a:p>
        </p:txBody>
      </p:sp>
      <p:pic>
        <p:nvPicPr>
          <p:cNvPr id="1026" name="Picture 2" descr="C:\Users\user\Desktop\Аттестация учитель\01_на моем сайте\Великие математики\Фото галлерея\Эвклид 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745" t="8806" r="6926" b="11686"/>
          <a:stretch/>
        </p:blipFill>
        <p:spPr bwMode="auto">
          <a:xfrm>
            <a:off x="1937873" y="345794"/>
            <a:ext cx="1136843" cy="142702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Аттестация учитель\01_на моем сайте\Великие математики\Фото галлерея\Архимед 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78" t="4688" r="7908" b="4688"/>
          <a:stretch/>
        </p:blipFill>
        <p:spPr bwMode="auto">
          <a:xfrm>
            <a:off x="542880" y="519735"/>
            <a:ext cx="1116177" cy="16131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Аттестация учитель\01_на моем сайте\Великие математики\Фото галлерея\Веерштрасс (оди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5157192"/>
            <a:ext cx="1276728" cy="134623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Аттестация учитель\01_на моем сайте\Великие математики\Фото галлерея\Гаусс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1880" y="3650959"/>
            <a:ext cx="1069960" cy="13622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Desktop\Аттестация учитель\01_на моем сайте\Великие математики\Фото галлерея\Гильберт (один).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2967" y="4581128"/>
            <a:ext cx="1173130"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ser\Desktop\Аттестация учитель\01_на моем сайте\Великие математики\Фото галлерея\Лагранж 1.jpg"/>
          <p:cNvPicPr>
            <a:picLocks noChangeAspect="1" noChangeArrowheads="1"/>
          </p:cNvPicPr>
          <p:nvPr/>
        </p:nvPicPr>
        <p:blipFill rotWithShape="1">
          <a:blip r:embed="rId7">
            <a:extLst>
              <a:ext uri="{28A0092B-C50C-407E-A947-70E740481C1C}">
                <a14:useLocalDpi xmlns:a14="http://schemas.microsoft.com/office/drawing/2010/main" val="0"/>
              </a:ext>
            </a:extLst>
          </a:blip>
          <a:srcRect r="1805" b="7900"/>
          <a:stretch/>
        </p:blipFill>
        <p:spPr bwMode="auto">
          <a:xfrm>
            <a:off x="2035570" y="3429000"/>
            <a:ext cx="1207130" cy="14906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user\Desktop\Аттестация учитель\01_на моем сайте\Великие математики\Фото галлерея\Лейбниц 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924" y="4404341"/>
            <a:ext cx="1229331" cy="168895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user\Desktop\Аттестация учитель\01_на моем сайте\Великие математики\Фото галлерея\Ньютон 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0032" y="2713283"/>
            <a:ext cx="1150857" cy="157981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user\Desktop\Аттестация учитель\01_на моем сайте\Великие математики\Фото галлерея\Паскаль 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64431" y="2117086"/>
            <a:ext cx="1228644" cy="122864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user\Desktop\Аттестация учитель\01_на моем сайте\Великие математики\Фото галлерея\Пифагор 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27526" y="487568"/>
            <a:ext cx="1229986" cy="135725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user\Desktop\Аттестация учитель\01_на моем сайте\Великие математики\Фото галлерея\Р Декарт 1.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23553"/>
          <a:stretch/>
        </p:blipFill>
        <p:spPr bwMode="auto">
          <a:xfrm>
            <a:off x="1966528" y="2060848"/>
            <a:ext cx="1226054" cy="106920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user\Desktop\Аттестация учитель\01_на моем сайте\Великие математики\Фото галлерея\Риман (один).jpg"/>
          <p:cNvPicPr>
            <a:picLocks noChangeAspect="1" noChangeArrowheads="1"/>
          </p:cNvPicPr>
          <p:nvPr/>
        </p:nvPicPr>
        <p:blipFill rotWithShape="1">
          <a:blip r:embed="rId13">
            <a:extLst>
              <a:ext uri="{28A0092B-C50C-407E-A947-70E740481C1C}">
                <a14:useLocalDpi xmlns:a14="http://schemas.microsoft.com/office/drawing/2010/main" val="0"/>
              </a:ext>
            </a:extLst>
          </a:blip>
          <a:srcRect b="12253"/>
          <a:stretch/>
        </p:blipFill>
        <p:spPr bwMode="auto">
          <a:xfrm>
            <a:off x="3563888" y="5222521"/>
            <a:ext cx="1230410" cy="121557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user\Desktop\Аттестация учитель\01_на моем сайте\Великие математики\Фото галлерея\Ф Виет (одна).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16539"/>
          <a:stretch/>
        </p:blipFill>
        <p:spPr bwMode="auto">
          <a:xfrm>
            <a:off x="395536" y="2526127"/>
            <a:ext cx="1173512" cy="1478937"/>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user\Desktop\Аттестация учитель\01_на моем сайте\Великие математики\Фото галлерея\Ферма 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18406" y="1026461"/>
            <a:ext cx="1066249" cy="1428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5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grpId="0" nodeType="afterEffect">
                                  <p:stCondLst>
                                    <p:cond delay="50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par>
                                <p:cTn id="14" presetID="22" presetClass="entr" presetSubtype="4" fill="hold" nodeType="withEffect">
                                  <p:stCondLst>
                                    <p:cond delay="750"/>
                                  </p:stCondLst>
                                  <p:childTnLst>
                                    <p:set>
                                      <p:cBhvr>
                                        <p:cTn id="15" dur="1" fill="hold">
                                          <p:stCondLst>
                                            <p:cond delay="0"/>
                                          </p:stCondLst>
                                        </p:cTn>
                                        <p:tgtEl>
                                          <p:spTgt spid="1027"/>
                                        </p:tgtEl>
                                        <p:attrNameLst>
                                          <p:attrName>style.visibility</p:attrName>
                                        </p:attrNameLst>
                                      </p:cBhvr>
                                      <p:to>
                                        <p:strVal val="visible"/>
                                      </p:to>
                                    </p:set>
                                    <p:animEffect transition="in" filter="wipe(down)">
                                      <p:cBhvr>
                                        <p:cTn id="16" dur="500"/>
                                        <p:tgtEl>
                                          <p:spTgt spid="1027"/>
                                        </p:tgtEl>
                                      </p:cBhvr>
                                    </p:animEffect>
                                  </p:childTnLst>
                                </p:cTn>
                              </p:par>
                            </p:childTnLst>
                          </p:cTn>
                        </p:par>
                        <p:par>
                          <p:cTn id="17" fill="hold">
                            <p:stCondLst>
                              <p:cond delay="1750"/>
                            </p:stCondLst>
                            <p:childTnLst>
                              <p:par>
                                <p:cTn id="18" presetID="22" presetClass="entr" presetSubtype="4" fill="hold" grpId="0" nodeType="afterEffect">
                                  <p:stCondLst>
                                    <p:cond delay="50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par>
                                <p:cTn id="21" presetID="22" presetClass="entr" presetSubtype="4" fill="hold" nodeType="withEffect">
                                  <p:stCondLst>
                                    <p:cond delay="750"/>
                                  </p:stCondLst>
                                  <p:childTnLst>
                                    <p:set>
                                      <p:cBhvr>
                                        <p:cTn id="22" dur="1" fill="hold">
                                          <p:stCondLst>
                                            <p:cond delay="0"/>
                                          </p:stCondLst>
                                        </p:cTn>
                                        <p:tgtEl>
                                          <p:spTgt spid="1026"/>
                                        </p:tgtEl>
                                        <p:attrNameLst>
                                          <p:attrName>style.visibility</p:attrName>
                                        </p:attrNameLst>
                                      </p:cBhvr>
                                      <p:to>
                                        <p:strVal val="visible"/>
                                      </p:to>
                                    </p:set>
                                    <p:animEffect transition="in" filter="wipe(down)">
                                      <p:cBhvr>
                                        <p:cTn id="23" dur="500"/>
                                        <p:tgtEl>
                                          <p:spTgt spid="1026"/>
                                        </p:tgtEl>
                                      </p:cBhvr>
                                    </p:animEffect>
                                  </p:childTnLst>
                                </p:cTn>
                              </p:par>
                            </p:childTnLst>
                          </p:cTn>
                        </p:par>
                        <p:par>
                          <p:cTn id="24" fill="hold">
                            <p:stCondLst>
                              <p:cond delay="3000"/>
                            </p:stCondLst>
                            <p:childTnLst>
                              <p:par>
                                <p:cTn id="25" presetID="22" presetClass="entr" presetSubtype="4" fill="hold" grpId="0" nodeType="afterEffect">
                                  <p:stCondLst>
                                    <p:cond delay="50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down)">
                                      <p:cBhvr>
                                        <p:cTn id="27" dur="500"/>
                                        <p:tgtEl>
                                          <p:spTgt spid="4">
                                            <p:txEl>
                                              <p:pRg st="2" end="2"/>
                                            </p:txEl>
                                          </p:spTgt>
                                        </p:tgtEl>
                                      </p:cBhvr>
                                    </p:animEffect>
                                  </p:childTnLst>
                                </p:cTn>
                              </p:par>
                              <p:par>
                                <p:cTn id="28" presetID="22" presetClass="entr" presetSubtype="4" fill="hold" nodeType="withEffect">
                                  <p:stCondLst>
                                    <p:cond delay="750"/>
                                  </p:stCondLst>
                                  <p:childTnLst>
                                    <p:set>
                                      <p:cBhvr>
                                        <p:cTn id="29" dur="1" fill="hold">
                                          <p:stCondLst>
                                            <p:cond delay="0"/>
                                          </p:stCondLst>
                                        </p:cTn>
                                        <p:tgtEl>
                                          <p:spTgt spid="1035"/>
                                        </p:tgtEl>
                                        <p:attrNameLst>
                                          <p:attrName>style.visibility</p:attrName>
                                        </p:attrNameLst>
                                      </p:cBhvr>
                                      <p:to>
                                        <p:strVal val="visible"/>
                                      </p:to>
                                    </p:set>
                                    <p:animEffect transition="in" filter="wipe(down)">
                                      <p:cBhvr>
                                        <p:cTn id="30" dur="500"/>
                                        <p:tgtEl>
                                          <p:spTgt spid="1035"/>
                                        </p:tgtEl>
                                      </p:cBhvr>
                                    </p:animEffect>
                                  </p:childTnLst>
                                </p:cTn>
                              </p:par>
                            </p:childTnLst>
                          </p:cTn>
                        </p:par>
                        <p:par>
                          <p:cTn id="31" fill="hold">
                            <p:stCondLst>
                              <p:cond delay="4250"/>
                            </p:stCondLst>
                            <p:childTnLst>
                              <p:par>
                                <p:cTn id="32" presetID="22" presetClass="entr" presetSubtype="4" fill="hold" grpId="0" nodeType="afterEffect">
                                  <p:stCondLst>
                                    <p:cond delay="50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wipe(down)">
                                      <p:cBhvr>
                                        <p:cTn id="34" dur="500"/>
                                        <p:tgtEl>
                                          <p:spTgt spid="4">
                                            <p:txEl>
                                              <p:pRg st="3" end="3"/>
                                            </p:txEl>
                                          </p:spTgt>
                                        </p:tgtEl>
                                      </p:cBhvr>
                                    </p:animEffect>
                                  </p:childTnLst>
                                </p:cTn>
                              </p:par>
                              <p:par>
                                <p:cTn id="35" presetID="22" presetClass="entr" presetSubtype="4" fill="hold" nodeType="withEffect">
                                  <p:stCondLst>
                                    <p:cond delay="750"/>
                                  </p:stCondLst>
                                  <p:childTnLst>
                                    <p:set>
                                      <p:cBhvr>
                                        <p:cTn id="36" dur="1" fill="hold">
                                          <p:stCondLst>
                                            <p:cond delay="0"/>
                                          </p:stCondLst>
                                        </p:cTn>
                                        <p:tgtEl>
                                          <p:spTgt spid="1038"/>
                                        </p:tgtEl>
                                        <p:attrNameLst>
                                          <p:attrName>style.visibility</p:attrName>
                                        </p:attrNameLst>
                                      </p:cBhvr>
                                      <p:to>
                                        <p:strVal val="visible"/>
                                      </p:to>
                                    </p:set>
                                    <p:animEffect transition="in" filter="wipe(down)">
                                      <p:cBhvr>
                                        <p:cTn id="37" dur="500"/>
                                        <p:tgtEl>
                                          <p:spTgt spid="1038"/>
                                        </p:tgtEl>
                                      </p:cBhvr>
                                    </p:animEffect>
                                  </p:childTnLst>
                                </p:cTn>
                              </p:par>
                            </p:childTnLst>
                          </p:cTn>
                        </p:par>
                        <p:par>
                          <p:cTn id="38" fill="hold">
                            <p:stCondLst>
                              <p:cond delay="5500"/>
                            </p:stCondLst>
                            <p:childTnLst>
                              <p:par>
                                <p:cTn id="39" presetID="22" presetClass="entr" presetSubtype="4" fill="hold" grpId="0" nodeType="afterEffect">
                                  <p:stCondLst>
                                    <p:cond delay="50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wipe(down)">
                                      <p:cBhvr>
                                        <p:cTn id="41" dur="500"/>
                                        <p:tgtEl>
                                          <p:spTgt spid="4">
                                            <p:txEl>
                                              <p:pRg st="4" end="4"/>
                                            </p:txEl>
                                          </p:spTgt>
                                        </p:tgtEl>
                                      </p:cBhvr>
                                    </p:animEffect>
                                  </p:childTnLst>
                                </p:cTn>
                              </p:par>
                              <p:par>
                                <p:cTn id="42" presetID="22" presetClass="entr" presetSubtype="4" fill="hold" nodeType="withEffect">
                                  <p:stCondLst>
                                    <p:cond delay="750"/>
                                  </p:stCondLst>
                                  <p:childTnLst>
                                    <p:set>
                                      <p:cBhvr>
                                        <p:cTn id="43" dur="1" fill="hold">
                                          <p:stCondLst>
                                            <p:cond delay="0"/>
                                          </p:stCondLst>
                                        </p:cTn>
                                        <p:tgtEl>
                                          <p:spTgt spid="1036"/>
                                        </p:tgtEl>
                                        <p:attrNameLst>
                                          <p:attrName>style.visibility</p:attrName>
                                        </p:attrNameLst>
                                      </p:cBhvr>
                                      <p:to>
                                        <p:strVal val="visible"/>
                                      </p:to>
                                    </p:set>
                                    <p:animEffect transition="in" filter="wipe(down)">
                                      <p:cBhvr>
                                        <p:cTn id="44" dur="500"/>
                                        <p:tgtEl>
                                          <p:spTgt spid="1036"/>
                                        </p:tgtEl>
                                      </p:cBhvr>
                                    </p:animEffect>
                                  </p:childTnLst>
                                </p:cTn>
                              </p:par>
                            </p:childTnLst>
                          </p:cTn>
                        </p:par>
                        <p:par>
                          <p:cTn id="45" fill="hold">
                            <p:stCondLst>
                              <p:cond delay="6750"/>
                            </p:stCondLst>
                            <p:childTnLst>
                              <p:par>
                                <p:cTn id="46" presetID="22" presetClass="entr" presetSubtype="4" fill="hold" grpId="0" nodeType="afterEffect">
                                  <p:stCondLst>
                                    <p:cond delay="50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wipe(down)">
                                      <p:cBhvr>
                                        <p:cTn id="48" dur="500"/>
                                        <p:tgtEl>
                                          <p:spTgt spid="4">
                                            <p:txEl>
                                              <p:pRg st="5" end="5"/>
                                            </p:txEl>
                                          </p:spTgt>
                                        </p:tgtEl>
                                      </p:cBhvr>
                                    </p:animEffect>
                                  </p:childTnLst>
                                </p:cTn>
                              </p:par>
                              <p:par>
                                <p:cTn id="49" presetID="22" presetClass="entr" presetSubtype="4" fill="hold" nodeType="withEffect">
                                  <p:stCondLst>
                                    <p:cond delay="750"/>
                                  </p:stCondLst>
                                  <p:childTnLst>
                                    <p:set>
                                      <p:cBhvr>
                                        <p:cTn id="50" dur="1" fill="hold">
                                          <p:stCondLst>
                                            <p:cond delay="0"/>
                                          </p:stCondLst>
                                        </p:cTn>
                                        <p:tgtEl>
                                          <p:spTgt spid="1034"/>
                                        </p:tgtEl>
                                        <p:attrNameLst>
                                          <p:attrName>style.visibility</p:attrName>
                                        </p:attrNameLst>
                                      </p:cBhvr>
                                      <p:to>
                                        <p:strVal val="visible"/>
                                      </p:to>
                                    </p:set>
                                    <p:animEffect transition="in" filter="wipe(down)">
                                      <p:cBhvr>
                                        <p:cTn id="51" dur="500"/>
                                        <p:tgtEl>
                                          <p:spTgt spid="1034"/>
                                        </p:tgtEl>
                                      </p:cBhvr>
                                    </p:animEffect>
                                  </p:childTnLst>
                                </p:cTn>
                              </p:par>
                            </p:childTnLst>
                          </p:cTn>
                        </p:par>
                        <p:par>
                          <p:cTn id="52" fill="hold">
                            <p:stCondLst>
                              <p:cond delay="8000"/>
                            </p:stCondLst>
                            <p:childTnLst>
                              <p:par>
                                <p:cTn id="53" presetID="22" presetClass="entr" presetSubtype="4" fill="hold" grpId="0" nodeType="afterEffect">
                                  <p:stCondLst>
                                    <p:cond delay="50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wipe(down)">
                                      <p:cBhvr>
                                        <p:cTn id="55" dur="500"/>
                                        <p:tgtEl>
                                          <p:spTgt spid="4">
                                            <p:txEl>
                                              <p:pRg st="6" end="6"/>
                                            </p:txEl>
                                          </p:spTgt>
                                        </p:tgtEl>
                                      </p:cBhvr>
                                    </p:animEffect>
                                  </p:childTnLst>
                                </p:cTn>
                              </p:par>
                              <p:par>
                                <p:cTn id="56" presetID="22" presetClass="entr" presetSubtype="4" fill="hold" nodeType="withEffect">
                                  <p:stCondLst>
                                    <p:cond delay="750"/>
                                  </p:stCondLst>
                                  <p:childTnLst>
                                    <p:set>
                                      <p:cBhvr>
                                        <p:cTn id="57" dur="1" fill="hold">
                                          <p:stCondLst>
                                            <p:cond delay="0"/>
                                          </p:stCondLst>
                                        </p:cTn>
                                        <p:tgtEl>
                                          <p:spTgt spid="1039"/>
                                        </p:tgtEl>
                                        <p:attrNameLst>
                                          <p:attrName>style.visibility</p:attrName>
                                        </p:attrNameLst>
                                      </p:cBhvr>
                                      <p:to>
                                        <p:strVal val="visible"/>
                                      </p:to>
                                    </p:set>
                                    <p:animEffect transition="in" filter="wipe(down)">
                                      <p:cBhvr>
                                        <p:cTn id="58" dur="500"/>
                                        <p:tgtEl>
                                          <p:spTgt spid="1039"/>
                                        </p:tgtEl>
                                      </p:cBhvr>
                                    </p:animEffect>
                                  </p:childTnLst>
                                </p:cTn>
                              </p:par>
                            </p:childTnLst>
                          </p:cTn>
                        </p:par>
                        <p:par>
                          <p:cTn id="59" fill="hold">
                            <p:stCondLst>
                              <p:cond delay="9250"/>
                            </p:stCondLst>
                            <p:childTnLst>
                              <p:par>
                                <p:cTn id="60" presetID="22" presetClass="entr" presetSubtype="4" fill="hold" grpId="0" nodeType="afterEffect">
                                  <p:stCondLst>
                                    <p:cond delay="500"/>
                                  </p:stCondLst>
                                  <p:childTnLst>
                                    <p:set>
                                      <p:cBhvr>
                                        <p:cTn id="61" dur="1" fill="hold">
                                          <p:stCondLst>
                                            <p:cond delay="0"/>
                                          </p:stCondLst>
                                        </p:cTn>
                                        <p:tgtEl>
                                          <p:spTgt spid="4">
                                            <p:txEl>
                                              <p:pRg st="7" end="7"/>
                                            </p:txEl>
                                          </p:spTgt>
                                        </p:tgtEl>
                                        <p:attrNameLst>
                                          <p:attrName>style.visibility</p:attrName>
                                        </p:attrNameLst>
                                      </p:cBhvr>
                                      <p:to>
                                        <p:strVal val="visible"/>
                                      </p:to>
                                    </p:set>
                                    <p:animEffect transition="in" filter="wipe(down)">
                                      <p:cBhvr>
                                        <p:cTn id="62" dur="500"/>
                                        <p:tgtEl>
                                          <p:spTgt spid="4">
                                            <p:txEl>
                                              <p:pRg st="7" end="7"/>
                                            </p:txEl>
                                          </p:spTgt>
                                        </p:tgtEl>
                                      </p:cBhvr>
                                    </p:animEffect>
                                  </p:childTnLst>
                                </p:cTn>
                              </p:par>
                              <p:par>
                                <p:cTn id="63" presetID="22" presetClass="entr" presetSubtype="4" fill="hold" nodeType="withEffect">
                                  <p:stCondLst>
                                    <p:cond delay="750"/>
                                  </p:stCondLst>
                                  <p:childTnLst>
                                    <p:set>
                                      <p:cBhvr>
                                        <p:cTn id="64" dur="1" fill="hold">
                                          <p:stCondLst>
                                            <p:cond delay="0"/>
                                          </p:stCondLst>
                                        </p:cTn>
                                        <p:tgtEl>
                                          <p:spTgt spid="1033"/>
                                        </p:tgtEl>
                                        <p:attrNameLst>
                                          <p:attrName>style.visibility</p:attrName>
                                        </p:attrNameLst>
                                      </p:cBhvr>
                                      <p:to>
                                        <p:strVal val="visible"/>
                                      </p:to>
                                    </p:set>
                                    <p:animEffect transition="in" filter="wipe(down)">
                                      <p:cBhvr>
                                        <p:cTn id="65" dur="500"/>
                                        <p:tgtEl>
                                          <p:spTgt spid="1033"/>
                                        </p:tgtEl>
                                      </p:cBhvr>
                                    </p:animEffect>
                                  </p:childTnLst>
                                </p:cTn>
                              </p:par>
                            </p:childTnLst>
                          </p:cTn>
                        </p:par>
                        <p:par>
                          <p:cTn id="66" fill="hold">
                            <p:stCondLst>
                              <p:cond delay="10500"/>
                            </p:stCondLst>
                            <p:childTnLst>
                              <p:par>
                                <p:cTn id="67" presetID="22" presetClass="entr" presetSubtype="4" fill="hold" grpId="0" nodeType="afterEffect">
                                  <p:stCondLst>
                                    <p:cond delay="500"/>
                                  </p:stCondLst>
                                  <p:childTnLst>
                                    <p:set>
                                      <p:cBhvr>
                                        <p:cTn id="68" dur="1" fill="hold">
                                          <p:stCondLst>
                                            <p:cond delay="0"/>
                                          </p:stCondLst>
                                        </p:cTn>
                                        <p:tgtEl>
                                          <p:spTgt spid="4">
                                            <p:txEl>
                                              <p:pRg st="8" end="8"/>
                                            </p:txEl>
                                          </p:spTgt>
                                        </p:tgtEl>
                                        <p:attrNameLst>
                                          <p:attrName>style.visibility</p:attrName>
                                        </p:attrNameLst>
                                      </p:cBhvr>
                                      <p:to>
                                        <p:strVal val="visible"/>
                                      </p:to>
                                    </p:set>
                                    <p:animEffect transition="in" filter="wipe(down)">
                                      <p:cBhvr>
                                        <p:cTn id="69" dur="500"/>
                                        <p:tgtEl>
                                          <p:spTgt spid="4">
                                            <p:txEl>
                                              <p:pRg st="8" end="8"/>
                                            </p:txEl>
                                          </p:spTgt>
                                        </p:tgtEl>
                                      </p:cBhvr>
                                    </p:animEffect>
                                  </p:childTnLst>
                                </p:cTn>
                              </p:par>
                              <p:par>
                                <p:cTn id="70" presetID="22" presetClass="entr" presetSubtype="4" fill="hold" nodeType="withEffect">
                                  <p:stCondLst>
                                    <p:cond delay="750"/>
                                  </p:stCondLst>
                                  <p:childTnLst>
                                    <p:set>
                                      <p:cBhvr>
                                        <p:cTn id="71" dur="1" fill="hold">
                                          <p:stCondLst>
                                            <p:cond delay="0"/>
                                          </p:stCondLst>
                                        </p:cTn>
                                        <p:tgtEl>
                                          <p:spTgt spid="1032"/>
                                        </p:tgtEl>
                                        <p:attrNameLst>
                                          <p:attrName>style.visibility</p:attrName>
                                        </p:attrNameLst>
                                      </p:cBhvr>
                                      <p:to>
                                        <p:strVal val="visible"/>
                                      </p:to>
                                    </p:set>
                                    <p:animEffect transition="in" filter="wipe(down)">
                                      <p:cBhvr>
                                        <p:cTn id="72" dur="500"/>
                                        <p:tgtEl>
                                          <p:spTgt spid="1032"/>
                                        </p:tgtEl>
                                      </p:cBhvr>
                                    </p:animEffect>
                                  </p:childTnLst>
                                </p:cTn>
                              </p:par>
                            </p:childTnLst>
                          </p:cTn>
                        </p:par>
                        <p:par>
                          <p:cTn id="73" fill="hold">
                            <p:stCondLst>
                              <p:cond delay="11750"/>
                            </p:stCondLst>
                            <p:childTnLst>
                              <p:par>
                                <p:cTn id="74" presetID="22" presetClass="entr" presetSubtype="4" fill="hold" grpId="0" nodeType="afterEffect">
                                  <p:stCondLst>
                                    <p:cond delay="500"/>
                                  </p:stCondLst>
                                  <p:childTnLst>
                                    <p:set>
                                      <p:cBhvr>
                                        <p:cTn id="75" dur="1" fill="hold">
                                          <p:stCondLst>
                                            <p:cond delay="0"/>
                                          </p:stCondLst>
                                        </p:cTn>
                                        <p:tgtEl>
                                          <p:spTgt spid="4">
                                            <p:txEl>
                                              <p:pRg st="9" end="9"/>
                                            </p:txEl>
                                          </p:spTgt>
                                        </p:tgtEl>
                                        <p:attrNameLst>
                                          <p:attrName>style.visibility</p:attrName>
                                        </p:attrNameLst>
                                      </p:cBhvr>
                                      <p:to>
                                        <p:strVal val="visible"/>
                                      </p:to>
                                    </p:set>
                                    <p:animEffect transition="in" filter="wipe(down)">
                                      <p:cBhvr>
                                        <p:cTn id="76" dur="500"/>
                                        <p:tgtEl>
                                          <p:spTgt spid="4">
                                            <p:txEl>
                                              <p:pRg st="9" end="9"/>
                                            </p:txEl>
                                          </p:spTgt>
                                        </p:tgtEl>
                                      </p:cBhvr>
                                    </p:animEffect>
                                  </p:childTnLst>
                                </p:cTn>
                              </p:par>
                              <p:par>
                                <p:cTn id="77" presetID="22" presetClass="entr" presetSubtype="4" fill="hold" nodeType="withEffect">
                                  <p:stCondLst>
                                    <p:cond delay="750"/>
                                  </p:stCondLst>
                                  <p:childTnLst>
                                    <p:set>
                                      <p:cBhvr>
                                        <p:cTn id="78" dur="1" fill="hold">
                                          <p:stCondLst>
                                            <p:cond delay="0"/>
                                          </p:stCondLst>
                                        </p:cTn>
                                        <p:tgtEl>
                                          <p:spTgt spid="1031"/>
                                        </p:tgtEl>
                                        <p:attrNameLst>
                                          <p:attrName>style.visibility</p:attrName>
                                        </p:attrNameLst>
                                      </p:cBhvr>
                                      <p:to>
                                        <p:strVal val="visible"/>
                                      </p:to>
                                    </p:set>
                                    <p:animEffect transition="in" filter="wipe(down)">
                                      <p:cBhvr>
                                        <p:cTn id="79" dur="500"/>
                                        <p:tgtEl>
                                          <p:spTgt spid="1031"/>
                                        </p:tgtEl>
                                      </p:cBhvr>
                                    </p:animEffect>
                                  </p:childTnLst>
                                </p:cTn>
                              </p:par>
                            </p:childTnLst>
                          </p:cTn>
                        </p:par>
                        <p:par>
                          <p:cTn id="80" fill="hold">
                            <p:stCondLst>
                              <p:cond delay="13000"/>
                            </p:stCondLst>
                            <p:childTnLst>
                              <p:par>
                                <p:cTn id="81" presetID="22" presetClass="entr" presetSubtype="4" fill="hold" grpId="0" nodeType="afterEffect">
                                  <p:stCondLst>
                                    <p:cond delay="500"/>
                                  </p:stCondLst>
                                  <p:childTnLst>
                                    <p:set>
                                      <p:cBhvr>
                                        <p:cTn id="82" dur="1" fill="hold">
                                          <p:stCondLst>
                                            <p:cond delay="0"/>
                                          </p:stCondLst>
                                        </p:cTn>
                                        <p:tgtEl>
                                          <p:spTgt spid="4">
                                            <p:txEl>
                                              <p:pRg st="10" end="10"/>
                                            </p:txEl>
                                          </p:spTgt>
                                        </p:tgtEl>
                                        <p:attrNameLst>
                                          <p:attrName>style.visibility</p:attrName>
                                        </p:attrNameLst>
                                      </p:cBhvr>
                                      <p:to>
                                        <p:strVal val="visible"/>
                                      </p:to>
                                    </p:set>
                                    <p:animEffect transition="in" filter="wipe(down)">
                                      <p:cBhvr>
                                        <p:cTn id="83" dur="500"/>
                                        <p:tgtEl>
                                          <p:spTgt spid="4">
                                            <p:txEl>
                                              <p:pRg st="10" end="10"/>
                                            </p:txEl>
                                          </p:spTgt>
                                        </p:tgtEl>
                                      </p:cBhvr>
                                    </p:animEffect>
                                  </p:childTnLst>
                                </p:cTn>
                              </p:par>
                              <p:par>
                                <p:cTn id="84" presetID="22" presetClass="entr" presetSubtype="4" fill="hold" nodeType="withEffect">
                                  <p:stCondLst>
                                    <p:cond delay="750"/>
                                  </p:stCondLst>
                                  <p:childTnLst>
                                    <p:set>
                                      <p:cBhvr>
                                        <p:cTn id="85" dur="1" fill="hold">
                                          <p:stCondLst>
                                            <p:cond delay="0"/>
                                          </p:stCondLst>
                                        </p:cTn>
                                        <p:tgtEl>
                                          <p:spTgt spid="1029"/>
                                        </p:tgtEl>
                                        <p:attrNameLst>
                                          <p:attrName>style.visibility</p:attrName>
                                        </p:attrNameLst>
                                      </p:cBhvr>
                                      <p:to>
                                        <p:strVal val="visible"/>
                                      </p:to>
                                    </p:set>
                                    <p:animEffect transition="in" filter="wipe(down)">
                                      <p:cBhvr>
                                        <p:cTn id="86" dur="500"/>
                                        <p:tgtEl>
                                          <p:spTgt spid="1029"/>
                                        </p:tgtEl>
                                      </p:cBhvr>
                                    </p:animEffect>
                                  </p:childTnLst>
                                </p:cTn>
                              </p:par>
                            </p:childTnLst>
                          </p:cTn>
                        </p:par>
                        <p:par>
                          <p:cTn id="87" fill="hold">
                            <p:stCondLst>
                              <p:cond delay="14250"/>
                            </p:stCondLst>
                            <p:childTnLst>
                              <p:par>
                                <p:cTn id="88" presetID="22" presetClass="entr" presetSubtype="4" fill="hold" grpId="0" nodeType="afterEffect">
                                  <p:stCondLst>
                                    <p:cond delay="500"/>
                                  </p:stCondLst>
                                  <p:childTnLst>
                                    <p:set>
                                      <p:cBhvr>
                                        <p:cTn id="89" dur="1" fill="hold">
                                          <p:stCondLst>
                                            <p:cond delay="0"/>
                                          </p:stCondLst>
                                        </p:cTn>
                                        <p:tgtEl>
                                          <p:spTgt spid="4">
                                            <p:txEl>
                                              <p:pRg st="11" end="11"/>
                                            </p:txEl>
                                          </p:spTgt>
                                        </p:tgtEl>
                                        <p:attrNameLst>
                                          <p:attrName>style.visibility</p:attrName>
                                        </p:attrNameLst>
                                      </p:cBhvr>
                                      <p:to>
                                        <p:strVal val="visible"/>
                                      </p:to>
                                    </p:set>
                                    <p:animEffect transition="in" filter="wipe(down)">
                                      <p:cBhvr>
                                        <p:cTn id="90" dur="500"/>
                                        <p:tgtEl>
                                          <p:spTgt spid="4">
                                            <p:txEl>
                                              <p:pRg st="11" end="11"/>
                                            </p:txEl>
                                          </p:spTgt>
                                        </p:tgtEl>
                                      </p:cBhvr>
                                    </p:animEffect>
                                  </p:childTnLst>
                                </p:cTn>
                              </p:par>
                              <p:par>
                                <p:cTn id="91" presetID="22" presetClass="entr" presetSubtype="4" fill="hold" nodeType="withEffect">
                                  <p:stCondLst>
                                    <p:cond delay="750"/>
                                  </p:stCondLst>
                                  <p:childTnLst>
                                    <p:set>
                                      <p:cBhvr>
                                        <p:cTn id="92" dur="1" fill="hold">
                                          <p:stCondLst>
                                            <p:cond delay="0"/>
                                          </p:stCondLst>
                                        </p:cTn>
                                        <p:tgtEl>
                                          <p:spTgt spid="1028"/>
                                        </p:tgtEl>
                                        <p:attrNameLst>
                                          <p:attrName>style.visibility</p:attrName>
                                        </p:attrNameLst>
                                      </p:cBhvr>
                                      <p:to>
                                        <p:strVal val="visible"/>
                                      </p:to>
                                    </p:set>
                                    <p:animEffect transition="in" filter="wipe(down)">
                                      <p:cBhvr>
                                        <p:cTn id="93" dur="500"/>
                                        <p:tgtEl>
                                          <p:spTgt spid="1028"/>
                                        </p:tgtEl>
                                      </p:cBhvr>
                                    </p:animEffect>
                                  </p:childTnLst>
                                </p:cTn>
                              </p:par>
                            </p:childTnLst>
                          </p:cTn>
                        </p:par>
                        <p:par>
                          <p:cTn id="94" fill="hold">
                            <p:stCondLst>
                              <p:cond delay="15500"/>
                            </p:stCondLst>
                            <p:childTnLst>
                              <p:par>
                                <p:cTn id="95" presetID="22" presetClass="entr" presetSubtype="4" fill="hold" grpId="0" nodeType="afterEffect">
                                  <p:stCondLst>
                                    <p:cond delay="500"/>
                                  </p:stCondLst>
                                  <p:childTnLst>
                                    <p:set>
                                      <p:cBhvr>
                                        <p:cTn id="96" dur="1" fill="hold">
                                          <p:stCondLst>
                                            <p:cond delay="0"/>
                                          </p:stCondLst>
                                        </p:cTn>
                                        <p:tgtEl>
                                          <p:spTgt spid="4">
                                            <p:txEl>
                                              <p:pRg st="12" end="12"/>
                                            </p:txEl>
                                          </p:spTgt>
                                        </p:tgtEl>
                                        <p:attrNameLst>
                                          <p:attrName>style.visibility</p:attrName>
                                        </p:attrNameLst>
                                      </p:cBhvr>
                                      <p:to>
                                        <p:strVal val="visible"/>
                                      </p:to>
                                    </p:set>
                                    <p:animEffect transition="in" filter="wipe(down)">
                                      <p:cBhvr>
                                        <p:cTn id="97" dur="500"/>
                                        <p:tgtEl>
                                          <p:spTgt spid="4">
                                            <p:txEl>
                                              <p:pRg st="12" end="12"/>
                                            </p:txEl>
                                          </p:spTgt>
                                        </p:tgtEl>
                                      </p:cBhvr>
                                    </p:animEffect>
                                  </p:childTnLst>
                                </p:cTn>
                              </p:par>
                              <p:par>
                                <p:cTn id="98" presetID="22" presetClass="entr" presetSubtype="4" fill="hold" nodeType="withEffect">
                                  <p:stCondLst>
                                    <p:cond delay="750"/>
                                  </p:stCondLst>
                                  <p:childTnLst>
                                    <p:set>
                                      <p:cBhvr>
                                        <p:cTn id="99" dur="1" fill="hold">
                                          <p:stCondLst>
                                            <p:cond delay="0"/>
                                          </p:stCondLst>
                                        </p:cTn>
                                        <p:tgtEl>
                                          <p:spTgt spid="1037"/>
                                        </p:tgtEl>
                                        <p:attrNameLst>
                                          <p:attrName>style.visibility</p:attrName>
                                        </p:attrNameLst>
                                      </p:cBhvr>
                                      <p:to>
                                        <p:strVal val="visible"/>
                                      </p:to>
                                    </p:set>
                                    <p:animEffect transition="in" filter="wipe(down)">
                                      <p:cBhvr>
                                        <p:cTn id="100" dur="500"/>
                                        <p:tgtEl>
                                          <p:spTgt spid="1037"/>
                                        </p:tgtEl>
                                      </p:cBhvr>
                                    </p:animEffect>
                                  </p:childTnLst>
                                </p:cTn>
                              </p:par>
                            </p:childTnLst>
                          </p:cTn>
                        </p:par>
                        <p:par>
                          <p:cTn id="101" fill="hold">
                            <p:stCondLst>
                              <p:cond delay="16750"/>
                            </p:stCondLst>
                            <p:childTnLst>
                              <p:par>
                                <p:cTn id="102" presetID="22" presetClass="entr" presetSubtype="4" fill="hold" grpId="0" nodeType="afterEffect">
                                  <p:stCondLst>
                                    <p:cond delay="500"/>
                                  </p:stCondLst>
                                  <p:childTnLst>
                                    <p:set>
                                      <p:cBhvr>
                                        <p:cTn id="103" dur="1" fill="hold">
                                          <p:stCondLst>
                                            <p:cond delay="0"/>
                                          </p:stCondLst>
                                        </p:cTn>
                                        <p:tgtEl>
                                          <p:spTgt spid="4">
                                            <p:txEl>
                                              <p:pRg st="13" end="13"/>
                                            </p:txEl>
                                          </p:spTgt>
                                        </p:tgtEl>
                                        <p:attrNameLst>
                                          <p:attrName>style.visibility</p:attrName>
                                        </p:attrNameLst>
                                      </p:cBhvr>
                                      <p:to>
                                        <p:strVal val="visible"/>
                                      </p:to>
                                    </p:set>
                                    <p:animEffect transition="in" filter="wipe(down)">
                                      <p:cBhvr>
                                        <p:cTn id="104" dur="500"/>
                                        <p:tgtEl>
                                          <p:spTgt spid="4">
                                            <p:txEl>
                                              <p:pRg st="13" end="13"/>
                                            </p:txEl>
                                          </p:spTgt>
                                        </p:tgtEl>
                                      </p:cBhvr>
                                    </p:animEffect>
                                  </p:childTnLst>
                                </p:cTn>
                              </p:par>
                              <p:par>
                                <p:cTn id="105" presetID="22" presetClass="entr" presetSubtype="4" fill="hold" nodeType="withEffect">
                                  <p:stCondLst>
                                    <p:cond delay="750"/>
                                  </p:stCondLst>
                                  <p:childTnLst>
                                    <p:set>
                                      <p:cBhvr>
                                        <p:cTn id="106" dur="1" fill="hold">
                                          <p:stCondLst>
                                            <p:cond delay="0"/>
                                          </p:stCondLst>
                                        </p:cTn>
                                        <p:tgtEl>
                                          <p:spTgt spid="1030"/>
                                        </p:tgtEl>
                                        <p:attrNameLst>
                                          <p:attrName>style.visibility</p:attrName>
                                        </p:attrNameLst>
                                      </p:cBhvr>
                                      <p:to>
                                        <p:strVal val="visible"/>
                                      </p:to>
                                    </p:set>
                                    <p:animEffect transition="in" filter="wipe(down)">
                                      <p:cBhvr>
                                        <p:cTn id="10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ru-RU" sz="3600" b="1" dirty="0">
                <a:effectLst/>
              </a:rPr>
              <a:t>Д</a:t>
            </a:r>
            <a:r>
              <a:rPr lang="ru-RU" sz="3600" b="1" dirty="0" smtClean="0">
                <a:effectLst/>
              </a:rPr>
              <a:t>авид Гильберт(</a:t>
            </a:r>
            <a:r>
              <a:rPr lang="en-US" sz="3600" b="1" dirty="0">
                <a:effectLst/>
              </a:rPr>
              <a:t>David Hilbert</a:t>
            </a:r>
            <a:r>
              <a:rPr lang="en-US" sz="3600" b="1" i="1" dirty="0">
                <a:effectLst/>
              </a:rPr>
              <a:t>)</a:t>
            </a:r>
            <a:r>
              <a:rPr lang="en-US" sz="3600" dirty="0">
                <a:effectLst/>
              </a:rPr>
              <a:t/>
            </a:r>
            <a:br>
              <a:rPr lang="en-US" sz="3600" dirty="0">
                <a:effectLst/>
              </a:rPr>
            </a:br>
            <a:r>
              <a:rPr lang="en-US" sz="3600" b="1" dirty="0">
                <a:effectLst/>
              </a:rPr>
              <a:t>(23.01.1862 — 14.02.1943</a:t>
            </a:r>
            <a:r>
              <a:rPr lang="en-US" sz="3600" b="1" dirty="0" smtClean="0">
                <a:effectLst/>
              </a:rPr>
              <a:t>)</a:t>
            </a:r>
            <a:endParaRPr lang="ru-RU" sz="3600" dirty="0"/>
          </a:p>
        </p:txBody>
      </p:sp>
      <p:sp>
        <p:nvSpPr>
          <p:cNvPr id="2" name="Текст 1"/>
          <p:cNvSpPr>
            <a:spLocks noGrp="1"/>
          </p:cNvSpPr>
          <p:nvPr>
            <p:ph type="body" idx="4294967295"/>
          </p:nvPr>
        </p:nvSpPr>
        <p:spPr>
          <a:xfrm>
            <a:off x="395536" y="1400175"/>
            <a:ext cx="8291512" cy="762000"/>
          </a:xfrm>
        </p:spPr>
        <p:txBody>
          <a:bodyPr>
            <a:normAutofit lnSpcReduction="10000"/>
          </a:bodyPr>
          <a:lstStyle/>
          <a:p>
            <a:pPr marL="0" indent="0">
              <a:buNone/>
            </a:pPr>
            <a:r>
              <a:rPr lang="ru-RU" sz="2400" b="0" i="1" dirty="0">
                <a:solidFill>
                  <a:schemeClr val="tx2"/>
                </a:solidFill>
              </a:rPr>
              <a:t>"Он стал поэтом — для математика у него не хватало фантазии". Давид Гильберт об одном из своих </a:t>
            </a:r>
            <a:r>
              <a:rPr lang="ru-RU" sz="2400" b="0" i="1" dirty="0" smtClean="0">
                <a:solidFill>
                  <a:schemeClr val="tx2"/>
                </a:solidFill>
              </a:rPr>
              <a:t>учеников.</a:t>
            </a:r>
            <a:endParaRPr lang="ru-RU" sz="2400" b="0" i="1" dirty="0">
              <a:solidFill>
                <a:schemeClr val="tx2"/>
              </a:solidFill>
            </a:endParaRPr>
          </a:p>
        </p:txBody>
      </p:sp>
      <p:sp>
        <p:nvSpPr>
          <p:cNvPr id="3" name="Объект 2"/>
          <p:cNvSpPr>
            <a:spLocks noGrp="1"/>
          </p:cNvSpPr>
          <p:nvPr>
            <p:ph sz="half" idx="4294967295"/>
          </p:nvPr>
        </p:nvSpPr>
        <p:spPr>
          <a:xfrm>
            <a:off x="245368" y="2396133"/>
            <a:ext cx="5190728" cy="3913187"/>
          </a:xfrm>
        </p:spPr>
        <p:txBody>
          <a:bodyPr>
            <a:noAutofit/>
          </a:bodyPr>
          <a:lstStyle/>
          <a:p>
            <a:pPr marL="0" indent="0" algn="just">
              <a:buNone/>
            </a:pPr>
            <a:r>
              <a:rPr lang="ru-RU" sz="2200" dirty="0"/>
              <a:t>Выдающийся немецкий математик – универсал, внёс значительный вклад в развитие многих областей математики. В теории инвариантов Гильбертом доказана основная теорема о существовании конечного базиса системы инвариантов. Данное Гильбертом решение проблемы Дирихле положило начало разработке так называемых прямых методов в вариационном исчислении. </a:t>
            </a:r>
          </a:p>
        </p:txBody>
      </p:sp>
      <p:pic>
        <p:nvPicPr>
          <p:cNvPr id="6" name="Объект 5"/>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5580112" y="2132856"/>
            <a:ext cx="3096344" cy="4371413"/>
          </a:xfrm>
        </p:spPr>
      </p:pic>
    </p:spTree>
    <p:extLst>
      <p:ext uri="{BB962C8B-B14F-4D97-AF65-F5344CB8AC3E}">
        <p14:creationId xmlns:p14="http://schemas.microsoft.com/office/powerpoint/2010/main" val="18694543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445840"/>
            <a:ext cx="8229600" cy="678904"/>
          </a:xfrm>
        </p:spPr>
        <p:txBody>
          <a:bodyPr>
            <a:noAutofit/>
          </a:bodyPr>
          <a:lstStyle/>
          <a:p>
            <a:r>
              <a:rPr lang="ru-RU" sz="3600" b="1" dirty="0">
                <a:effectLst/>
              </a:rPr>
              <a:t>Д</a:t>
            </a:r>
            <a:r>
              <a:rPr lang="ru-RU" sz="3600" b="1" dirty="0" smtClean="0">
                <a:effectLst/>
              </a:rPr>
              <a:t>авид Гильберт(</a:t>
            </a:r>
            <a:r>
              <a:rPr lang="en-US" sz="3600" b="1" dirty="0">
                <a:effectLst/>
              </a:rPr>
              <a:t>David Hilbert</a:t>
            </a:r>
            <a:r>
              <a:rPr lang="en-US" sz="3600" b="1" i="1" dirty="0" smtClean="0">
                <a:effectLst/>
              </a:rPr>
              <a:t>)</a:t>
            </a:r>
            <a:endParaRPr lang="ru-RU" sz="3600" dirty="0"/>
          </a:p>
        </p:txBody>
      </p:sp>
      <p:sp>
        <p:nvSpPr>
          <p:cNvPr id="3" name="Объект 2"/>
          <p:cNvSpPr>
            <a:spLocks noGrp="1"/>
          </p:cNvSpPr>
          <p:nvPr>
            <p:ph sz="half" idx="4294967295"/>
          </p:nvPr>
        </p:nvSpPr>
        <p:spPr>
          <a:xfrm>
            <a:off x="461392" y="1388021"/>
            <a:ext cx="8215064" cy="3913187"/>
          </a:xfrm>
        </p:spPr>
        <p:txBody>
          <a:bodyPr>
            <a:noAutofit/>
          </a:bodyPr>
          <a:lstStyle/>
          <a:p>
            <a:pPr marL="0" indent="0" algn="just">
              <a:buNone/>
            </a:pPr>
            <a:r>
              <a:rPr lang="ru-RU" sz="2200" dirty="0" smtClean="0"/>
              <a:t>Построенная </a:t>
            </a:r>
            <a:r>
              <a:rPr lang="ru-RU" sz="2200" dirty="0"/>
              <a:t>Гильбертом теория интегральных уравнений с симметричным ядром составила одну из основ современного функционального анализа и особенно спектральной теории линейных операторов. Классические «Основания геометрии» Гильберта (1899) стали образцом для дальнейших работ по аксиоматическому построению геометрии. Гильберт не только дал полную аксиоматику геометрии, но также детально проанализировал эту аксиоматику, доказав независимость каждой из своих аксиом. Для обоснования всей математики Гильберт разработал строгую логическую теорию доказательств, с помощью которой непротиворечивость математики свелась к доказательству непротиворечивости арифметики</a:t>
            </a:r>
          </a:p>
        </p:txBody>
      </p:sp>
    </p:spTree>
    <p:extLst>
      <p:ext uri="{BB962C8B-B14F-4D97-AF65-F5344CB8AC3E}">
        <p14:creationId xmlns:p14="http://schemas.microsoft.com/office/powerpoint/2010/main" val="33859956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3699804"/>
            <a:ext cx="8305800" cy="521284"/>
          </a:xfrm>
        </p:spPr>
        <p:txBody>
          <a:bodyPr/>
          <a:lstStyle/>
          <a:p>
            <a:r>
              <a:rPr lang="ru-RU" sz="2800" dirty="0" smtClean="0"/>
              <a:t>2015</a:t>
            </a:r>
            <a:endParaRPr lang="ru-RU" sz="2800" dirty="0"/>
          </a:p>
        </p:txBody>
      </p:sp>
      <p:sp>
        <p:nvSpPr>
          <p:cNvPr id="2" name="Заголовок 1"/>
          <p:cNvSpPr>
            <a:spLocks noGrp="1"/>
          </p:cNvSpPr>
          <p:nvPr>
            <p:ph type="ctrTitle"/>
          </p:nvPr>
        </p:nvSpPr>
        <p:spPr/>
        <p:txBody>
          <a:bodyPr/>
          <a:lstStyle/>
          <a:p>
            <a:r>
              <a:rPr lang="ru-RU" dirty="0" smtClean="0"/>
              <a:t>ПРОДОЛЖЕНИЕ</a:t>
            </a:r>
            <a:br>
              <a:rPr lang="ru-RU" dirty="0" smtClean="0"/>
            </a:br>
            <a:r>
              <a:rPr lang="ru-RU" dirty="0" smtClean="0"/>
              <a:t>СЛЕДУЕТ</a:t>
            </a:r>
            <a:endParaRPr lang="ru-RU" dirty="0"/>
          </a:p>
        </p:txBody>
      </p:sp>
    </p:spTree>
    <p:extLst>
      <p:ext uri="{BB962C8B-B14F-4D97-AF65-F5344CB8AC3E}">
        <p14:creationId xmlns:p14="http://schemas.microsoft.com/office/powerpoint/2010/main" val="3957054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712968" cy="720080"/>
          </a:xfrm>
        </p:spPr>
        <p:txBody>
          <a:bodyPr>
            <a:noAutofit/>
          </a:bodyPr>
          <a:lstStyle/>
          <a:p>
            <a:r>
              <a:rPr lang="ru-RU" sz="3600" b="1" dirty="0" smtClean="0">
                <a:effectLst/>
              </a:rPr>
              <a:t>Архимед (</a:t>
            </a:r>
            <a:r>
              <a:rPr lang="ru-RU" sz="3600" b="1" dirty="0" err="1">
                <a:effectLst/>
              </a:rPr>
              <a:t>Аρχιμήδης</a:t>
            </a:r>
            <a:r>
              <a:rPr lang="ru-RU" sz="3600" b="1" dirty="0" smtClean="0">
                <a:effectLst/>
              </a:rPr>
              <a:t>) </a:t>
            </a:r>
            <a:br>
              <a:rPr lang="ru-RU" sz="3600" b="1" dirty="0" smtClean="0">
                <a:effectLst/>
              </a:rPr>
            </a:br>
            <a:r>
              <a:rPr lang="ru-RU" sz="3600" b="1" dirty="0" smtClean="0">
                <a:effectLst/>
              </a:rPr>
              <a:t>(</a:t>
            </a:r>
            <a:r>
              <a:rPr lang="ru-RU" sz="3600" b="1" dirty="0">
                <a:effectLst/>
              </a:rPr>
              <a:t>287 до н. э. — 212 до н. э.)</a:t>
            </a:r>
            <a:endParaRPr lang="ru-RU" sz="3600" dirty="0"/>
          </a:p>
        </p:txBody>
      </p:sp>
      <p:sp>
        <p:nvSpPr>
          <p:cNvPr id="3" name="Объект 2"/>
          <p:cNvSpPr>
            <a:spLocks noGrp="1"/>
          </p:cNvSpPr>
          <p:nvPr>
            <p:ph sz="half" idx="1"/>
          </p:nvPr>
        </p:nvSpPr>
        <p:spPr>
          <a:xfrm>
            <a:off x="472716" y="1737320"/>
            <a:ext cx="4891372" cy="4932040"/>
          </a:xfrm>
        </p:spPr>
        <p:txBody>
          <a:bodyPr>
            <a:noAutofit/>
          </a:bodyPr>
          <a:lstStyle/>
          <a:p>
            <a:pPr marL="0" indent="0" algn="just">
              <a:buNone/>
            </a:pPr>
            <a:r>
              <a:rPr lang="ru-RU" sz="2200" dirty="0" smtClean="0"/>
              <a:t>Древнегреческий </a:t>
            </a:r>
            <a:r>
              <a:rPr lang="ru-RU" sz="2200" dirty="0"/>
              <a:t>математик, физик, механик и инженер из Сиракуз. Предполагают, что его отцом был астроном Фидий. Самый великий математик и физик античных времен. Он написал ряд произведений по геометрии и физике</a:t>
            </a:r>
            <a:r>
              <a:rPr lang="ru-RU" sz="2200" dirty="0" smtClean="0"/>
              <a:t>. </a:t>
            </a:r>
            <a:r>
              <a:rPr lang="ru-RU" sz="2200" dirty="0"/>
              <a:t>Определил приблизительное значение числа π (3,14), вычислил собственным методом поверхности многих плоских фигур и объемов тел. </a:t>
            </a:r>
          </a:p>
        </p:txBody>
      </p:sp>
      <p:sp>
        <p:nvSpPr>
          <p:cNvPr id="5" name="Текст 1"/>
          <p:cNvSpPr txBox="1">
            <a:spLocks/>
          </p:cNvSpPr>
          <p:nvPr/>
        </p:nvSpPr>
        <p:spPr>
          <a:xfrm>
            <a:off x="601216" y="1124744"/>
            <a:ext cx="8219256" cy="648072"/>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r">
              <a:buNone/>
            </a:pPr>
            <a:r>
              <a:rPr lang="ru-RU" sz="2800" i="1" dirty="0" smtClean="0">
                <a:solidFill>
                  <a:schemeClr val="tx2"/>
                </a:solidFill>
              </a:rPr>
              <a:t>«Дайте мне точку опоры – и я переверну Землю!"</a:t>
            </a:r>
            <a:endParaRPr lang="ru-RU" sz="2800" i="1" dirty="0">
              <a:solidFill>
                <a:schemeClr val="tx2"/>
              </a:solidFill>
            </a:endParaRPr>
          </a:p>
        </p:txBody>
      </p:sp>
      <p:pic>
        <p:nvPicPr>
          <p:cNvPr id="2050" name="Picture 2" descr="C:\Users\user\Desktop\Аттестация учитель\01_на моем сайте\Великие математики\Фото галлерея\Архимед 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52120" y="1656679"/>
            <a:ext cx="3096344" cy="414858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67544" y="5805264"/>
            <a:ext cx="8136904" cy="769441"/>
          </a:xfrm>
          <a:prstGeom prst="rect">
            <a:avLst/>
          </a:prstGeom>
        </p:spPr>
        <p:txBody>
          <a:bodyPr wrap="square">
            <a:spAutoFit/>
          </a:bodyPr>
          <a:lstStyle/>
          <a:p>
            <a:pPr algn="just"/>
            <a:r>
              <a:rPr lang="ru-RU" sz="2200" dirty="0"/>
              <a:t>Основатель гидростатики. </a:t>
            </a:r>
            <a:r>
              <a:rPr lang="ru-RU" sz="2200" dirty="0" smtClean="0"/>
              <a:t>И </a:t>
            </a:r>
            <a:r>
              <a:rPr lang="ru-RU" sz="2200" dirty="0"/>
              <a:t>сегодня известны спираль Архимеда, закон Архимеда, аксиома Архимеда. </a:t>
            </a:r>
          </a:p>
        </p:txBody>
      </p:sp>
    </p:spTree>
    <p:extLst>
      <p:ext uri="{BB962C8B-B14F-4D97-AF65-F5344CB8AC3E}">
        <p14:creationId xmlns:p14="http://schemas.microsoft.com/office/powerpoint/2010/main" val="1324040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23528" y="764704"/>
            <a:ext cx="5688632" cy="4176464"/>
          </a:xfrm>
        </p:spPr>
        <p:txBody>
          <a:bodyPr>
            <a:noAutofit/>
          </a:bodyPr>
          <a:lstStyle/>
          <a:p>
            <a:pPr marL="0" indent="0" algn="just">
              <a:buNone/>
            </a:pPr>
            <a:r>
              <a:rPr lang="ru-RU" sz="2200" dirty="0"/>
              <a:t>Часть научных работ Архимеда дошла до нас в форме писем к Эратосфену, </a:t>
            </a:r>
            <a:r>
              <a:rPr lang="ru-RU" sz="2200" dirty="0" err="1"/>
              <a:t>Конону</a:t>
            </a:r>
            <a:r>
              <a:rPr lang="ru-RU" sz="2200" dirty="0"/>
              <a:t>, </a:t>
            </a:r>
            <a:r>
              <a:rPr lang="ru-RU" sz="2200" dirty="0" err="1"/>
              <a:t>Досифею</a:t>
            </a:r>
            <a:r>
              <a:rPr lang="ru-RU" sz="2200" dirty="0"/>
              <a:t>. </a:t>
            </a:r>
            <a:r>
              <a:rPr lang="ru-RU" sz="2200" dirty="0" smtClean="0"/>
              <a:t>Сделал </a:t>
            </a:r>
            <a:r>
              <a:rPr lang="ru-RU" sz="2200" dirty="0"/>
              <a:t>множество открытий в геометрии. Заложил основы механики, гидростатики. Автор ряда важных открытий и изобретений: машины для орошения полей, водоподъемного механизма (архимедов винт), системы рычагов, блоков для поднятия больших тяжестей, военных метательных машин. </a:t>
            </a:r>
          </a:p>
        </p:txBody>
      </p:sp>
      <p:sp>
        <p:nvSpPr>
          <p:cNvPr id="5" name="Заголовок 1"/>
          <p:cNvSpPr txBox="1">
            <a:spLocks/>
          </p:cNvSpPr>
          <p:nvPr/>
        </p:nvSpPr>
        <p:spPr>
          <a:xfrm>
            <a:off x="251520" y="44624"/>
            <a:ext cx="8712968" cy="720080"/>
          </a:xfrm>
          <a:prstGeom prst="rect">
            <a:avLst/>
          </a:prstGeom>
          <a:ln w="6350" cap="rnd">
            <a:noFill/>
          </a:ln>
        </p:spPr>
        <p:txBody>
          <a:bodyPr vert="horz" anchor="b" anchorCtr="0">
            <a:normAutofit fontScale="975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just"/>
            <a:r>
              <a:rPr lang="ru-RU" b="1" dirty="0" smtClean="0">
                <a:effectLst/>
              </a:rPr>
              <a:t>Архимед (</a:t>
            </a:r>
            <a:r>
              <a:rPr lang="ru-RU" b="1" dirty="0" err="1" smtClean="0">
                <a:effectLst/>
              </a:rPr>
              <a:t>Аρχιμήδης</a:t>
            </a:r>
            <a:r>
              <a:rPr lang="ru-RU" sz="2400" b="1" dirty="0" smtClean="0">
                <a:effectLst/>
              </a:rPr>
              <a:t>) </a:t>
            </a:r>
            <a:endParaRPr lang="ru-RU" sz="2400" dirty="0"/>
          </a:p>
        </p:txBody>
      </p:sp>
      <p:pic>
        <p:nvPicPr>
          <p:cNvPr id="1026" name="Picture 2" descr="C:\Users\user\Desktop\Аттестация учитель\01_на моем сайте\Великие математики\Фото галлерея\Архимед 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28184" y="910699"/>
            <a:ext cx="2376264" cy="3166373"/>
          </a:xfrm>
          <a:prstGeom prst="rect">
            <a:avLst/>
          </a:prstGeom>
          <a:noFill/>
          <a:extLst>
            <a:ext uri="{909E8E84-426E-40DD-AFC4-6F175D3DCCD1}">
              <a14:hiddenFill xmlns:a14="http://schemas.microsoft.com/office/drawing/2010/main">
                <a:solidFill>
                  <a:srgbClr val="FFFFFF"/>
                </a:solidFill>
              </a14:hiddenFill>
            </a:ext>
          </a:extLst>
        </p:spPr>
      </p:pic>
      <p:sp>
        <p:nvSpPr>
          <p:cNvPr id="8" name="Объект 2"/>
          <p:cNvSpPr txBox="1">
            <a:spLocks/>
          </p:cNvSpPr>
          <p:nvPr/>
        </p:nvSpPr>
        <p:spPr>
          <a:xfrm>
            <a:off x="323528" y="4149080"/>
            <a:ext cx="8424936" cy="2376264"/>
          </a:xfrm>
          <a:prstGeom prst="rect">
            <a:avLst/>
          </a:prstGeom>
        </p:spPr>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just">
              <a:buFont typeface="Wingdings 2"/>
              <a:buNone/>
            </a:pPr>
            <a:r>
              <a:rPr lang="ru-RU" sz="2200" dirty="0" smtClean="0"/>
              <a:t>Центральной темой математических работ Архимеда являются задачи на нахождение площадей поверхностей и объёмов посредством разработанных им методов, которые через два тысячелетия развились в интегральное исчисление. В основоположных работах по статистике и гидростатике он систематически применяет математику к задачам естествознания и техники.</a:t>
            </a:r>
            <a:endParaRPr lang="ru-RU" sz="2200" dirty="0"/>
          </a:p>
        </p:txBody>
      </p:sp>
    </p:spTree>
    <p:extLst>
      <p:ext uri="{BB962C8B-B14F-4D97-AF65-F5344CB8AC3E}">
        <p14:creationId xmlns:p14="http://schemas.microsoft.com/office/powerpoint/2010/main" val="1184107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4"/>
          <p:cNvSpPr>
            <a:spLocks noGrp="1"/>
          </p:cNvSpPr>
          <p:nvPr>
            <p:ph type="title"/>
          </p:nvPr>
        </p:nvSpPr>
        <p:spPr>
          <a:xfrm>
            <a:off x="457200" y="591000"/>
            <a:ext cx="8229600" cy="893784"/>
          </a:xfrm>
        </p:spPr>
        <p:txBody>
          <a:bodyPr>
            <a:noAutofit/>
          </a:bodyPr>
          <a:lstStyle/>
          <a:p>
            <a:r>
              <a:rPr lang="ru-RU" sz="4000" b="1" dirty="0">
                <a:effectLst/>
              </a:rPr>
              <a:t>Евклид </a:t>
            </a:r>
            <a:r>
              <a:rPr lang="ru-RU" sz="4000" b="1" i="1" dirty="0">
                <a:effectLst/>
              </a:rPr>
              <a:t>или</a:t>
            </a:r>
            <a:r>
              <a:rPr lang="ru-RU" sz="4000" b="1" dirty="0">
                <a:effectLst/>
              </a:rPr>
              <a:t> Эвклид </a:t>
            </a:r>
            <a:r>
              <a:rPr lang="ru-RU" sz="4000" b="1" dirty="0" smtClean="0">
                <a:effectLst/>
              </a:rPr>
              <a:t>(</a:t>
            </a:r>
            <a:r>
              <a:rPr lang="ru-RU" sz="4000" b="1" dirty="0" err="1">
                <a:effectLst/>
              </a:rPr>
              <a:t>Εὐκλείδης</a:t>
            </a:r>
            <a:r>
              <a:rPr lang="ru-RU" sz="4000" b="1" dirty="0">
                <a:effectLst/>
              </a:rPr>
              <a:t>) </a:t>
            </a:r>
            <a:r>
              <a:rPr lang="ru-RU" sz="4000" dirty="0">
                <a:effectLst/>
              </a:rPr>
              <a:t/>
            </a:r>
            <a:br>
              <a:rPr lang="ru-RU" sz="4000" dirty="0">
                <a:effectLst/>
              </a:rPr>
            </a:br>
            <a:r>
              <a:rPr lang="ru-RU" sz="4000" b="1" dirty="0">
                <a:effectLst/>
              </a:rPr>
              <a:t>(</a:t>
            </a:r>
            <a:r>
              <a:rPr lang="ru-RU" sz="4000" b="1" dirty="0" err="1">
                <a:effectLst/>
              </a:rPr>
              <a:t>ок</a:t>
            </a:r>
            <a:r>
              <a:rPr lang="ru-RU" sz="4000" b="1" dirty="0">
                <a:effectLst/>
              </a:rPr>
              <a:t>. 300 г. до н. э</a:t>
            </a:r>
            <a:r>
              <a:rPr lang="ru-RU" sz="4000" b="1" dirty="0" smtClean="0">
                <a:effectLst/>
              </a:rPr>
              <a:t>.)</a:t>
            </a:r>
            <a:endParaRPr lang="ru-RU" sz="4000" dirty="0"/>
          </a:p>
        </p:txBody>
      </p:sp>
      <p:sp>
        <p:nvSpPr>
          <p:cNvPr id="10" name="Текст 1"/>
          <p:cNvSpPr txBox="1">
            <a:spLocks/>
          </p:cNvSpPr>
          <p:nvPr/>
        </p:nvSpPr>
        <p:spPr>
          <a:xfrm>
            <a:off x="457200" y="1442864"/>
            <a:ext cx="8219256" cy="762000"/>
          </a:xfrm>
          <a:prstGeom prst="rect">
            <a:avLst/>
          </a:prstGeom>
        </p:spPr>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r">
              <a:buNone/>
            </a:pPr>
            <a:r>
              <a:rPr lang="ru-RU" sz="2800" i="1" dirty="0" smtClean="0">
                <a:solidFill>
                  <a:schemeClr val="tx2"/>
                </a:solidFill>
              </a:rPr>
              <a:t>"Если теорему так и не смогли доказать,</a:t>
            </a:r>
          </a:p>
          <a:p>
            <a:pPr marL="0" indent="0" algn="r">
              <a:buNone/>
            </a:pPr>
            <a:r>
              <a:rPr lang="ru-RU" sz="2800" i="1" dirty="0" smtClean="0">
                <a:solidFill>
                  <a:schemeClr val="tx2"/>
                </a:solidFill>
              </a:rPr>
              <a:t>она становится аксиомой".</a:t>
            </a:r>
            <a:endParaRPr lang="ru-RU" sz="2800" i="1" dirty="0">
              <a:solidFill>
                <a:schemeClr val="tx2"/>
              </a:solidFill>
            </a:endParaRPr>
          </a:p>
        </p:txBody>
      </p:sp>
      <p:pic>
        <p:nvPicPr>
          <p:cNvPr id="11" name="Picture 2" descr="C:\Users\user\Desktop\Аттестация учитель\01_на моем сайте\Великие математики\Фото галлерея\Эвклид 1.jpg"/>
          <p:cNvPicPr>
            <a:picLocks noGrp="1" noChangeAspect="1" noChangeArrowheads="1"/>
          </p:cNvPicPr>
          <p:nvPr>
            <p:ph sz="quarter" idx="4294967295"/>
          </p:nvPr>
        </p:nvPicPr>
        <p:blipFill rotWithShape="1">
          <a:blip r:embed="rId2">
            <a:extLst>
              <a:ext uri="{28A0092B-C50C-407E-A947-70E740481C1C}">
                <a14:useLocalDpi xmlns:a14="http://schemas.microsoft.com/office/drawing/2010/main" val="0"/>
              </a:ext>
            </a:extLst>
          </a:blip>
          <a:srcRect l="3381" t="5145" r="2093" b="9474"/>
          <a:stretch/>
        </p:blipFill>
        <p:spPr bwMode="auto">
          <a:xfrm>
            <a:off x="5191271" y="2420889"/>
            <a:ext cx="3413177" cy="4104455"/>
          </a:xfrm>
          <a:prstGeom prst="rect">
            <a:avLst/>
          </a:prstGeom>
          <a:noFill/>
          <a:extLst>
            <a:ext uri="{909E8E84-426E-40DD-AFC4-6F175D3DCCD1}">
              <a14:hiddenFill xmlns:a14="http://schemas.microsoft.com/office/drawing/2010/main">
                <a:solidFill>
                  <a:srgbClr val="FFFFFF"/>
                </a:solidFill>
              </a14:hiddenFill>
            </a:ext>
          </a:extLst>
        </p:spPr>
      </p:pic>
      <p:sp>
        <p:nvSpPr>
          <p:cNvPr id="12" name="Объект 2"/>
          <p:cNvSpPr>
            <a:spLocks noGrp="1"/>
          </p:cNvSpPr>
          <p:nvPr>
            <p:ph sz="half" idx="2"/>
          </p:nvPr>
        </p:nvSpPr>
        <p:spPr>
          <a:xfrm>
            <a:off x="323528" y="2852936"/>
            <a:ext cx="4464496" cy="3456384"/>
          </a:xfrm>
        </p:spPr>
        <p:txBody>
          <a:bodyPr>
            <a:noAutofit/>
          </a:bodyPr>
          <a:lstStyle/>
          <a:p>
            <a:pPr marL="0" indent="0" algn="just">
              <a:buNone/>
            </a:pPr>
            <a:r>
              <a:rPr lang="ru-RU" sz="2200" dirty="0"/>
              <a:t>Один из самых великих греческих математиков античного </a:t>
            </a:r>
            <a:r>
              <a:rPr lang="ru-RU" sz="2200" dirty="0" smtClean="0"/>
              <a:t>периода.</a:t>
            </a:r>
          </a:p>
          <a:p>
            <a:pPr marL="0" indent="0" algn="just">
              <a:buNone/>
            </a:pPr>
            <a:r>
              <a:rPr lang="ru-RU" sz="2200" dirty="0" smtClean="0"/>
              <a:t>Основатель </a:t>
            </a:r>
            <a:r>
              <a:rPr lang="ru-RU" sz="2200" dirty="0"/>
              <a:t>математической школы в </a:t>
            </a:r>
            <a:r>
              <a:rPr lang="ru-RU" sz="2200" dirty="0" smtClean="0"/>
              <a:t>Александрии.</a:t>
            </a:r>
          </a:p>
          <a:p>
            <a:pPr marL="0" indent="0" algn="just">
              <a:buNone/>
            </a:pPr>
            <a:r>
              <a:rPr lang="ru-RU" sz="2200" dirty="0" smtClean="0"/>
              <a:t>Написал </a:t>
            </a:r>
            <a:r>
              <a:rPr lang="ru-RU" sz="2200" dirty="0"/>
              <a:t>ряд работ по геометрии, оптике и </a:t>
            </a:r>
            <a:r>
              <a:rPr lang="ru-RU" sz="2200" dirty="0" smtClean="0"/>
              <a:t>а</a:t>
            </a:r>
            <a:r>
              <a:rPr lang="ru-RU" sz="2000" dirty="0" smtClean="0"/>
              <a:t>строномии</a:t>
            </a:r>
            <a:r>
              <a:rPr lang="ru-RU" sz="2200" dirty="0" smtClean="0"/>
              <a:t>.</a:t>
            </a:r>
          </a:p>
          <a:p>
            <a:pPr marL="0" indent="0" algn="just">
              <a:buNone/>
            </a:pPr>
            <a:r>
              <a:rPr lang="ru-RU" sz="2200" dirty="0" smtClean="0"/>
              <a:t>Работал </a:t>
            </a:r>
            <a:r>
              <a:rPr lang="ru-RU" sz="2200" dirty="0"/>
              <a:t>в Александрии в 3 в. до н. э.  </a:t>
            </a:r>
          </a:p>
        </p:txBody>
      </p:sp>
    </p:spTree>
    <p:extLst>
      <p:ext uri="{BB962C8B-B14F-4D97-AF65-F5344CB8AC3E}">
        <p14:creationId xmlns:p14="http://schemas.microsoft.com/office/powerpoint/2010/main" val="2093467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4"/>
          <p:cNvSpPr>
            <a:spLocks noGrp="1"/>
          </p:cNvSpPr>
          <p:nvPr>
            <p:ph type="title"/>
          </p:nvPr>
        </p:nvSpPr>
        <p:spPr>
          <a:xfrm>
            <a:off x="457200" y="-243408"/>
            <a:ext cx="8229600" cy="1143000"/>
          </a:xfrm>
        </p:spPr>
        <p:txBody>
          <a:bodyPr>
            <a:normAutofit/>
          </a:bodyPr>
          <a:lstStyle/>
          <a:p>
            <a:r>
              <a:rPr lang="ru-RU" b="1" dirty="0">
                <a:effectLst/>
              </a:rPr>
              <a:t>Евклид </a:t>
            </a:r>
            <a:r>
              <a:rPr lang="ru-RU" b="1" i="1" dirty="0">
                <a:effectLst/>
              </a:rPr>
              <a:t>или</a:t>
            </a:r>
            <a:r>
              <a:rPr lang="ru-RU" b="1" dirty="0">
                <a:effectLst/>
              </a:rPr>
              <a:t> Эвклид </a:t>
            </a:r>
            <a:r>
              <a:rPr lang="ru-RU" b="1" dirty="0" smtClean="0">
                <a:effectLst/>
              </a:rPr>
              <a:t>(</a:t>
            </a:r>
            <a:r>
              <a:rPr lang="ru-RU" b="1" dirty="0" err="1">
                <a:effectLst/>
              </a:rPr>
              <a:t>Εὐκλείδης</a:t>
            </a:r>
            <a:r>
              <a:rPr lang="ru-RU" b="1" dirty="0">
                <a:effectLst/>
              </a:rPr>
              <a:t>) </a:t>
            </a:r>
            <a:endParaRPr lang="ru-RU" sz="2400" dirty="0"/>
          </a:p>
        </p:txBody>
      </p:sp>
      <p:sp>
        <p:nvSpPr>
          <p:cNvPr id="12" name="Объект 2"/>
          <p:cNvSpPr>
            <a:spLocks noGrp="1"/>
          </p:cNvSpPr>
          <p:nvPr>
            <p:ph sz="half" idx="2"/>
          </p:nvPr>
        </p:nvSpPr>
        <p:spPr>
          <a:xfrm>
            <a:off x="467544" y="1052736"/>
            <a:ext cx="5760640" cy="5472608"/>
          </a:xfrm>
        </p:spPr>
        <p:txBody>
          <a:bodyPr>
            <a:noAutofit/>
          </a:bodyPr>
          <a:lstStyle/>
          <a:p>
            <a:pPr marL="0" indent="0" algn="just">
              <a:buNone/>
            </a:pPr>
            <a:r>
              <a:rPr lang="ru-RU" sz="2200" dirty="0" smtClean="0"/>
              <a:t>Главная </a:t>
            </a:r>
            <a:r>
              <a:rPr lang="ru-RU" sz="2200" dirty="0"/>
              <a:t>работа Архимеда – "Начала" (лат. </a:t>
            </a:r>
            <a:r>
              <a:rPr lang="ru-RU" sz="2200" i="1" dirty="0" err="1"/>
              <a:t>Elementa</a:t>
            </a:r>
            <a:r>
              <a:rPr lang="ru-RU" sz="2200" dirty="0"/>
              <a:t>) – содержит изложение планиметрии, стереометрии и ряда вопросов теории </a:t>
            </a:r>
            <a:r>
              <a:rPr lang="ru-RU" sz="2200" dirty="0" smtClean="0"/>
              <a:t>чисел (например, </a:t>
            </a:r>
            <a:r>
              <a:rPr lang="ru-RU" sz="2200" dirty="0"/>
              <a:t> </a:t>
            </a:r>
            <a:r>
              <a:rPr lang="ru-RU" sz="2200" dirty="0" smtClean="0"/>
              <a:t> </a:t>
            </a:r>
            <a:r>
              <a:rPr lang="ru-RU" sz="2200" i="1" dirty="0" smtClean="0"/>
              <a:t>алгоритм  </a:t>
            </a:r>
            <a:r>
              <a:rPr lang="ru-RU" sz="2200" i="1" dirty="0"/>
              <a:t>Евклида</a:t>
            </a:r>
            <a:r>
              <a:rPr lang="ru-RU" sz="2200" dirty="0"/>
              <a:t>); состоит из 13-ти книг, к которым присоединяют две книги о пяти правильных многогранниках, иногда приписываемых </a:t>
            </a:r>
            <a:r>
              <a:rPr lang="ru-RU" sz="2200" dirty="0" err="1"/>
              <a:t>Гипсиклу</a:t>
            </a:r>
            <a:r>
              <a:rPr lang="ru-RU" sz="2200" dirty="0"/>
              <a:t> Александрийскому. В "Началах" он подвёл итог предшествующему развитию греческой математики и создал фундамент дальнейшего развития математики. На протяжении более двух тысячелетий евклидовы "Начала" оставались основным трудом по элементарной математике.</a:t>
            </a:r>
          </a:p>
          <a:p>
            <a:pPr algn="just"/>
            <a:endParaRPr lang="ru-RU" sz="2200" dirty="0"/>
          </a:p>
        </p:txBody>
      </p:sp>
      <p:pic>
        <p:nvPicPr>
          <p:cNvPr id="4098" name="Picture 2" descr="C:\Users\user\Desktop\Аттестация учитель\01_на моем сайте\Великие математики\Фото галлерея\Эвклид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886740"/>
            <a:ext cx="2046642" cy="549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331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effectLst/>
              </a:rPr>
              <a:t>Пифагор Самосский</a:t>
            </a:r>
            <a:r>
              <a:rPr lang="ru-RU" dirty="0">
                <a:effectLst/>
              </a:rPr>
              <a:t> </a:t>
            </a:r>
            <a:r>
              <a:rPr lang="ru-RU" b="1" dirty="0" smtClean="0">
                <a:effectLst/>
              </a:rPr>
              <a:t>(</a:t>
            </a:r>
            <a:r>
              <a:rPr lang="ru-RU" b="1" i="1" dirty="0">
                <a:effectLst/>
              </a:rPr>
              <a:t>Pythagoras)</a:t>
            </a:r>
            <a:r>
              <a:rPr lang="ru-RU" dirty="0">
                <a:effectLst/>
              </a:rPr>
              <a:t/>
            </a:r>
            <a:br>
              <a:rPr lang="ru-RU" dirty="0">
                <a:effectLst/>
              </a:rPr>
            </a:br>
            <a:r>
              <a:rPr lang="ru-RU" b="1" dirty="0">
                <a:effectLst/>
              </a:rPr>
              <a:t>(570 - 490 гг. до н. э.) </a:t>
            </a:r>
            <a:endParaRPr lang="ru-RU" dirty="0"/>
          </a:p>
        </p:txBody>
      </p:sp>
      <p:sp>
        <p:nvSpPr>
          <p:cNvPr id="3" name="Объект 2"/>
          <p:cNvSpPr>
            <a:spLocks noGrp="1"/>
          </p:cNvSpPr>
          <p:nvPr>
            <p:ph sz="half" idx="1"/>
          </p:nvPr>
        </p:nvSpPr>
        <p:spPr>
          <a:xfrm>
            <a:off x="4427984" y="2132856"/>
            <a:ext cx="4392488" cy="3960440"/>
          </a:xfrm>
        </p:spPr>
        <p:txBody>
          <a:bodyPr>
            <a:noAutofit/>
          </a:bodyPr>
          <a:lstStyle/>
          <a:p>
            <a:pPr marL="0" indent="0" algn="just">
              <a:buNone/>
            </a:pPr>
            <a:r>
              <a:rPr lang="ru-RU" sz="2200" dirty="0" smtClean="0"/>
              <a:t>Древнегреческий </a:t>
            </a:r>
            <a:r>
              <a:rPr lang="ru-RU" sz="2200" dirty="0"/>
              <a:t>философ и математик, создатель религиозно-философской школы пифагорейцев.</a:t>
            </a:r>
          </a:p>
          <a:p>
            <a:pPr marL="0" indent="0" algn="just">
              <a:buNone/>
            </a:pPr>
            <a:r>
              <a:rPr lang="ru-RU" sz="2200" dirty="0"/>
              <a:t>Историю жизни Пифагора трудно отделить от легенд, представляющих Пифагора в качестве полубога и чудотворца, совершенного мудреца и великого посвящённого во все таинства греков и варваров. </a:t>
            </a:r>
          </a:p>
        </p:txBody>
      </p:sp>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9552" y="1844824"/>
            <a:ext cx="3711666" cy="4095205"/>
          </a:xfrm>
        </p:spPr>
      </p:pic>
      <p:sp>
        <p:nvSpPr>
          <p:cNvPr id="5" name="Текст 1"/>
          <p:cNvSpPr txBox="1">
            <a:spLocks/>
          </p:cNvSpPr>
          <p:nvPr/>
        </p:nvSpPr>
        <p:spPr>
          <a:xfrm>
            <a:off x="179512" y="1268760"/>
            <a:ext cx="8712968" cy="762000"/>
          </a:xfrm>
          <a:prstGeom prst="rect">
            <a:avLst/>
          </a:prstGeom>
        </p:spPr>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r">
              <a:buNone/>
            </a:pPr>
            <a:r>
              <a:rPr lang="ru-RU" sz="2800" i="1" dirty="0" smtClean="0">
                <a:solidFill>
                  <a:schemeClr val="tx2"/>
                </a:solidFill>
              </a:rPr>
              <a:t>«Всё есть число. Всё упорядочивается согласно чисел".</a:t>
            </a:r>
            <a:endParaRPr lang="ru-RU" sz="2800" i="1" dirty="0">
              <a:solidFill>
                <a:schemeClr val="tx2"/>
              </a:solidFill>
            </a:endParaRPr>
          </a:p>
        </p:txBody>
      </p:sp>
      <p:sp>
        <p:nvSpPr>
          <p:cNvPr id="7" name="Объект 2"/>
          <p:cNvSpPr txBox="1">
            <a:spLocks/>
          </p:cNvSpPr>
          <p:nvPr/>
        </p:nvSpPr>
        <p:spPr>
          <a:xfrm>
            <a:off x="467544" y="5957664"/>
            <a:ext cx="8424936" cy="567680"/>
          </a:xfrm>
          <a:prstGeom prst="rect">
            <a:avLst/>
          </a:prstGeom>
        </p:spPr>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Font typeface="Wingdings 2"/>
              <a:buNone/>
            </a:pPr>
            <a:r>
              <a:rPr lang="ru-RU" sz="2200" dirty="0" smtClean="0"/>
              <a:t>Ещё Геродот называл его "величайшим эллинским мудрецом» .</a:t>
            </a:r>
            <a:endParaRPr lang="ru-RU" sz="2200" dirty="0"/>
          </a:p>
        </p:txBody>
      </p:sp>
    </p:spTree>
    <p:extLst>
      <p:ext uri="{BB962C8B-B14F-4D97-AF65-F5344CB8AC3E}">
        <p14:creationId xmlns:p14="http://schemas.microsoft.com/office/powerpoint/2010/main" val="3403589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678904"/>
          </a:xfrm>
        </p:spPr>
        <p:txBody>
          <a:bodyPr>
            <a:normAutofit fontScale="90000"/>
          </a:bodyPr>
          <a:lstStyle/>
          <a:p>
            <a:r>
              <a:rPr lang="ru-RU" b="1" dirty="0">
                <a:effectLst/>
              </a:rPr>
              <a:t>Пифагор Самосский</a:t>
            </a:r>
            <a:r>
              <a:rPr lang="ru-RU" dirty="0">
                <a:effectLst/>
              </a:rPr>
              <a:t> </a:t>
            </a:r>
            <a:r>
              <a:rPr lang="ru-RU" b="1" dirty="0" smtClean="0">
                <a:effectLst/>
              </a:rPr>
              <a:t>(</a:t>
            </a:r>
            <a:r>
              <a:rPr lang="ru-RU" b="1" i="1" dirty="0" err="1">
                <a:effectLst/>
              </a:rPr>
              <a:t>Pythagoras</a:t>
            </a:r>
            <a:r>
              <a:rPr lang="ru-RU" b="1" i="1" dirty="0" smtClean="0">
                <a:effectLst/>
              </a:rPr>
              <a:t>)</a:t>
            </a:r>
            <a:r>
              <a:rPr lang="ru-RU" b="1" dirty="0">
                <a:effectLst/>
              </a:rPr>
              <a:t> </a:t>
            </a:r>
            <a:endParaRPr lang="ru-RU" dirty="0"/>
          </a:p>
        </p:txBody>
      </p:sp>
      <p:sp>
        <p:nvSpPr>
          <p:cNvPr id="3" name="Объект 2"/>
          <p:cNvSpPr>
            <a:spLocks noGrp="1"/>
          </p:cNvSpPr>
          <p:nvPr>
            <p:ph sz="half" idx="1"/>
          </p:nvPr>
        </p:nvSpPr>
        <p:spPr>
          <a:xfrm>
            <a:off x="3419872" y="1052736"/>
            <a:ext cx="5400600" cy="2520280"/>
          </a:xfrm>
        </p:spPr>
        <p:txBody>
          <a:bodyPr>
            <a:noAutofit/>
          </a:bodyPr>
          <a:lstStyle/>
          <a:p>
            <a:pPr marL="0" indent="0" algn="just">
              <a:buNone/>
            </a:pPr>
            <a:r>
              <a:rPr lang="ru-RU" sz="2200" dirty="0" smtClean="0"/>
              <a:t>Основными </a:t>
            </a:r>
            <a:r>
              <a:rPr lang="ru-RU" sz="2200" dirty="0"/>
              <a:t>источниками по жизни и учению Пифагора являются дошедшие до нас работы: философа-неоплатоника </a:t>
            </a:r>
            <a:r>
              <a:rPr lang="ru-RU" sz="2200" dirty="0" err="1"/>
              <a:t>Ямвлиха</a:t>
            </a:r>
            <a:r>
              <a:rPr lang="ru-RU" sz="2200" dirty="0"/>
              <a:t> (242-306 гг.) "О Пифагоровой жизни"; Порфирия (234-305 гг.) "Жизнь Пифагора"; Диогена </a:t>
            </a:r>
            <a:r>
              <a:rPr lang="ru-RU" sz="2200" dirty="0" err="1"/>
              <a:t>Лаэртского</a:t>
            </a:r>
            <a:r>
              <a:rPr lang="ru-RU" sz="2200" dirty="0"/>
              <a:t> (200-250 гг.) кн. 8, "Пифагор". </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8464" y="908720"/>
            <a:ext cx="2667392" cy="2608639"/>
          </a:xfrm>
        </p:spPr>
      </p:pic>
      <p:sp>
        <p:nvSpPr>
          <p:cNvPr id="6" name="Объект 2"/>
          <p:cNvSpPr txBox="1">
            <a:spLocks/>
          </p:cNvSpPr>
          <p:nvPr/>
        </p:nvSpPr>
        <p:spPr>
          <a:xfrm>
            <a:off x="323528" y="3429000"/>
            <a:ext cx="8640960" cy="3195464"/>
          </a:xfrm>
          <a:prstGeom prst="rect">
            <a:avLst/>
          </a:prstGeom>
        </p:spPr>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just">
              <a:buNone/>
            </a:pPr>
            <a:r>
              <a:rPr lang="ru-RU" sz="2200" dirty="0"/>
              <a:t>Эти авторы опирались на сочинения более ранних авторов, из которых следует отметить ученика Аристотеля </a:t>
            </a:r>
            <a:r>
              <a:rPr lang="ru-RU" sz="2200" dirty="0" err="1"/>
              <a:t>Аристоксена</a:t>
            </a:r>
            <a:r>
              <a:rPr lang="ru-RU" sz="2200" dirty="0"/>
              <a:t> (370-300 гг. до н. э.) родом из </a:t>
            </a:r>
            <a:r>
              <a:rPr lang="ru-RU" sz="2200" dirty="0" err="1"/>
              <a:t>Тарента</a:t>
            </a:r>
            <a:r>
              <a:rPr lang="ru-RU" sz="2200" dirty="0"/>
              <a:t>, где сильны были позиции пифагорейцев. </a:t>
            </a:r>
          </a:p>
          <a:p>
            <a:pPr marL="0" indent="0" algn="just">
              <a:buFont typeface="Wingdings 2"/>
              <a:buNone/>
            </a:pPr>
            <a:r>
              <a:rPr lang="ru-RU" sz="2200" dirty="0" smtClean="0"/>
              <a:t>Таким образом, самые ранние известные источники писали о Пифагоре 200 лет спустя после его смерти, причём сам Пифагор не оставил собственных письменных трудов, и все сведения о нём и его учении основываются на трудах его учеников, не всегда беспристрастных.</a:t>
            </a:r>
          </a:p>
        </p:txBody>
      </p:sp>
    </p:spTree>
    <p:extLst>
      <p:ext uri="{BB962C8B-B14F-4D97-AF65-F5344CB8AC3E}">
        <p14:creationId xmlns:p14="http://schemas.microsoft.com/office/powerpoint/2010/main" val="32563294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322</TotalTime>
  <Words>1484</Words>
  <Application>Microsoft Office PowerPoint</Application>
  <PresentationFormat>Экран (4:3)</PresentationFormat>
  <Paragraphs>124</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Бумажная</vt:lpstr>
      <vt:lpstr>Презентация PowerPoint</vt:lpstr>
      <vt:lpstr>ГАЛЛЕРЕЯ ВЕЛИКИХ МАТЕМАТИКОВ</vt:lpstr>
      <vt:lpstr>  Великие математики Часть 1.</vt:lpstr>
      <vt:lpstr>Архимед (Аρχιμήδης)  (287 до н. э. — 212 до н. э.)</vt:lpstr>
      <vt:lpstr>Презентация PowerPoint</vt:lpstr>
      <vt:lpstr>Евклид или Эвклид (Εὐκλείδης)  (ок. 300 г. до н. э.)</vt:lpstr>
      <vt:lpstr>Евклид или Эвклид (Εὐκλείδης) </vt:lpstr>
      <vt:lpstr>Пифагор Самосский (Pythagoras) (570 - 490 гг. до н. э.) </vt:lpstr>
      <vt:lpstr>Пифагор Самосский (Pythagoras) </vt:lpstr>
      <vt:lpstr>Франсуа Виет(François Viète) (1540 — 13.02.1603)</vt:lpstr>
      <vt:lpstr>Франсуа Виет(François Viète)</vt:lpstr>
      <vt:lpstr>Презентация PowerPoint</vt:lpstr>
      <vt:lpstr>Презентация PowerPoint</vt:lpstr>
      <vt:lpstr>Блез Паскаль(Blaise Pascal ) (19.06.1623 — 19.08.1662)</vt:lpstr>
      <vt:lpstr>Блез Паскаль(Blaise Pascal )</vt:lpstr>
      <vt:lpstr>Пьер де Ферма(Pierre de Fermat) (17.08.1601 — 12.01.1665)</vt:lpstr>
      <vt:lpstr>Пьер де Ферма(Pierre de Fermat)</vt:lpstr>
      <vt:lpstr>Исаак Ньютон(Isaac Newton) (25.12.1642 — 20.03.1727)</vt:lpstr>
      <vt:lpstr>Исаак Ньютон(Isaac Newton)</vt:lpstr>
      <vt:lpstr>Готфрид Вильгельм фон Лейбниц (Gottfried Wilhelm von Leibniz) (01.06.1646 — 14.11.1716)</vt:lpstr>
      <vt:lpstr>Готфрид Вильгельм фон Лейбниц (Gottfried Wilhelm von Leibniz)</vt:lpstr>
      <vt:lpstr>Жозеф Луи Лагранж  (Joseph Louis Lagrange) (25.01.1736 — 10.04.1813)</vt:lpstr>
      <vt:lpstr>Жозеф Луи Лагранж  (Joseph Louis Lagrange)</vt:lpstr>
      <vt:lpstr>Иоганн Карл Фри́дрих Га́усс  (Johann Carl Friedrich Gauß) ( 30.04.1777 - 23.02.1855) </vt:lpstr>
      <vt:lpstr>Иоганн Карл Фри́дрих Га́усс  (Johann Carl Friedrich Gauß)</vt:lpstr>
      <vt:lpstr>Карл Теодор Вильгельм Вейерштрасс (Karl Theodor Wilhelm Weierstraß) (31.10.1815 — 19.02.1897)</vt:lpstr>
      <vt:lpstr>Карл Теодор Вильгельм Вейерштрасс (Karl Theodor Wilhelm Weierstraß)</vt:lpstr>
      <vt:lpstr>Георг Фридрих Бернхард Риман (Georg Friedrich Bernhard Riemann) (17.09.1826 — 20.07.1866)</vt:lpstr>
      <vt:lpstr>Георг Фридрих Бернхард Риман (Georg Friedrich Bernhard Riemann)</vt:lpstr>
      <vt:lpstr>Давид Гильберт(David Hilbert) (23.01.1862 — 14.02.1943)</vt:lpstr>
      <vt:lpstr>Давид Гильберт(David Hilbert)</vt:lpstr>
      <vt:lpstr>ПРОДОЛЖЕНИЕ СЛЕДУЕТ</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ORyab4ikova</dc:creator>
  <cp:lastModifiedBy>ORyab4ikova</cp:lastModifiedBy>
  <cp:revision>35</cp:revision>
  <dcterms:created xsi:type="dcterms:W3CDTF">2015-02-25T20:03:54Z</dcterms:created>
  <dcterms:modified xsi:type="dcterms:W3CDTF">2016-12-20T11:51:59Z</dcterms:modified>
</cp:coreProperties>
</file>