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2" r:id="rId4"/>
    <p:sldId id="273" r:id="rId5"/>
    <p:sldId id="269" r:id="rId6"/>
    <p:sldId id="258" r:id="rId7"/>
    <p:sldId id="259" r:id="rId8"/>
    <p:sldId id="260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466" y="-24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73827E4-DBDD-44AE-9539-334AC4A6DAB7}" type="datetimeFigureOut">
              <a:rPr lang="ru-RU" smtClean="0"/>
              <a:pPr/>
              <a:t>12.04.2023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CCA6584-9110-45FF-B95E-D1D4F7094D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827E4-DBDD-44AE-9539-334AC4A6DAB7}" type="datetimeFigureOut">
              <a:rPr lang="ru-RU" smtClean="0"/>
              <a:pPr/>
              <a:t>12.04.2023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A6584-9110-45FF-B95E-D1D4F7094D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827E4-DBDD-44AE-9539-334AC4A6DAB7}" type="datetimeFigureOut">
              <a:rPr lang="ru-RU" smtClean="0"/>
              <a:pPr/>
              <a:t>12.04.2023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A6584-9110-45FF-B95E-D1D4F7094D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73827E4-DBDD-44AE-9539-334AC4A6DAB7}" type="datetimeFigureOut">
              <a:rPr lang="ru-RU" smtClean="0"/>
              <a:pPr/>
              <a:t>12.04.2023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CCA6584-9110-45FF-B95E-D1D4F7094D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73827E4-DBDD-44AE-9539-334AC4A6DAB7}" type="datetimeFigureOut">
              <a:rPr lang="ru-RU" smtClean="0"/>
              <a:pPr/>
              <a:t>12.04.2023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CCA6584-9110-45FF-B95E-D1D4F7094D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827E4-DBDD-44AE-9539-334AC4A6DAB7}" type="datetimeFigureOut">
              <a:rPr lang="ru-RU" smtClean="0"/>
              <a:pPr/>
              <a:t>12.04.2023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A6584-9110-45FF-B95E-D1D4F7094D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827E4-DBDD-44AE-9539-334AC4A6DAB7}" type="datetimeFigureOut">
              <a:rPr lang="ru-RU" smtClean="0"/>
              <a:pPr/>
              <a:t>12.04.2023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A6584-9110-45FF-B95E-D1D4F7094D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73827E4-DBDD-44AE-9539-334AC4A6DAB7}" type="datetimeFigureOut">
              <a:rPr lang="ru-RU" smtClean="0"/>
              <a:pPr/>
              <a:t>12.04.2023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CCA6584-9110-45FF-B95E-D1D4F7094D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827E4-DBDD-44AE-9539-334AC4A6DAB7}" type="datetimeFigureOut">
              <a:rPr lang="ru-RU" smtClean="0"/>
              <a:pPr/>
              <a:t>12.04.2023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A6584-9110-45FF-B95E-D1D4F7094D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73827E4-DBDD-44AE-9539-334AC4A6DAB7}" type="datetimeFigureOut">
              <a:rPr lang="ru-RU" smtClean="0"/>
              <a:pPr/>
              <a:t>12.04.2023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CCA6584-9110-45FF-B95E-D1D4F7094D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73827E4-DBDD-44AE-9539-334AC4A6DAB7}" type="datetimeFigureOut">
              <a:rPr lang="ru-RU" smtClean="0"/>
              <a:pPr/>
              <a:t>12.04.2023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CCA6584-9110-45FF-B95E-D1D4F7094D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73827E4-DBDD-44AE-9539-334AC4A6DAB7}" type="datetimeFigureOut">
              <a:rPr lang="ru-RU" smtClean="0"/>
              <a:pPr/>
              <a:t>12.04.2023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CCA6584-9110-45FF-B95E-D1D4F7094D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913276" y="1124744"/>
            <a:ext cx="4857784" cy="128588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itchFamily="66" charset="0"/>
              </a:rPr>
              <a:t>Reported speech</a:t>
            </a:r>
            <a:endParaRPr lang="ru-RU" sz="3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715140" y="5214950"/>
            <a:ext cx="2214578" cy="5715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4786" y="2933115"/>
            <a:ext cx="4495204" cy="2853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15394" cy="1214446"/>
          </a:xfrm>
        </p:spPr>
        <p:txBody>
          <a:bodyPr>
            <a:noAutofit/>
          </a:bodyPr>
          <a:lstStyle/>
          <a:p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УКАЗАТЕЛЬНЫЕ МЕСТОИМЕНИЯ И НАРЕЧИЯ ВРЕМЕНИ И МЕСТА В ПРЯМОЙ РЕЧИ ЗАМЕНЯЮТСЯ В КОСВЕННОЙ РЕЧИ ПО СМЫСЛУ ДРУГИМИ СЛОВАМИ, КАК И В РУССКОМ ЯЗЫКЕ.</a:t>
            </a:r>
            <a:endParaRPr lang="ru-RU" sz="2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1500168"/>
          <a:ext cx="8310578" cy="533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5289"/>
                <a:gridCol w="4155289"/>
              </a:tblGrid>
              <a:tr h="44458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today</a:t>
                      </a:r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that day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458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tonight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that night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458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yesterday</a:t>
                      </a:r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the day before/the previous day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458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tomorrow</a:t>
                      </a:r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the next day/the following day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458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ago</a:t>
                      </a:r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ago before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458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next Monday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the following Monday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458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last Friday</a:t>
                      </a:r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the previous Friday</a:t>
                      </a:r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458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the day before yesterday</a:t>
                      </a:r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two days before/two days earlier</a:t>
                      </a:r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458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now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then</a:t>
                      </a:r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4580">
                <a:tc>
                  <a:txBody>
                    <a:bodyPr/>
                    <a:lstStyle/>
                    <a:p>
                      <a:r>
                        <a:rPr lang="en-US" sz="2200" smtClean="0">
                          <a:latin typeface="Times New Roman" pitchFamily="18" charset="0"/>
                          <a:cs typeface="Times New Roman" pitchFamily="18" charset="0"/>
                        </a:rPr>
                        <a:t>this</a:t>
                      </a:r>
                      <a:r>
                        <a:rPr lang="ru-RU" sz="220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that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4580">
                <a:tc>
                  <a:txBody>
                    <a:bodyPr/>
                    <a:lstStyle/>
                    <a:p>
                      <a:r>
                        <a:rPr lang="en-US" sz="2200" smtClean="0">
                          <a:latin typeface="Times New Roman" pitchFamily="18" charset="0"/>
                          <a:cs typeface="Times New Roman" pitchFamily="18" charset="0"/>
                        </a:rPr>
                        <a:t>these</a:t>
                      </a:r>
                      <a:r>
                        <a:rPr lang="ru-RU" sz="220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those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458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here</a:t>
                      </a:r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there</a:t>
                      </a:r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11222"/>
          </a:xfrm>
        </p:spPr>
        <p:txBody>
          <a:bodyPr/>
          <a:lstStyle/>
          <a:p>
            <a:r>
              <a:rPr lang="ru-RU" i="1" dirty="0" smtClean="0"/>
              <a:t>Примеры:</a:t>
            </a:r>
            <a:r>
              <a:rPr lang="en-US" i="1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7467600" cy="5116654"/>
          </a:xfrm>
        </p:spPr>
        <p:txBody>
          <a:bodyPr>
            <a:normAutofit/>
          </a:bodyPr>
          <a:lstStyle/>
          <a:p>
            <a:r>
              <a:rPr lang="ru-RU" sz="2800" dirty="0" err="1" smtClean="0">
                <a:latin typeface="+mj-lt"/>
              </a:rPr>
              <a:t>He</a:t>
            </a:r>
            <a:r>
              <a:rPr lang="ru-RU" sz="2800" dirty="0" smtClean="0">
                <a:latin typeface="+mj-lt"/>
              </a:rPr>
              <a:t> </a:t>
            </a:r>
            <a:r>
              <a:rPr lang="ru-RU" sz="2800" dirty="0" err="1" smtClean="0">
                <a:latin typeface="+mj-lt"/>
              </a:rPr>
              <a:t>said</a:t>
            </a:r>
            <a:r>
              <a:rPr lang="ru-RU" sz="2800" dirty="0" smtClean="0">
                <a:latin typeface="+mj-lt"/>
              </a:rPr>
              <a:t>, “I </a:t>
            </a:r>
            <a:r>
              <a:rPr lang="ru-RU" sz="2800" dirty="0" err="1" smtClean="0">
                <a:latin typeface="+mj-lt"/>
              </a:rPr>
              <a:t>shall</a:t>
            </a:r>
            <a:r>
              <a:rPr lang="ru-RU" sz="2800" dirty="0" smtClean="0">
                <a:latin typeface="+mj-lt"/>
              </a:rPr>
              <a:t> </a:t>
            </a:r>
            <a:r>
              <a:rPr lang="ru-RU" sz="2800" dirty="0" err="1" smtClean="0">
                <a:latin typeface="+mj-lt"/>
              </a:rPr>
              <a:t>do</a:t>
            </a:r>
            <a:r>
              <a:rPr lang="ru-RU" sz="2800" dirty="0" smtClean="0">
                <a:latin typeface="+mj-lt"/>
              </a:rPr>
              <a:t> </a:t>
            </a:r>
            <a:r>
              <a:rPr lang="ru-RU" sz="2800" dirty="0" err="1" smtClean="0">
                <a:latin typeface="+mj-lt"/>
              </a:rPr>
              <a:t>it</a:t>
            </a:r>
            <a:r>
              <a:rPr lang="ru-RU" sz="2800" dirty="0" smtClean="0">
                <a:latin typeface="+mj-lt"/>
              </a:rPr>
              <a:t> </a:t>
            </a:r>
            <a:r>
              <a:rPr lang="ru-RU" sz="2800" dirty="0" err="1" smtClean="0">
                <a:latin typeface="+mj-lt"/>
              </a:rPr>
              <a:t>tomorrow</a:t>
            </a:r>
            <a:r>
              <a:rPr lang="ru-RU" sz="2800" dirty="0" smtClean="0">
                <a:latin typeface="+mj-lt"/>
              </a:rPr>
              <a:t>.” </a:t>
            </a:r>
          </a:p>
          <a:p>
            <a:pPr marL="0" indent="0">
              <a:buNone/>
            </a:pPr>
            <a:r>
              <a:rPr lang="ru-RU" sz="2800" dirty="0" smtClean="0">
                <a:latin typeface="+mj-lt"/>
              </a:rPr>
              <a:t>   </a:t>
            </a:r>
            <a:r>
              <a:rPr lang="en-US" sz="2800" dirty="0" smtClean="0">
                <a:latin typeface="+mj-lt"/>
              </a:rPr>
              <a:t>They say: «We read a lot of books».</a:t>
            </a:r>
            <a:endParaRPr lang="en-US" sz="2800" i="1" dirty="0" smtClean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Mark says:» I don’t like computer games».</a:t>
            </a:r>
          </a:p>
          <a:p>
            <a:r>
              <a:rPr lang="en-US" sz="2800" dirty="0" smtClean="0">
                <a:latin typeface="+mj-lt"/>
              </a:rPr>
              <a:t>Melissa says: “I am a good cook”. 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467600" cy="703282"/>
          </a:xfrm>
        </p:spPr>
        <p:txBody>
          <a:bodyPr/>
          <a:lstStyle/>
          <a:p>
            <a:pPr algn="ctr"/>
            <a:r>
              <a:rPr lang="en-US" dirty="0" smtClean="0"/>
              <a:t>Direct and Reported speech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4089296"/>
              </p:ext>
            </p:extLst>
          </p:nvPr>
        </p:nvGraphicFramePr>
        <p:xfrm>
          <a:off x="457200" y="1143000"/>
          <a:ext cx="8186766" cy="51506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3383"/>
                <a:gridCol w="4093383"/>
              </a:tblGrid>
              <a:tr h="103584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Direct speech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ru-RU" sz="2800" baseline="0" dirty="0" smtClean="0"/>
                        <a:t>(Прямая речь)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Reported speech</a:t>
                      </a:r>
                      <a:r>
                        <a:rPr lang="ru-RU" sz="2800" dirty="0" smtClean="0"/>
                        <a:t> (Косвенная</a:t>
                      </a:r>
                      <a:r>
                        <a:rPr lang="ru-RU" sz="2800" baseline="0" dirty="0" smtClean="0"/>
                        <a:t> речь) </a:t>
                      </a:r>
                      <a:endParaRPr lang="ru-RU" sz="2800" dirty="0"/>
                    </a:p>
                  </a:txBody>
                  <a:tcPr/>
                </a:tc>
              </a:tr>
              <a:tr h="1035847">
                <a:tc>
                  <a:txBody>
                    <a:bodyPr/>
                    <a:lstStyle/>
                    <a:p>
                      <a:pPr algn="ctr"/>
                      <a:r>
                        <a:rPr kumimoji="0" lang="ru-RU" sz="2800" b="1" i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буквальная передача чьего либо высказывания</a:t>
                      </a:r>
                      <a:endParaRPr lang="ru-RU" sz="2800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800" b="1" i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передача прямой речи в виде пересказа</a:t>
                      </a:r>
                      <a:endParaRPr lang="ru-RU" sz="2800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035847">
                <a:tc>
                  <a:txBody>
                    <a:bodyPr/>
                    <a:lstStyle/>
                    <a:p>
                      <a:r>
                        <a:rPr kumimoji="0" lang="en-US" sz="2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“I </a:t>
                      </a:r>
                      <a:r>
                        <a:rPr kumimoji="0" lang="en-US" sz="2800" b="0" i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work</a:t>
                      </a:r>
                      <a:r>
                        <a:rPr kumimoji="0" lang="en-US" sz="2800" b="0" i="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800" b="0" i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here</a:t>
                      </a:r>
                      <a:r>
                        <a:rPr kumimoji="0" lang="en-US" sz="2800" b="0" i="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 a waiter,” John </a:t>
                      </a:r>
                      <a:r>
                        <a:rPr kumimoji="0" lang="en-US" sz="28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said.</a:t>
                      </a:r>
                      <a:endParaRPr lang="ru-RU" sz="2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Jack </a:t>
                      </a:r>
                      <a:r>
                        <a:rPr kumimoji="0" lang="en-US" sz="2800" b="0" i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said</a:t>
                      </a:r>
                      <a:r>
                        <a:rPr kumimoji="0" lang="en-US" sz="2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that he </a:t>
                      </a:r>
                      <a:r>
                        <a:rPr kumimoji="0" lang="en-US" sz="2800" b="0" i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worked</a:t>
                      </a:r>
                      <a:r>
                        <a:rPr kumimoji="0" lang="en-US" sz="2800" b="0" i="0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800" b="0" i="1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there</a:t>
                      </a:r>
                      <a:r>
                        <a:rPr kumimoji="0" lang="en-US" sz="2800" b="0" i="0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8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 a waiter.</a:t>
                      </a:r>
                      <a:endParaRPr lang="ru-RU" sz="2800" dirty="0"/>
                    </a:p>
                  </a:txBody>
                  <a:tcPr/>
                </a:tc>
              </a:tr>
              <a:tr h="1035847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She says:</a:t>
                      </a:r>
                      <a:r>
                        <a:rPr lang="en-US" sz="2800" baseline="0" dirty="0" smtClean="0"/>
                        <a:t> “I phone my friends every day”.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She</a:t>
                      </a:r>
                      <a:r>
                        <a:rPr lang="en-US" sz="2800" baseline="0" dirty="0" smtClean="0"/>
                        <a:t> says that she phones her friends every day.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Перевод в косвенную речь утвердительных и отрицательных предложений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132856"/>
            <a:ext cx="7467600" cy="4341096"/>
          </a:xfrm>
        </p:spPr>
        <p:txBody>
          <a:bodyPr/>
          <a:lstStyle/>
          <a:p>
            <a:r>
              <a:rPr lang="en-US" dirty="0" smtClean="0"/>
              <a:t>1. </a:t>
            </a:r>
            <a:r>
              <a:rPr lang="ru-RU" dirty="0" smtClean="0"/>
              <a:t>Переписываем слова автора.</a:t>
            </a:r>
          </a:p>
          <a:p>
            <a:r>
              <a:rPr lang="ru-RU" dirty="0" smtClean="0"/>
              <a:t>2. Ставим союз </a:t>
            </a:r>
            <a:r>
              <a:rPr lang="en-US" dirty="0" smtClean="0"/>
              <a:t>that</a:t>
            </a:r>
            <a:r>
              <a:rPr lang="ru-RU" dirty="0" smtClean="0"/>
              <a:t>.</a:t>
            </a:r>
          </a:p>
          <a:p>
            <a:r>
              <a:rPr lang="ru-RU" dirty="0" smtClean="0"/>
              <a:t>3. Переписываем все, что в кавычках, не меняя порядка слов, меняя местоимения по смыслу.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example: </a:t>
            </a:r>
            <a:r>
              <a:rPr lang="ru-RU" dirty="0" err="1" smtClean="0"/>
              <a:t>He</a:t>
            </a:r>
            <a:r>
              <a:rPr lang="ru-RU" dirty="0" smtClean="0"/>
              <a:t> </a:t>
            </a:r>
            <a:r>
              <a:rPr lang="ru-RU" dirty="0" err="1"/>
              <a:t>says</a:t>
            </a:r>
            <a:r>
              <a:rPr lang="ru-RU" dirty="0"/>
              <a:t>, “I </a:t>
            </a:r>
            <a:r>
              <a:rPr lang="ru-RU" dirty="0" err="1"/>
              <a:t>have</a:t>
            </a:r>
            <a:r>
              <a:rPr lang="ru-RU" dirty="0"/>
              <a:t> </a:t>
            </a:r>
            <a:r>
              <a:rPr lang="ru-RU" dirty="0" err="1"/>
              <a:t>your</a:t>
            </a:r>
            <a:r>
              <a:rPr lang="ru-RU" dirty="0"/>
              <a:t> </a:t>
            </a:r>
            <a:r>
              <a:rPr lang="ru-RU" dirty="0" smtClean="0"/>
              <a:t>T-</a:t>
            </a:r>
            <a:r>
              <a:rPr lang="ru-RU" dirty="0" err="1" smtClean="0"/>
              <a:t>shirt</a:t>
            </a:r>
            <a:r>
              <a:rPr lang="ru-RU" dirty="0"/>
              <a:t>.” </a:t>
            </a:r>
            <a:endParaRPr lang="en-US" dirty="0" smtClean="0"/>
          </a:p>
          <a:p>
            <a:pPr marL="0" indent="0"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 says that he has my T-shirt.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/>
              <a:t>Он говорит: «У меня </a:t>
            </a:r>
            <a:r>
              <a:rPr lang="ru-RU" dirty="0">
                <a:solidFill>
                  <a:srgbClr val="FF0000"/>
                </a:solidFill>
              </a:rPr>
              <a:t>твоя</a:t>
            </a:r>
            <a:r>
              <a:rPr lang="ru-RU" dirty="0"/>
              <a:t> футболка</a:t>
            </a:r>
            <a:r>
              <a:rPr lang="ru-RU" dirty="0" smtClean="0"/>
              <a:t>».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Он говорит, что у него </a:t>
            </a:r>
            <a:r>
              <a:rPr lang="ru-RU" dirty="0" smtClean="0">
                <a:solidFill>
                  <a:srgbClr val="FF0000"/>
                </a:solidFill>
              </a:rPr>
              <a:t>моя</a:t>
            </a:r>
            <a:r>
              <a:rPr lang="ru-RU" dirty="0" smtClean="0"/>
              <a:t> футболка.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569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Перевод в косвенную речь вопросительных предложений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1. Записываем слова автора, заменяя глагол на </a:t>
            </a:r>
            <a:r>
              <a:rPr lang="en-US" dirty="0" smtClean="0">
                <a:solidFill>
                  <a:srgbClr val="FF0000"/>
                </a:solidFill>
              </a:rPr>
              <a:t>ask.</a:t>
            </a:r>
          </a:p>
          <a:p>
            <a:r>
              <a:rPr lang="en-US" dirty="0" smtClean="0"/>
              <a:t>2. </a:t>
            </a:r>
            <a:r>
              <a:rPr lang="ru-RU" dirty="0" smtClean="0"/>
              <a:t>обращаем внимание на вид вопроса</a:t>
            </a:r>
          </a:p>
          <a:p>
            <a:r>
              <a:rPr lang="ru-RU" dirty="0" smtClean="0"/>
              <a:t>3. если вопрос общий, то:</a:t>
            </a:r>
          </a:p>
          <a:p>
            <a:pPr marL="0" indent="0">
              <a:buNone/>
            </a:pPr>
            <a:r>
              <a:rPr lang="ru-RU" dirty="0" smtClean="0"/>
              <a:t>После слов автора ставим </a:t>
            </a:r>
            <a:r>
              <a:rPr lang="en-US" dirty="0" smtClean="0"/>
              <a:t>if, </a:t>
            </a:r>
            <a:r>
              <a:rPr lang="ru-RU" dirty="0" smtClean="0"/>
              <a:t>(</a:t>
            </a:r>
            <a:r>
              <a:rPr lang="en-US" dirty="0" smtClean="0"/>
              <a:t>whether</a:t>
            </a:r>
            <a:r>
              <a:rPr lang="ru-RU" dirty="0" smtClean="0"/>
              <a:t>)</a:t>
            </a:r>
            <a:r>
              <a:rPr lang="en-US" dirty="0" smtClean="0"/>
              <a:t> </a:t>
            </a:r>
            <a:r>
              <a:rPr lang="ru-RU" dirty="0" smtClean="0"/>
              <a:t>затем выстраиваем прямой порядок слов. </a:t>
            </a:r>
          </a:p>
          <a:p>
            <a:r>
              <a:rPr lang="ru-RU" dirty="0" smtClean="0"/>
              <a:t>4. если вопрос специальный, то после слов автора записываем вопросительное местоимение, а затем прямой порядок слов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Глаголы </a:t>
            </a:r>
            <a:r>
              <a:rPr lang="en-US" dirty="0" smtClean="0">
                <a:solidFill>
                  <a:srgbClr val="FF0000"/>
                </a:solidFill>
              </a:rPr>
              <a:t>do, did, does </a:t>
            </a:r>
            <a:r>
              <a:rPr lang="ru-RU" dirty="0" smtClean="0">
                <a:solidFill>
                  <a:srgbClr val="FF0000"/>
                </a:solidFill>
              </a:rPr>
              <a:t>не используем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15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285728"/>
            <a:ext cx="8429684" cy="6188224"/>
          </a:xfrm>
        </p:spPr>
        <p:txBody>
          <a:bodyPr>
            <a:normAutofit/>
          </a:bodyPr>
          <a:lstStyle/>
          <a:p>
            <a:r>
              <a:rPr lang="ru-RU" dirty="0" smtClean="0"/>
              <a:t>Если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прямая речь </a:t>
            </a:r>
            <a:r>
              <a:rPr lang="ru-RU" dirty="0" smtClean="0"/>
              <a:t>— повелительное предложение: 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И выражает </a:t>
            </a:r>
            <a:r>
              <a:rPr lang="ru-RU" b="1" dirty="0" smtClean="0">
                <a:solidFill>
                  <a:srgbClr val="FF0000"/>
                </a:solidFill>
              </a:rPr>
              <a:t>приказание</a:t>
            </a:r>
            <a:r>
              <a:rPr lang="ru-RU" dirty="0" smtClean="0"/>
              <a:t>, то глагол </a:t>
            </a:r>
            <a:r>
              <a:rPr lang="ru-RU" dirty="0" err="1" smtClean="0">
                <a:solidFill>
                  <a:srgbClr val="FF0000"/>
                </a:solidFill>
              </a:rPr>
              <a:t>to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say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заменяется глаголами </a:t>
            </a:r>
            <a:r>
              <a:rPr lang="ru-RU" dirty="0" err="1" smtClean="0">
                <a:solidFill>
                  <a:srgbClr val="FF0000"/>
                </a:solidFill>
              </a:rPr>
              <a:t>to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tell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(велеть, сказать), </a:t>
            </a:r>
            <a:r>
              <a:rPr lang="ru-RU" dirty="0" err="1" smtClean="0">
                <a:solidFill>
                  <a:srgbClr val="FF0000"/>
                </a:solidFill>
              </a:rPr>
              <a:t>to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order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(приказывать). </a:t>
            </a:r>
            <a:endParaRPr lang="en-US" dirty="0" smtClean="0"/>
          </a:p>
          <a:p>
            <a:r>
              <a:rPr lang="ru-RU" dirty="0" smtClean="0"/>
              <a:t>Если это </a:t>
            </a:r>
            <a:r>
              <a:rPr lang="ru-RU" b="1" dirty="0" smtClean="0">
                <a:solidFill>
                  <a:srgbClr val="FF0000"/>
                </a:solidFill>
              </a:rPr>
              <a:t>просьба (</a:t>
            </a:r>
            <a:r>
              <a:rPr lang="en-US" b="1" dirty="0" smtClean="0">
                <a:solidFill>
                  <a:srgbClr val="FF0000"/>
                </a:solidFill>
              </a:rPr>
              <a:t>please</a:t>
            </a:r>
            <a:r>
              <a:rPr lang="ru-RU" b="1" dirty="0" smtClean="0">
                <a:solidFill>
                  <a:srgbClr val="FF0000"/>
                </a:solidFill>
              </a:rPr>
              <a:t>)</a:t>
            </a:r>
            <a:r>
              <a:rPr lang="ru-RU" dirty="0" smtClean="0"/>
              <a:t>, то глагол </a:t>
            </a:r>
            <a:r>
              <a:rPr lang="ru-RU" dirty="0" err="1" smtClean="0">
                <a:solidFill>
                  <a:srgbClr val="FF0000"/>
                </a:solidFill>
              </a:rPr>
              <a:t>to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say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заменяется глаголом </a:t>
            </a:r>
            <a:r>
              <a:rPr lang="ru-RU" dirty="0" err="1" smtClean="0">
                <a:solidFill>
                  <a:srgbClr val="FF0000"/>
                </a:solidFill>
              </a:rPr>
              <a:t>to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ask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(просить). </a:t>
            </a:r>
            <a:endParaRPr lang="en-US" dirty="0" smtClean="0"/>
          </a:p>
          <a:p>
            <a:r>
              <a:rPr lang="en-US" dirty="0" smtClean="0"/>
              <a:t>…tell (ask) </a:t>
            </a:r>
            <a:r>
              <a:rPr lang="en-US" dirty="0" smtClean="0">
                <a:solidFill>
                  <a:srgbClr val="FF0000"/>
                </a:solidFill>
              </a:rPr>
              <a:t>somebody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FF0000"/>
                </a:solidFill>
              </a:rPr>
              <a:t>do something </a:t>
            </a:r>
            <a:r>
              <a:rPr lang="en-US" dirty="0" smtClean="0"/>
              <a:t>(</a:t>
            </a:r>
            <a:r>
              <a:rPr lang="ru-RU" dirty="0" smtClean="0"/>
              <a:t>утверждение</a:t>
            </a:r>
            <a:r>
              <a:rPr lang="en-US" dirty="0" smtClean="0"/>
              <a:t>)</a:t>
            </a:r>
            <a:endParaRPr lang="ru-RU" dirty="0" smtClean="0"/>
          </a:p>
          <a:p>
            <a:r>
              <a:rPr lang="en-US" dirty="0" smtClean="0"/>
              <a:t>…tell (</a:t>
            </a:r>
            <a:r>
              <a:rPr lang="en-US" dirty="0"/>
              <a:t>ask) </a:t>
            </a:r>
            <a:r>
              <a:rPr lang="en-US" dirty="0" smtClean="0">
                <a:solidFill>
                  <a:srgbClr val="FF0000"/>
                </a:solidFill>
              </a:rPr>
              <a:t>somebody not</a:t>
            </a:r>
            <a:r>
              <a:rPr lang="en-US" dirty="0" smtClean="0"/>
              <a:t> </a:t>
            </a:r>
            <a:r>
              <a:rPr lang="en-US" dirty="0"/>
              <a:t>to </a:t>
            </a:r>
            <a:r>
              <a:rPr lang="en-US" dirty="0">
                <a:solidFill>
                  <a:srgbClr val="FF0000"/>
                </a:solidFill>
              </a:rPr>
              <a:t>do something </a:t>
            </a:r>
            <a:r>
              <a:rPr lang="en-US" dirty="0" smtClean="0"/>
              <a:t>(</a:t>
            </a:r>
            <a:r>
              <a:rPr lang="ru-RU" dirty="0" smtClean="0"/>
              <a:t>отрицание</a:t>
            </a:r>
            <a:r>
              <a:rPr lang="en-US" dirty="0" smtClean="0"/>
              <a:t>)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837653"/>
              </p:ext>
            </p:extLst>
          </p:nvPr>
        </p:nvGraphicFramePr>
        <p:xfrm>
          <a:off x="357158" y="3645025"/>
          <a:ext cx="8358246" cy="2674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9123"/>
                <a:gridCol w="4179123"/>
              </a:tblGrid>
              <a:tr h="1440159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I </a:t>
                      </a: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said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her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"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ring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me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a </a:t>
                      </a: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glass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of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water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,p</a:t>
                      </a: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lease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," 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— 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Я сказал ей: «Принеси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, мне, пожалуйста, стакан воды». 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I </a:t>
                      </a: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asked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her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bring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me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glass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of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water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. — Я попросил ее принести мне стакан воды. 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23479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He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said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to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me</a:t>
                      </a:r>
                      <a:r>
                        <a:rPr lang="ru-RU" sz="2000" dirty="0" smtClean="0"/>
                        <a:t>, "</a:t>
                      </a:r>
                      <a:r>
                        <a:rPr lang="ru-RU" sz="2000" dirty="0" err="1" smtClean="0"/>
                        <a:t>Don't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go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there</a:t>
                      </a:r>
                      <a:r>
                        <a:rPr lang="ru-RU" sz="2000" dirty="0" smtClean="0"/>
                        <a:t>." — Он сказал мне: «Не ходите туда».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Не </a:t>
                      </a:r>
                      <a:r>
                        <a:rPr lang="ru-RU" sz="2000" dirty="0" err="1" smtClean="0">
                          <a:solidFill>
                            <a:srgbClr val="FF0000"/>
                          </a:solidFill>
                        </a:rPr>
                        <a:t>told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me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not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to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go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there</a:t>
                      </a:r>
                      <a:r>
                        <a:rPr lang="ru-RU" sz="2000" dirty="0" smtClean="0"/>
                        <a:t>. - Он не велел мне ходить туда.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Первое правило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8186766" cy="5688158"/>
          </a:xfrm>
        </p:spPr>
        <p:txBody>
          <a:bodyPr/>
          <a:lstStyle/>
          <a:p>
            <a:r>
              <a:rPr lang="ru-RU" dirty="0" smtClean="0"/>
              <a:t>Если глагол слова автора </a:t>
            </a:r>
            <a:r>
              <a:rPr lang="ru-RU" i="1" u="sng" dirty="0" smtClean="0"/>
              <a:t>употреблен в настоящем </a:t>
            </a:r>
            <a:r>
              <a:rPr lang="en-US" i="1" u="sng" dirty="0" smtClean="0"/>
              <a:t>(Present)</a:t>
            </a:r>
            <a:r>
              <a:rPr lang="ru-RU" dirty="0" smtClean="0"/>
              <a:t>, то время глагола в </a:t>
            </a:r>
            <a:r>
              <a:rPr lang="ru-RU" dirty="0" smtClean="0"/>
              <a:t>кавычках </a:t>
            </a:r>
            <a:r>
              <a:rPr lang="ru-RU" dirty="0" smtClean="0"/>
              <a:t>сохраняем.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0854446"/>
              </p:ext>
            </p:extLst>
          </p:nvPr>
        </p:nvGraphicFramePr>
        <p:xfrm>
          <a:off x="285720" y="1844824"/>
          <a:ext cx="8246720" cy="3601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0561"/>
                <a:gridCol w="3996159"/>
              </a:tblGrid>
              <a:tr h="1584176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err="1" smtClean="0">
                          <a:solidFill>
                            <a:schemeClr val="tx1"/>
                          </a:solidFill>
                        </a:rPr>
                        <a:t>He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400" b="0" i="1" dirty="0" err="1" smtClean="0">
                          <a:solidFill>
                            <a:schemeClr val="tx1"/>
                          </a:solidFill>
                        </a:rPr>
                        <a:t>says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, “I </a:t>
                      </a:r>
                      <a:r>
                        <a:rPr lang="ru-RU" sz="2400" b="0" dirty="0" err="1" smtClean="0">
                          <a:solidFill>
                            <a:schemeClr val="tx1"/>
                          </a:solidFill>
                        </a:rPr>
                        <a:t>have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400" b="0" dirty="0" err="1" smtClean="0">
                          <a:solidFill>
                            <a:schemeClr val="tx1"/>
                          </a:solidFill>
                        </a:rPr>
                        <a:t>your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          </a:t>
                      </a:r>
                      <a:r>
                        <a:rPr lang="ru-RU" sz="2400" b="0" dirty="0" err="1" smtClean="0">
                          <a:solidFill>
                            <a:schemeClr val="tx1"/>
                          </a:solidFill>
                        </a:rPr>
                        <a:t>T-shirt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.” – </a:t>
                      </a:r>
                      <a:endParaRPr lang="en-US" sz="2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Он говорит: «У меня твоя футболка».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err="1" smtClean="0">
                          <a:solidFill>
                            <a:schemeClr val="tx1"/>
                          </a:solidFill>
                        </a:rPr>
                        <a:t>He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400" b="0" i="1" dirty="0" err="1" smtClean="0">
                          <a:solidFill>
                            <a:schemeClr val="tx1"/>
                          </a:solidFill>
                        </a:rPr>
                        <a:t>says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400" b="0" dirty="0" err="1" smtClean="0">
                          <a:solidFill>
                            <a:schemeClr val="tx1"/>
                          </a:solidFill>
                        </a:rPr>
                        <a:t>that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400" b="0" dirty="0" err="1" smtClean="0">
                          <a:solidFill>
                            <a:schemeClr val="tx1"/>
                          </a:solidFill>
                        </a:rPr>
                        <a:t>he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400" b="0" dirty="0" err="1" smtClean="0">
                          <a:solidFill>
                            <a:schemeClr val="tx1"/>
                          </a:solidFill>
                        </a:rPr>
                        <a:t>has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400" b="0" dirty="0" err="1" smtClean="0">
                          <a:solidFill>
                            <a:schemeClr val="tx1"/>
                          </a:solidFill>
                        </a:rPr>
                        <a:t>my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   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400" b="0" dirty="0" err="1" smtClean="0">
                          <a:solidFill>
                            <a:schemeClr val="tx1"/>
                          </a:solidFill>
                        </a:rPr>
                        <a:t>T-shirt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. – </a:t>
                      </a:r>
                      <a:endParaRPr lang="en-US" sz="2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Он говорит, что у него моя футболка.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92999"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John says: “I live in New York.”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John says (that) he live in New York.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24264"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Bob says: “I am learning French.”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Bob says</a:t>
                      </a:r>
                      <a:r>
                        <a:rPr kumimoji="0" lang="en-US" sz="24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 is learning French. 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Второе правило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8186766" cy="5402406"/>
          </a:xfrm>
        </p:spPr>
        <p:txBody>
          <a:bodyPr/>
          <a:lstStyle/>
          <a:p>
            <a:r>
              <a:rPr lang="ru-RU" dirty="0" smtClean="0"/>
              <a:t>Если глагол </a:t>
            </a:r>
            <a:r>
              <a:rPr lang="ru-RU" dirty="0" smtClean="0">
                <a:solidFill>
                  <a:srgbClr val="FF0000"/>
                </a:solidFill>
              </a:rPr>
              <a:t>главного предложения (слова автора)</a:t>
            </a:r>
            <a:r>
              <a:rPr lang="ru-RU" dirty="0" smtClean="0"/>
              <a:t> употреблен </a:t>
            </a:r>
            <a:r>
              <a:rPr lang="ru-RU" i="1" u="sng" dirty="0" smtClean="0"/>
              <a:t>в прошедшем времени</a:t>
            </a:r>
            <a:r>
              <a:rPr lang="en-US" i="1" u="sng" dirty="0" smtClean="0"/>
              <a:t> (Past)</a:t>
            </a:r>
            <a:r>
              <a:rPr lang="ru-RU" dirty="0" smtClean="0"/>
              <a:t>, то используем  </a:t>
            </a:r>
            <a:r>
              <a:rPr lang="ru-RU" b="1" i="1" dirty="0" smtClean="0">
                <a:solidFill>
                  <a:srgbClr val="FF0000"/>
                </a:solidFill>
              </a:rPr>
              <a:t>правило согласования времен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4740292"/>
              </p:ext>
            </p:extLst>
          </p:nvPr>
        </p:nvGraphicFramePr>
        <p:xfrm>
          <a:off x="179512" y="2492896"/>
          <a:ext cx="8429684" cy="33305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4842"/>
                <a:gridCol w="4214842"/>
              </a:tblGrid>
              <a:tr h="1046863">
                <a:tc>
                  <a:txBody>
                    <a:bodyPr/>
                    <a:lstStyle/>
                    <a:p>
                      <a:r>
                        <a:rPr kumimoji="0" lang="en-US" sz="2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Boris said, "Ann, I want to have a rest."— </a:t>
                      </a:r>
                      <a:r>
                        <a:rPr kumimoji="0" lang="en-US" sz="24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Борис</a:t>
                      </a:r>
                      <a:r>
                        <a:rPr kumimoji="0" lang="en-US" sz="2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сказал</a:t>
                      </a:r>
                      <a:r>
                        <a:rPr kumimoji="0" lang="en-US" sz="2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«</a:t>
                      </a:r>
                      <a:r>
                        <a:rPr kumimoji="0" lang="en-US" sz="24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Анна</a:t>
                      </a:r>
                      <a:r>
                        <a:rPr kumimoji="0" lang="en-US" sz="2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я </a:t>
                      </a:r>
                      <a:r>
                        <a:rPr kumimoji="0" lang="en-US" sz="24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хочу</a:t>
                      </a:r>
                      <a:r>
                        <a:rPr kumimoji="0" lang="en-US" sz="2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отдохнуть</a:t>
                      </a:r>
                      <a:r>
                        <a:rPr kumimoji="0" lang="en-US" sz="2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».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Boris told Ann that he wanted to have a rest.— </a:t>
                      </a:r>
                      <a:r>
                        <a:rPr kumimoji="0" lang="en-US" sz="24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Борис</a:t>
                      </a:r>
                      <a:r>
                        <a:rPr kumimoji="0" lang="en-US" sz="2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сказал</a:t>
                      </a:r>
                      <a:r>
                        <a:rPr kumimoji="0" lang="en-US" sz="2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Анне</a:t>
                      </a:r>
                      <a:r>
                        <a:rPr kumimoji="0" lang="en-US" sz="2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24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что</a:t>
                      </a:r>
                      <a:r>
                        <a:rPr kumimoji="0" lang="en-US" sz="2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он</a:t>
                      </a:r>
                      <a:r>
                        <a:rPr kumimoji="0" lang="en-US" sz="2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хочет</a:t>
                      </a:r>
                      <a:r>
                        <a:rPr kumimoji="0" lang="en-US" sz="2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отдохнуть</a:t>
                      </a:r>
                      <a:r>
                        <a:rPr kumimoji="0" lang="en-US" sz="2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8801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Mother said, “ I go to work every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en-US" sz="2400" baseline="0" dirty="0" smtClean="0"/>
                        <a:t>day”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Mother said that she went to work every day.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88019">
                <a:tc>
                  <a:txBody>
                    <a:bodyPr/>
                    <a:lstStyle/>
                    <a:p>
                      <a:r>
                        <a:rPr kumimoji="0" lang="en-US" sz="2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Fred said: ”I have done it.”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Fred said he had done it.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7467600" cy="582594"/>
          </a:xfrm>
        </p:spPr>
        <p:txBody>
          <a:bodyPr>
            <a:normAutofit/>
          </a:bodyPr>
          <a:lstStyle/>
          <a:p>
            <a:r>
              <a:rPr lang="ru-RU" dirty="0" smtClean="0"/>
              <a:t>Правило согласования времен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8186766" cy="5759596"/>
          </a:xfrm>
        </p:spPr>
        <p:txBody>
          <a:bodyPr>
            <a:normAutofit/>
          </a:bodyPr>
          <a:lstStyle/>
          <a:p>
            <a:r>
              <a:rPr lang="ru-RU" dirty="0" smtClean="0"/>
              <a:t> </a:t>
            </a:r>
            <a:r>
              <a:rPr lang="ru-RU" sz="2000" dirty="0" smtClean="0"/>
              <a:t>Глаголы в прямой речи в форме </a:t>
            </a:r>
            <a:r>
              <a:rPr lang="en-US" sz="2000" i="1" dirty="0" smtClean="0"/>
              <a:t>Present Tense </a:t>
            </a:r>
            <a:r>
              <a:rPr lang="ru-RU" sz="2000" dirty="0" smtClean="0"/>
              <a:t>употребляются в косвенной речи в форме </a:t>
            </a:r>
            <a:r>
              <a:rPr lang="en-US" sz="2000" i="1" dirty="0" smtClean="0"/>
              <a:t>Past Tense</a:t>
            </a:r>
            <a:r>
              <a:rPr lang="en-US" sz="2000" dirty="0" smtClean="0"/>
              <a:t>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sz="2200" b="1" dirty="0" smtClean="0">
                <a:solidFill>
                  <a:schemeClr val="accent6"/>
                </a:solidFill>
              </a:rPr>
              <a:t>Present Simple → Past Simple</a:t>
            </a:r>
            <a:endParaRPr lang="ru-RU" sz="2200" b="1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ru-RU" sz="2200" b="1" dirty="0" smtClean="0">
                <a:solidFill>
                  <a:srgbClr val="FF0000"/>
                </a:solidFill>
              </a:rPr>
              <a:t>                </a:t>
            </a:r>
            <a:r>
              <a:rPr lang="en-US" sz="2200" b="1" dirty="0" smtClean="0">
                <a:solidFill>
                  <a:srgbClr val="FF0000"/>
                </a:solidFill>
              </a:rPr>
              <a:t>V, V(s) </a:t>
            </a:r>
            <a:r>
              <a:rPr lang="en-US" sz="2200" b="1" dirty="0">
                <a:solidFill>
                  <a:srgbClr val="FF0000"/>
                </a:solidFill>
              </a:rPr>
              <a:t> →</a:t>
            </a:r>
            <a:r>
              <a:rPr lang="en-US" sz="2200" b="1" dirty="0" smtClean="0">
                <a:solidFill>
                  <a:srgbClr val="FF0000"/>
                </a:solidFill>
              </a:rPr>
              <a:t>   V2</a:t>
            </a:r>
            <a:br>
              <a:rPr lang="en-US" sz="2200" b="1" dirty="0" smtClean="0">
                <a:solidFill>
                  <a:srgbClr val="FF0000"/>
                </a:solidFill>
              </a:rPr>
            </a:br>
            <a:r>
              <a:rPr lang="en-US" sz="2200" b="1" dirty="0" smtClean="0">
                <a:solidFill>
                  <a:schemeClr val="accent6"/>
                </a:solidFill>
              </a:rPr>
              <a:t>Present Continuous → Past Continuous</a:t>
            </a:r>
          </a:p>
          <a:p>
            <a:pPr marL="0" indent="0">
              <a:buNone/>
            </a:pPr>
            <a:r>
              <a:rPr lang="en-US" sz="2200" b="1" dirty="0">
                <a:solidFill>
                  <a:srgbClr val="FF0000"/>
                </a:solidFill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</a:rPr>
              <a:t>    </a:t>
            </a:r>
            <a:r>
              <a:rPr lang="en-US" sz="2200" b="1" dirty="0" err="1" smtClean="0">
                <a:solidFill>
                  <a:srgbClr val="FF0000"/>
                </a:solidFill>
              </a:rPr>
              <a:t>am,is,are</a:t>
            </a:r>
            <a:r>
              <a:rPr lang="en-US" sz="2200" b="1" dirty="0" smtClean="0">
                <a:solidFill>
                  <a:srgbClr val="FF0000"/>
                </a:solidFill>
              </a:rPr>
              <a:t> + </a:t>
            </a:r>
            <a:r>
              <a:rPr lang="en-US" sz="2200" b="1" dirty="0" err="1" smtClean="0">
                <a:solidFill>
                  <a:srgbClr val="FF0000"/>
                </a:solidFill>
              </a:rPr>
              <a:t>Ving</a:t>
            </a:r>
            <a:r>
              <a:rPr lang="en-US" sz="2200" b="1" dirty="0" smtClean="0">
                <a:solidFill>
                  <a:srgbClr val="FF0000"/>
                </a:solidFill>
              </a:rPr>
              <a:t>   </a:t>
            </a:r>
            <a:r>
              <a:rPr lang="en-US" sz="2200" b="1" dirty="0">
                <a:solidFill>
                  <a:srgbClr val="FF0000"/>
                </a:solidFill>
              </a:rPr>
              <a:t> </a:t>
            </a:r>
            <a:r>
              <a:rPr lang="en-US" sz="2200" b="1" dirty="0" smtClean="0">
                <a:solidFill>
                  <a:srgbClr val="FF0000"/>
                </a:solidFill>
              </a:rPr>
              <a:t>→  was/were + </a:t>
            </a:r>
            <a:r>
              <a:rPr lang="en-US" sz="2200" b="1" dirty="0" err="1" smtClean="0">
                <a:solidFill>
                  <a:srgbClr val="FF0000"/>
                </a:solidFill>
              </a:rPr>
              <a:t>Ving</a:t>
            </a:r>
            <a:r>
              <a:rPr lang="en-US" sz="2200" b="1" dirty="0" smtClean="0">
                <a:solidFill>
                  <a:srgbClr val="FF0000"/>
                </a:solidFill>
              </a:rPr>
              <a:t/>
            </a:r>
            <a:br>
              <a:rPr lang="en-US" sz="2200" b="1" dirty="0" smtClean="0">
                <a:solidFill>
                  <a:srgbClr val="FF0000"/>
                </a:solidFill>
              </a:rPr>
            </a:br>
            <a:r>
              <a:rPr lang="en-US" sz="2200" b="1" dirty="0" smtClean="0">
                <a:solidFill>
                  <a:schemeClr val="accent6"/>
                </a:solidFill>
              </a:rPr>
              <a:t>Present Perfect → Past Perfect    </a:t>
            </a:r>
            <a:r>
              <a:rPr lang="en-US" sz="2200" b="1" dirty="0" smtClean="0">
                <a:solidFill>
                  <a:srgbClr val="FF0000"/>
                </a:solidFill>
              </a:rPr>
              <a:t>  </a:t>
            </a:r>
            <a:endParaRPr lang="en-US" sz="22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200" b="1" dirty="0" smtClean="0">
                <a:solidFill>
                  <a:srgbClr val="FF0000"/>
                </a:solidFill>
              </a:rPr>
              <a:t>        have/has + V3 </a:t>
            </a:r>
            <a:r>
              <a:rPr lang="en-US" sz="2200" b="1" dirty="0">
                <a:solidFill>
                  <a:srgbClr val="FF0000"/>
                </a:solidFill>
              </a:rPr>
              <a:t>→</a:t>
            </a:r>
            <a:r>
              <a:rPr lang="en-US" sz="2200" b="1" dirty="0" smtClean="0">
                <a:solidFill>
                  <a:srgbClr val="FF0000"/>
                </a:solidFill>
              </a:rPr>
              <a:t>  had + V3                     </a:t>
            </a:r>
          </a:p>
          <a:p>
            <a:pPr marL="0" indent="0">
              <a:buNone/>
            </a:pPr>
            <a:r>
              <a:rPr lang="en-US" sz="2200" b="1" dirty="0" smtClean="0">
                <a:solidFill>
                  <a:schemeClr val="accent6"/>
                </a:solidFill>
              </a:rPr>
              <a:t>Present Perfect Continuous →Past Perfect Continuous</a:t>
            </a:r>
          </a:p>
          <a:p>
            <a:pPr marL="0" indent="0">
              <a:buNone/>
            </a:pPr>
            <a:r>
              <a:rPr lang="en-US" sz="2200" b="1" dirty="0" smtClean="0">
                <a:solidFill>
                  <a:srgbClr val="FF0000"/>
                </a:solidFill>
              </a:rPr>
              <a:t>       have/has been +</a:t>
            </a:r>
            <a:r>
              <a:rPr lang="en-US" sz="2200" b="1" dirty="0" err="1" smtClean="0">
                <a:solidFill>
                  <a:srgbClr val="FF0000"/>
                </a:solidFill>
              </a:rPr>
              <a:t>Ving</a:t>
            </a:r>
            <a:r>
              <a:rPr lang="en-US" sz="2200" b="1" dirty="0" smtClean="0">
                <a:solidFill>
                  <a:srgbClr val="FF0000"/>
                </a:solidFill>
              </a:rPr>
              <a:t> →  had been + </a:t>
            </a:r>
            <a:r>
              <a:rPr lang="en-US" sz="2200" b="1" dirty="0" err="1" smtClean="0">
                <a:solidFill>
                  <a:srgbClr val="FF0000"/>
                </a:solidFill>
              </a:rPr>
              <a:t>Ving</a:t>
            </a:r>
            <a:endParaRPr lang="en-US" sz="22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200" b="1" dirty="0" smtClean="0">
                <a:solidFill>
                  <a:schemeClr val="accent6"/>
                </a:solidFill>
              </a:rPr>
              <a:t>Past Simple → Past Perfect</a:t>
            </a:r>
          </a:p>
          <a:p>
            <a:pPr marL="0" indent="0">
              <a:buNone/>
            </a:pPr>
            <a:r>
              <a:rPr lang="en-US" sz="2200" b="1" dirty="0" smtClean="0">
                <a:solidFill>
                  <a:srgbClr val="FF0000"/>
                </a:solidFill>
              </a:rPr>
              <a:t>            V2     →     had +V3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6"/>
                </a:solidFill>
              </a:rPr>
              <a:t>Future Simple </a:t>
            </a:r>
            <a:r>
              <a:rPr lang="en-US" sz="2200" b="1" dirty="0" smtClean="0">
                <a:solidFill>
                  <a:schemeClr val="accent6"/>
                </a:solidFill>
              </a:rPr>
              <a:t>→ Future-in-the-Past</a:t>
            </a:r>
            <a:endParaRPr lang="en-US" sz="2200" b="1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200" b="1" dirty="0" smtClean="0">
                <a:solidFill>
                  <a:schemeClr val="accent6"/>
                </a:solidFill>
              </a:rPr>
              <a:t>     </a:t>
            </a:r>
            <a:r>
              <a:rPr lang="en-US" sz="2200" b="1" dirty="0" smtClean="0">
                <a:solidFill>
                  <a:srgbClr val="FF0000"/>
                </a:solidFill>
              </a:rPr>
              <a:t>shall/will +V1 → Should/would + V1</a:t>
            </a:r>
            <a:endParaRPr lang="en-US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467600" cy="571504"/>
          </a:xfrm>
        </p:spPr>
        <p:txBody>
          <a:bodyPr/>
          <a:lstStyle/>
          <a:p>
            <a:r>
              <a:rPr lang="ru-RU" dirty="0" smtClean="0"/>
              <a:t>Модальные глаголы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785794"/>
            <a:ext cx="8429684" cy="5688158"/>
          </a:xfrm>
        </p:spPr>
        <p:txBody>
          <a:bodyPr>
            <a:normAutofit/>
          </a:bodyPr>
          <a:lstStyle/>
          <a:p>
            <a:r>
              <a:rPr lang="ru-RU" dirty="0" smtClean="0"/>
              <a:t>В форме </a:t>
            </a:r>
            <a:r>
              <a:rPr lang="en-US" i="1" u="sng" dirty="0" smtClean="0"/>
              <a:t>Past Tense </a:t>
            </a:r>
            <a:r>
              <a:rPr lang="ru-RU" dirty="0" smtClean="0"/>
              <a:t>меняются: </a:t>
            </a:r>
            <a:br>
              <a:rPr lang="ru-RU" dirty="0" smtClean="0"/>
            </a:br>
            <a:r>
              <a:rPr lang="en-US" b="1" dirty="0" smtClean="0">
                <a:solidFill>
                  <a:srgbClr val="FF0000"/>
                </a:solidFill>
              </a:rPr>
              <a:t>shall</a:t>
            </a:r>
            <a:r>
              <a:rPr lang="en-US" dirty="0" smtClean="0">
                <a:solidFill>
                  <a:srgbClr val="FF0000"/>
                </a:solidFill>
              </a:rPr>
              <a:t> → </a:t>
            </a:r>
            <a:r>
              <a:rPr lang="en-US" b="1" dirty="0" smtClean="0">
                <a:solidFill>
                  <a:srgbClr val="FF0000"/>
                </a:solidFill>
              </a:rPr>
              <a:t>should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will</a:t>
            </a:r>
            <a:r>
              <a:rPr lang="en-US" dirty="0" smtClean="0">
                <a:solidFill>
                  <a:srgbClr val="FF0000"/>
                </a:solidFill>
              </a:rPr>
              <a:t> → </a:t>
            </a:r>
            <a:r>
              <a:rPr lang="en-US" b="1" dirty="0" smtClean="0">
                <a:solidFill>
                  <a:srgbClr val="FF0000"/>
                </a:solidFill>
              </a:rPr>
              <a:t>would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can</a:t>
            </a:r>
            <a:r>
              <a:rPr lang="en-US" dirty="0" smtClean="0">
                <a:solidFill>
                  <a:srgbClr val="FF0000"/>
                </a:solidFill>
              </a:rPr>
              <a:t> → </a:t>
            </a:r>
            <a:r>
              <a:rPr lang="en-US" b="1" dirty="0" smtClean="0">
                <a:solidFill>
                  <a:srgbClr val="FF0000"/>
                </a:solidFill>
              </a:rPr>
              <a:t>could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may</a:t>
            </a:r>
            <a:r>
              <a:rPr lang="en-US" dirty="0" smtClean="0">
                <a:solidFill>
                  <a:srgbClr val="FF0000"/>
                </a:solidFill>
              </a:rPr>
              <a:t> → </a:t>
            </a:r>
            <a:r>
              <a:rPr lang="en-US" b="1" dirty="0" smtClean="0">
                <a:solidFill>
                  <a:srgbClr val="FF0000"/>
                </a:solidFill>
              </a:rPr>
              <a:t>might                                            </a:t>
            </a:r>
            <a:r>
              <a:rPr lang="ru-RU" b="1" dirty="0" smtClean="0">
                <a:solidFill>
                  <a:srgbClr val="FF0000"/>
                </a:solidFill>
              </a:rPr>
              <a:t>  </a:t>
            </a:r>
            <a:r>
              <a:rPr lang="en-US" b="1" dirty="0" smtClean="0">
                <a:solidFill>
                  <a:srgbClr val="FF0000"/>
                </a:solidFill>
              </a:rPr>
              <a:t>        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must</a:t>
            </a:r>
            <a:r>
              <a:rPr lang="en-US" dirty="0" smtClean="0">
                <a:solidFill>
                  <a:srgbClr val="FF0000"/>
                </a:solidFill>
              </a:rPr>
              <a:t> </a:t>
            </a:r>
            <a:r>
              <a:rPr lang="en-US" b="1" dirty="0" smtClean="0">
                <a:solidFill>
                  <a:srgbClr val="FF0000"/>
                </a:solidFill>
              </a:rPr>
              <a:t>→ had to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Но формы </a:t>
            </a:r>
            <a:r>
              <a:rPr lang="en-US" i="1" u="sng" dirty="0" smtClean="0"/>
              <a:t>Past Tense </a:t>
            </a:r>
            <a:r>
              <a:rPr lang="ru-RU" dirty="0" smtClean="0"/>
              <a:t>от модальных</a:t>
            </a:r>
            <a:r>
              <a:rPr lang="en-US" dirty="0" smtClean="0"/>
              <a:t> </a:t>
            </a:r>
            <a:r>
              <a:rPr lang="ru-RU" dirty="0" smtClean="0"/>
              <a:t>глаголов </a:t>
            </a:r>
            <a:r>
              <a:rPr lang="en-US" b="1" dirty="0" smtClean="0">
                <a:solidFill>
                  <a:srgbClr val="FF0000"/>
                </a:solidFill>
              </a:rPr>
              <a:t>could</a:t>
            </a:r>
            <a:r>
              <a:rPr lang="en-US" dirty="0" smtClean="0">
                <a:solidFill>
                  <a:srgbClr val="FF0000"/>
                </a:solidFill>
              </a:rPr>
              <a:t>, </a:t>
            </a:r>
            <a:r>
              <a:rPr lang="en-US" b="1" dirty="0" smtClean="0">
                <a:solidFill>
                  <a:srgbClr val="FF0000"/>
                </a:solidFill>
              </a:rPr>
              <a:t>would</a:t>
            </a:r>
            <a:r>
              <a:rPr lang="en-US" dirty="0" smtClean="0">
                <a:solidFill>
                  <a:srgbClr val="FF0000"/>
                </a:solidFill>
              </a:rPr>
              <a:t>, </a:t>
            </a:r>
            <a:r>
              <a:rPr lang="en-US" b="1" dirty="0" smtClean="0">
                <a:solidFill>
                  <a:srgbClr val="FF0000"/>
                </a:solidFill>
              </a:rPr>
              <a:t>should</a:t>
            </a:r>
            <a:r>
              <a:rPr lang="en-US" dirty="0" smtClean="0">
                <a:solidFill>
                  <a:srgbClr val="FF0000"/>
                </a:solidFill>
              </a:rPr>
              <a:t>, </a:t>
            </a:r>
            <a:r>
              <a:rPr lang="en-US" b="1" dirty="0" smtClean="0">
                <a:solidFill>
                  <a:srgbClr val="FF0000"/>
                </a:solidFill>
              </a:rPr>
              <a:t>might</a:t>
            </a:r>
            <a:r>
              <a:rPr lang="en-US" dirty="0" smtClean="0"/>
              <a:t> </a:t>
            </a:r>
            <a:r>
              <a:rPr lang="ru-RU" dirty="0" smtClean="0"/>
              <a:t>в косвенной речи сохраняются.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168088"/>
              </p:ext>
            </p:extLst>
          </p:nvPr>
        </p:nvGraphicFramePr>
        <p:xfrm>
          <a:off x="428596" y="4286256"/>
          <a:ext cx="8286808" cy="1920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4"/>
                <a:gridCol w="4143404"/>
              </a:tblGrid>
              <a:tr h="1158968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“We will go home</a:t>
                      </a:r>
                      <a:r>
                        <a:rPr lang="en-US" sz="2200" b="0" smtClean="0">
                          <a:solidFill>
                            <a:schemeClr val="tx1"/>
                          </a:solidFill>
                        </a:rPr>
                        <a:t>.”</a:t>
                      </a:r>
                      <a:r>
                        <a:rPr lang="ru-RU" sz="2200" b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200" b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«</a:t>
                      </a:r>
                      <a:r>
                        <a:rPr lang="ru-RU" sz="2200" b="0" dirty="0" smtClean="0">
                          <a:solidFill>
                            <a:schemeClr val="tx1"/>
                          </a:solidFill>
                        </a:rPr>
                        <a:t>Мы придем домой».</a:t>
                      </a:r>
                      <a:endParaRPr lang="ru-RU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She said that they</a:t>
                      </a:r>
                      <a:r>
                        <a:rPr lang="en-US" sz="22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would go home</a:t>
                      </a:r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ru-RU" sz="2200" b="0" dirty="0" smtClean="0">
                          <a:solidFill>
                            <a:schemeClr val="tx1"/>
                          </a:solidFill>
                        </a:rPr>
                        <a:t>Она сказала, что они придут домой.</a:t>
                      </a:r>
                      <a:endParaRPr lang="ru-RU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239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She said, “You </a:t>
                      </a:r>
                      <a:r>
                        <a:rPr lang="en-US" sz="2200" b="1" dirty="0" smtClean="0"/>
                        <a:t>could</a:t>
                      </a:r>
                      <a:r>
                        <a:rPr lang="en-US" sz="2200" dirty="0" smtClean="0"/>
                        <a:t> help my sister.”</a:t>
                      </a:r>
                      <a:endParaRPr lang="ru-RU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She said that I </a:t>
                      </a:r>
                      <a:r>
                        <a:rPr lang="en-US" sz="2200" b="1" dirty="0" smtClean="0"/>
                        <a:t>could</a:t>
                      </a:r>
                      <a:r>
                        <a:rPr lang="en-US" sz="2200" dirty="0" smtClean="0"/>
                        <a:t> help her sister. </a:t>
                      </a:r>
                      <a:endParaRPr lang="ru-RU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1045</TotalTime>
  <Words>664</Words>
  <Application>Microsoft Office PowerPoint</Application>
  <PresentationFormat>Экран (4:3)</PresentationFormat>
  <Paragraphs>100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Презентация PowerPoint</vt:lpstr>
      <vt:lpstr>Direct and Reported speech</vt:lpstr>
      <vt:lpstr>Перевод в косвенную речь утвердительных и отрицательных предложений</vt:lpstr>
      <vt:lpstr>Перевод в косвенную речь вопросительных предложений</vt:lpstr>
      <vt:lpstr>Презентация PowerPoint</vt:lpstr>
      <vt:lpstr>Первое правило</vt:lpstr>
      <vt:lpstr>Второе правило</vt:lpstr>
      <vt:lpstr>Правило согласования времен</vt:lpstr>
      <vt:lpstr>Модальные глаголы</vt:lpstr>
      <vt:lpstr>УКАЗАТЕЛЬНЫЕ МЕСТОИМЕНИЯ И НАРЕЧИЯ ВРЕМЕНИ И МЕСТА В ПРЯМОЙ РЕЧИ ЗАМЕНЯЮТСЯ В КОСВЕННОЙ РЕЧИ ПО СМЫСЛУ ДРУГИМИ СЛОВАМИ, КАК И В РУССКОМ ЯЗЫКЕ.</vt:lpstr>
      <vt:lpstr>Примеры: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Reported speech</dc:title>
  <dc:creator>User</dc:creator>
  <cp:lastModifiedBy>Uzer</cp:lastModifiedBy>
  <cp:revision>48</cp:revision>
  <dcterms:created xsi:type="dcterms:W3CDTF">2016-02-18T14:54:28Z</dcterms:created>
  <dcterms:modified xsi:type="dcterms:W3CDTF">2023-04-11T22:39:38Z</dcterms:modified>
</cp:coreProperties>
</file>