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3"/>
    <p:sldId id="273" r:id="rId4"/>
    <p:sldId id="271" r:id="rId5"/>
    <p:sldId id="274" r:id="rId6"/>
    <p:sldId id="302" r:id="rId7"/>
    <p:sldId id="275" r:id="rId8"/>
    <p:sldId id="304" r:id="rId9"/>
    <p:sldId id="279" r:id="rId10"/>
    <p:sldId id="303" r:id="rId11"/>
    <p:sldId id="317" r:id="rId12"/>
    <p:sldId id="318" r:id="rId13"/>
    <p:sldId id="316" r:id="rId14"/>
    <p:sldId id="277" r:id="rId15"/>
    <p:sldId id="257" r:id="rId16"/>
    <p:sldId id="258" r:id="rId17"/>
    <p:sldId id="259" r:id="rId18"/>
    <p:sldId id="260" r:id="rId19"/>
    <p:sldId id="264" r:id="rId20"/>
    <p:sldId id="262" r:id="rId21"/>
    <p:sldId id="306" r:id="rId22"/>
    <p:sldId id="30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414" y="-252"/>
      </p:cViewPr>
      <p:guideLst>
        <p:guide orient="horz" pos="2220"/>
        <p:guide pos="28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handoutMaster" Target="handoutMasters/handoutMaster1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ABBC7-70AD-463A-9EAC-85FC4447637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4535C-7923-4822-9D35-7DA12F6752B5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FE568-EAB5-40DE-BB30-15C26EB11A47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CC2BF-5327-4F38-938F-59391ABCED7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CE390-F8B0-4995-98A4-8E8466D5DBAE}" type="datetime1">
              <a:rPr lang="ru-RU" smtClean="0"/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577B3B1-8824-450F-AC22-CEB7E09E70A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AEBD-71F0-4D8A-8E5C-DD52C977B1FE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B3B1-8824-450F-AC22-CEB7E09E70A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EF0D1-3B00-419D-88B4-307CEEE4D9CE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B3B1-8824-450F-AC22-CEB7E09E70A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DAFFD-FD4A-4C34-AB57-4B601CEA896E}" type="datetime1">
              <a:rPr lang="ru-RU" smtClean="0"/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577B3B1-8824-450F-AC22-CEB7E09E70A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A2A95-EE28-4745-AE5A-6A8473A243CE}" type="datetime1">
              <a:rPr lang="ru-RU" smtClean="0"/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B3B1-8824-450F-AC22-CEB7E09E70AB}" type="slidenum">
              <a:rPr lang="ru-RU" smtClean="0"/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F8BF-AB6D-4455-BA26-BBFF7EF34938}" type="datetime1">
              <a:rPr lang="ru-RU" smtClean="0"/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B3B1-8824-450F-AC22-CEB7E09E70A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7A09-474A-4E11-B6F1-4C1DDC648FEB}" type="datetime1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577B3B1-8824-450F-AC22-CEB7E09E70AB}" type="slidenum">
              <a:rPr lang="ru-RU" smtClean="0"/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A30B-55A8-48E7-9F21-5A9887DAD518}" type="datetime1">
              <a:rPr lang="ru-RU" smtClean="0"/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B3B1-8824-450F-AC22-CEB7E09E70A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970F-2923-4473-AA2F-51127C9F88CE}" type="datetime1">
              <a:rPr lang="ru-RU" smtClean="0"/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B3B1-8824-450F-AC22-CEB7E09E70A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00939-974B-418C-BF36-7E3D61E8572C}" type="datetime1">
              <a:rPr lang="ru-RU" smtClean="0"/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B3B1-8824-450F-AC22-CEB7E09E70A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3454B-014A-4D46-8324-9CC43569B0A3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B3B1-8824-450F-AC22-CEB7E09E70AB}" type="slidenum">
              <a:rPr lang="ru-RU" smtClean="0"/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  <a:p>
            <a:pPr lvl="1" eaLnBrk="1" latinLnBrk="0" hangingPunct="1"/>
            <a:r>
              <a:rPr kumimoji="0" lang="ru-RU" smtClean="0"/>
              <a:t>Второй уровень</a:t>
            </a:r>
            <a:endParaRPr kumimoji="0" lang="ru-RU" smtClean="0"/>
          </a:p>
          <a:p>
            <a:pPr lvl="2" eaLnBrk="1" latinLnBrk="0" hangingPunct="1"/>
            <a:r>
              <a:rPr kumimoji="0" lang="ru-RU" smtClean="0"/>
              <a:t>Третий уровень</a:t>
            </a:r>
            <a:endParaRPr kumimoji="0" lang="ru-RU" smtClean="0"/>
          </a:p>
          <a:p>
            <a:pPr lvl="3" eaLnBrk="1" latinLnBrk="0" hangingPunct="1"/>
            <a:r>
              <a:rPr kumimoji="0" lang="ru-RU" smtClean="0"/>
              <a:t>Четвертый уровень</a:t>
            </a:r>
            <a:endParaRPr kumimoji="0" lang="ru-RU" smtClean="0"/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53889E5-C35F-43D4-A373-57C57F7CF5F5}" type="datetime1">
              <a:rPr lang="ru-RU" smtClean="0"/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577B3B1-8824-450F-AC22-CEB7E09E70AB}" type="slidenum">
              <a:rPr lang="ru-RU" smtClean="0"/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9.GIF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image" Target="../media/image13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36912"/>
            <a:ext cx="7992888" cy="216024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ЗДОРОВАЯ СЕМЬЯ  – ЗДОРОВЫЙ РЕБЕНОК!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90213" y="1124744"/>
            <a:ext cx="44975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Родительское собрание</a:t>
            </a:r>
            <a:endParaRPr lang="ru-RU" sz="28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14985" y="362585"/>
            <a:ext cx="8089900" cy="6068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90550" y="363220"/>
            <a:ext cx="8187055" cy="6141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kadin.npi-tu.ru/upload/image/_2011/12/01/3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1520" y="908719"/>
            <a:ext cx="8712968" cy="48172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00018"/>
            <a:ext cx="8462744" cy="6169342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rgbClr val="006600"/>
                </a:solidFill>
              </a:rPr>
              <a:t> </a:t>
            </a:r>
            <a:r>
              <a:rPr lang="ru-RU" sz="3400" b="1" dirty="0" smtClean="0">
                <a:solidFill>
                  <a:srgbClr val="006600"/>
                </a:solidFill>
              </a:rPr>
              <a:t>           Важно</a:t>
            </a:r>
            <a:r>
              <a:rPr lang="ru-RU" sz="3400" b="1" dirty="0">
                <a:solidFill>
                  <a:srgbClr val="006600"/>
                </a:solidFill>
              </a:rPr>
              <a:t>, чтобы по мере освоения ЗОЖ у каждого ребенка формировались чувства нежности и любви к самому себе, настроение особой радости от понимания своей уникальности, неповторимости, безграничности своих творческих возможностей, чувство доверия к миру и людям</a:t>
            </a:r>
            <a:r>
              <a:rPr lang="ru-RU" sz="3400" b="1" dirty="0" smtClean="0">
                <a:solidFill>
                  <a:srgbClr val="006600"/>
                </a:solidFill>
              </a:rPr>
              <a:t>.</a:t>
            </a:r>
            <a:endParaRPr lang="ru-RU" sz="3400" b="1" dirty="0" smtClean="0">
              <a:solidFill>
                <a:srgbClr val="006600"/>
              </a:solidFill>
            </a:endParaRPr>
          </a:p>
          <a:p>
            <a:pPr algn="ctr">
              <a:buNone/>
            </a:pPr>
            <a:r>
              <a:rPr lang="ru-RU" sz="3400" dirty="0" smtClean="0"/>
              <a:t> </a:t>
            </a:r>
            <a:br>
              <a:rPr lang="ru-RU" sz="3400" dirty="0"/>
            </a:br>
            <a:r>
              <a:rPr lang="ru-RU" sz="3400" b="1" i="1" dirty="0">
                <a:solidFill>
                  <a:srgbClr val="FF0000"/>
                </a:solidFill>
              </a:rPr>
              <a:t>Помните: </a:t>
            </a:r>
            <a:endParaRPr lang="ru-RU" sz="3400" b="1" i="1" dirty="0" smtClean="0">
              <a:solidFill>
                <a:srgbClr val="FF0000"/>
              </a:solidFill>
            </a:endParaRPr>
          </a:p>
          <a:p>
            <a:pPr algn="just">
              <a:buBlip>
                <a:blip r:embed="rId1"/>
              </a:buBlip>
            </a:pP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если </a:t>
            </a: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</a:rPr>
              <a:t>ребенка часто подбадривают - он учится уверенности </a:t>
            </a: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в себе</a:t>
            </a: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endParaRPr lang="ru-RU" sz="3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Blip>
                <a:blip r:embed="rId1"/>
              </a:buBlip>
            </a:pP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если </a:t>
            </a: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</a:rPr>
              <a:t>ребенок живет с чувством безопасности - он учится верить, </a:t>
            </a:r>
            <a:endParaRPr lang="ru-RU" sz="3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Blip>
                <a:blip r:embed="rId1"/>
              </a:buBlip>
            </a:pP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если </a:t>
            </a: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</a:rPr>
              <a:t>ребенку удается достигать желаемого - он учится надежде, </a:t>
            </a:r>
            <a:endParaRPr lang="ru-RU" sz="3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Blip>
                <a:blip r:embed="rId1"/>
              </a:buBlip>
            </a:pP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если </a:t>
            </a: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</a:rPr>
              <a:t>ребенок живет в атмосфере дружбы и чувствует себя нужным - он учится находить в </a:t>
            </a: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этом мире любовь.</a:t>
            </a:r>
            <a:endParaRPr lang="ru-RU" sz="3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           </a:t>
            </a:r>
            <a:r>
              <a:rPr lang="ru-RU" sz="3400" b="1" i="1" dirty="0" smtClean="0">
                <a:solidFill>
                  <a:srgbClr val="FF0000"/>
                </a:solidFill>
              </a:rPr>
              <a:t>Основа </a:t>
            </a:r>
            <a:r>
              <a:rPr lang="ru-RU" sz="3400" b="1" i="1" dirty="0">
                <a:solidFill>
                  <a:srgbClr val="FF0000"/>
                </a:solidFill>
              </a:rPr>
              <a:t>счастья и духовного здоровья - Вера, Надежда, Любовь. </a:t>
            </a:r>
            <a:endParaRPr lang="ru-RU" sz="3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http://ddu511.minsk.edu.by/sm.aspx?uid=33874"/>
          <p:cNvPicPr>
            <a:picLocks noChangeAspect="1" noChangeArrowheads="1" noCrop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429388" y="428604"/>
            <a:ext cx="1390351" cy="1423989"/>
          </a:xfrm>
          <a:prstGeom prst="rect">
            <a:avLst/>
          </a:prstGeom>
          <a:noFill/>
        </p:spPr>
      </p:pic>
      <p:pic>
        <p:nvPicPr>
          <p:cNvPr id="7170" name="Picture 2" descr="http://ddu511.minsk.edu.by/sm.aspx?uid=3387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85728"/>
            <a:ext cx="1500198" cy="1965775"/>
          </a:xfrm>
          <a:prstGeom prst="rect">
            <a:avLst/>
          </a:prstGeom>
          <a:noFill/>
        </p:spPr>
      </p:pic>
      <p:pic>
        <p:nvPicPr>
          <p:cNvPr id="7173" name="Picture 5" descr="http://ddu511.minsk.edu.by/sm.aspx?uid=3387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4214818"/>
            <a:ext cx="828675" cy="2181226"/>
          </a:xfrm>
          <a:prstGeom prst="rect">
            <a:avLst/>
          </a:prstGeom>
          <a:noFill/>
        </p:spPr>
      </p:pic>
      <p:pic>
        <p:nvPicPr>
          <p:cNvPr id="7175" name="Picture 7" descr="http://ddu511.minsk.edu.by/sm.aspx?uid=3387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357166"/>
            <a:ext cx="1196586" cy="1714512"/>
          </a:xfrm>
          <a:prstGeom prst="rect">
            <a:avLst/>
          </a:prstGeom>
          <a:noFill/>
        </p:spPr>
      </p:pic>
      <p:pic>
        <p:nvPicPr>
          <p:cNvPr id="7177" name="Picture 9" descr="http://ddu511.minsk.edu.by/sm.aspx?uid=3388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3571876"/>
            <a:ext cx="1990725" cy="1924051"/>
          </a:xfrm>
          <a:prstGeom prst="rect">
            <a:avLst/>
          </a:prstGeom>
          <a:noFill/>
        </p:spPr>
      </p:pic>
      <p:pic>
        <p:nvPicPr>
          <p:cNvPr id="7179" name="Picture 11" descr="http://ddu511.minsk.edu.by/sm.aspx?uid=3388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8082" y="2214554"/>
            <a:ext cx="1309690" cy="1571629"/>
          </a:xfrm>
          <a:prstGeom prst="rect">
            <a:avLst/>
          </a:prstGeom>
          <a:noFill/>
        </p:spPr>
      </p:pic>
      <p:pic>
        <p:nvPicPr>
          <p:cNvPr id="7181" name="Picture 13" descr="http://ddu511.minsk.edu.by/sm.aspx?uid=33884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1538" y="4143380"/>
            <a:ext cx="1600200" cy="1819276"/>
          </a:xfrm>
          <a:prstGeom prst="rect">
            <a:avLst/>
          </a:prstGeom>
          <a:noFill/>
        </p:spPr>
      </p:pic>
      <p:sp>
        <p:nvSpPr>
          <p:cNvPr id="9" name="Заголовок 1"/>
          <p:cNvSpPr txBox="1"/>
          <p:nvPr/>
        </p:nvSpPr>
        <p:spPr>
          <a:xfrm>
            <a:off x="0" y="1857364"/>
            <a:ext cx="8429684" cy="1941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anose="03010101010201010101" pitchFamily="66" charset="0"/>
                <a:ea typeface="+mj-ea"/>
                <a:cs typeface="+mj-cs"/>
              </a:rPr>
              <a:t>Растите удачника!</a:t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(маленькие хитрости)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Подзаголовок 2"/>
          <p:cNvSpPr txBox="1"/>
          <p:nvPr/>
        </p:nvSpPr>
        <p:spPr>
          <a:xfrm>
            <a:off x="1428728" y="5643578"/>
            <a:ext cx="6400800" cy="7096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kumimoji="0" lang="ru-RU" sz="32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Советы психолога</a:t>
            </a:r>
            <a:endParaRPr kumimoji="0" lang="ru-RU" sz="3200" b="0" i="0" u="sng" strike="noStrike" kern="120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488" y="928670"/>
            <a:ext cx="5872146" cy="528641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i="1" dirty="0" smtClean="0"/>
              <a:t>        "</a:t>
            </a:r>
            <a:r>
              <a:rPr lang="ru-RU" b="1" i="1" dirty="0"/>
              <a:t>Машина любит смазку, а человек – ласку". " Для того, чтобы просто существовать, ребёнку требуется 4 объятия в день, для нормального же развития - 8". </a:t>
            </a:r>
            <a:r>
              <a:rPr lang="ru-RU" b="1" i="1" dirty="0" smtClean="0"/>
              <a:t> Эту </a:t>
            </a:r>
            <a:r>
              <a:rPr lang="ru-RU" b="1" i="1" dirty="0"/>
              <a:t>хитрость обнаружил и подарил известный американский хирург Роберт Мак.</a:t>
            </a:r>
            <a:endParaRPr lang="ru-RU" dirty="0"/>
          </a:p>
        </p:txBody>
      </p:sp>
      <p:pic>
        <p:nvPicPr>
          <p:cNvPr id="4" name="Picture 2" descr="http://ddu511.minsk.edu.by/sm.aspx?uid=33872"/>
          <p:cNvPicPr>
            <a:picLocks noChangeAspect="1" noChangeArrowheads="1" noCrop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00100" y="2000240"/>
            <a:ext cx="2017185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1736" y="357166"/>
            <a:ext cx="6329378" cy="607223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b="1" i="1" dirty="0" smtClean="0"/>
              <a:t>           Одобрение </a:t>
            </a:r>
            <a:r>
              <a:rPr lang="ru-RU" b="1" i="1" dirty="0"/>
              <a:t>даст ребёнку ориентиры, как себя вести. При хорошей дозе одобрений можно обойтись минимумом запретов. Но при этом всё, что хорошо </a:t>
            </a:r>
            <a:r>
              <a:rPr lang="ru-RU" b="1" i="1" dirty="0" smtClean="0"/>
              <a:t>получается</a:t>
            </a:r>
            <a:r>
              <a:rPr lang="ru-RU" b="1" i="1" dirty="0"/>
              <a:t>, отмечать, а что пока не удаётся, не замечать. Пореже переводить в словесный план и делать "глобальные выводы": "Вечно ты..!", "Вечно у тебя..!", "Никогда не..!". Доказано: </a:t>
            </a:r>
            <a:r>
              <a:rPr lang="ru-RU" b="1" i="1" dirty="0" smtClean="0"/>
              <a:t>это оказывает </a:t>
            </a:r>
            <a:r>
              <a:rPr lang="ru-RU" b="1" i="1" dirty="0"/>
              <a:t>парализующее гипнотическое </a:t>
            </a:r>
            <a:r>
              <a:rPr lang="ru-RU" b="1" i="1" dirty="0" smtClean="0"/>
              <a:t>действие.</a:t>
            </a:r>
            <a:endParaRPr lang="ru-RU" dirty="0"/>
          </a:p>
        </p:txBody>
      </p:sp>
      <p:pic>
        <p:nvPicPr>
          <p:cNvPr id="4" name="Picture 7" descr="http://ddu511.minsk.edu.by/sm.aspx?uid=33878"/>
          <p:cNvPicPr>
            <a:picLocks noChangeAspect="1" noChangeArrowheads="1" noCrop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259632" y="2204864"/>
            <a:ext cx="1643074" cy="23542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620688"/>
            <a:ext cx="5400684" cy="564360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b="1" i="1" dirty="0"/>
              <a:t>Если не испытываете радости от общения с ребёнком, но при этом пытаетесь его чему-то научить, то знайте, что дело бесполезное: научите избегать ваших уроков (обучений).</a:t>
            </a:r>
            <a:endParaRPr lang="ru-RU" b="1" i="1" dirty="0"/>
          </a:p>
          <a:p>
            <a:pPr algn="just"/>
            <a:r>
              <a:rPr lang="ru-RU" b="1" i="1" dirty="0" smtClean="0"/>
              <a:t>Замечено</a:t>
            </a:r>
            <a:r>
              <a:rPr lang="ru-RU" b="1" i="1" dirty="0"/>
              <a:t>, что заурядный, но смелый, решительный человек может соперничать в удаче с любым талантом, если талант робок.</a:t>
            </a:r>
            <a:endParaRPr lang="ru-RU" b="1" i="1" dirty="0"/>
          </a:p>
          <a:p>
            <a:pPr algn="just"/>
            <a:r>
              <a:rPr lang="ru-RU" b="1" i="1" dirty="0" smtClean="0"/>
              <a:t>Обделённые </a:t>
            </a:r>
            <a:r>
              <a:rPr lang="ru-RU" b="1" i="1" dirty="0"/>
              <a:t>талантом побеждают чаще, потому что напористы и решительны. </a:t>
            </a:r>
            <a:r>
              <a:rPr lang="ru-RU" b="1" i="1" dirty="0" smtClean="0"/>
              <a:t>(Значит</a:t>
            </a:r>
            <a:r>
              <a:rPr lang="ru-RU" b="1" i="1" dirty="0"/>
              <a:t>, у них тоже талант, но другой</a:t>
            </a:r>
            <a:r>
              <a:rPr lang="ru-RU" b="1" i="1" dirty="0" smtClean="0"/>
              <a:t>).</a:t>
            </a:r>
            <a:endParaRPr lang="ru-RU" b="1" i="1" dirty="0"/>
          </a:p>
        </p:txBody>
      </p:sp>
      <p:pic>
        <p:nvPicPr>
          <p:cNvPr id="4" name="Picture 3" descr="http://ddu511.minsk.edu.by/sm.aspx?uid=33874"/>
          <p:cNvPicPr>
            <a:picLocks noChangeAspect="1" noChangeArrowheads="1" noCrop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115616" y="2132856"/>
            <a:ext cx="2720269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9912" y="1340768"/>
            <a:ext cx="4906888" cy="4785395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b="1" i="1" dirty="0" smtClean="0"/>
              <a:t>          Пик </a:t>
            </a:r>
            <a:r>
              <a:rPr lang="ru-RU" b="1" i="1" dirty="0"/>
              <a:t>раскрытия способностей очень индивидуален. Он может быть и в 5, и в 15, и в 20, и в 40, и даже в 60 лет. В чём и когда проявятся эти способности и проявятся ли? Жизнь, т.е. среда, условия, может способствовать их появлению и проявлению.</a:t>
            </a:r>
            <a:endParaRPr lang="ru-RU" dirty="0"/>
          </a:p>
        </p:txBody>
      </p:sp>
      <p:pic>
        <p:nvPicPr>
          <p:cNvPr id="4" name="Picture 11" descr="http://ddu511.minsk.edu.by/sm.aspx?uid=33882"/>
          <p:cNvPicPr>
            <a:picLocks noChangeAspect="1" noChangeArrowheads="1" noCrop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71538" y="1785926"/>
            <a:ext cx="2262201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678" y="785794"/>
            <a:ext cx="5472122" cy="564360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b="1" i="1" dirty="0"/>
              <a:t>Эволюция заложила в наш мозг стремление к преодолению трудностей. Видимо, поэтому хитрые японцы воспитывают, памятуя свою поговорку: "Если на пути к твоему счастью нет никаких препятствий, создай их сам".</a:t>
            </a:r>
            <a:endParaRPr lang="ru-RU" b="1" i="1" dirty="0"/>
          </a:p>
          <a:p>
            <a:pPr algn="just"/>
            <a:r>
              <a:rPr lang="ru-RU" b="1" i="1" dirty="0" smtClean="0"/>
              <a:t>А </a:t>
            </a:r>
            <a:r>
              <a:rPr lang="ru-RU" b="1" i="1" dirty="0"/>
              <a:t>древние китайцы знали такую хитрость: "Если ты недоволен собой – совершенствуй себя, а если ты недоволен другими – совершенствуй себя, а не других</a:t>
            </a:r>
            <a:r>
              <a:rPr lang="ru-RU" b="1" i="1" dirty="0" smtClean="0"/>
              <a:t>".</a:t>
            </a:r>
            <a:endParaRPr lang="ru-RU" b="1" i="1" dirty="0"/>
          </a:p>
        </p:txBody>
      </p:sp>
      <p:pic>
        <p:nvPicPr>
          <p:cNvPr id="4" name="Picture 13" descr="http://ddu511.minsk.edu.by/sm.aspx?uid=33884"/>
          <p:cNvPicPr>
            <a:picLocks noChangeAspect="1" noChangeArrowheads="1" noCrop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71538" y="2071678"/>
            <a:ext cx="2387748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48680"/>
            <a:ext cx="8610160" cy="5951584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</a:rPr>
              <a:t>Здоровые дети - это великое счастье.</a:t>
            </a:r>
            <a:r>
              <a:rPr lang="ru-RU" dirty="0">
                <a:solidFill>
                  <a:srgbClr val="002060"/>
                </a:solidFill>
              </a:rPr>
              <a:t> На протяжении веков люди искали панацею от болезней и видели ее секреты то в специфике питания, то в закаливании, то в отдельных видах физических упражнений. А панацея эта, оказывается, рядом. Она кроется в здоровом образе жизни. С первой минуты рождения ребенка эта истина должна находиться в основе его воспитания - именно </a:t>
            </a:r>
            <a:r>
              <a:rPr lang="ru-RU" dirty="0" smtClean="0">
                <a:solidFill>
                  <a:srgbClr val="002060"/>
                </a:solidFill>
              </a:rPr>
              <a:t>в семье </a:t>
            </a:r>
            <a:r>
              <a:rPr lang="ru-RU" dirty="0">
                <a:solidFill>
                  <a:srgbClr val="002060"/>
                </a:solidFill>
              </a:rPr>
              <a:t>закладывается фундамент пирамиды здоровья, к вершине которой человек поднимается всю жизнь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amilia_capa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597579"/>
            <a:ext cx="9144000" cy="566284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9512" y="228246"/>
            <a:ext cx="4536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anose="030B0504020000000003" pitchFamily="34" charset="0"/>
              </a:rPr>
              <a:t>Здоровый ребенок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Script" panose="030B05040200000000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53341" y="6075755"/>
            <a:ext cx="42739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anose="030B0504020000000003" pitchFamily="34" charset="0"/>
              </a:rPr>
              <a:t>в здоровой семье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Script" panose="030B0504020000000003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80928"/>
            <a:ext cx="8686800" cy="838200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C00000"/>
                </a:solidFill>
              </a:rPr>
              <a:t>СПАСИБО ЗА ВНИМАНИЕ!!!</a:t>
            </a:r>
            <a:endParaRPr lang="ru-RU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642918"/>
            <a:ext cx="8064896" cy="5429288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здоровым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естественное стремление человека. Здоровье означает не просто отсутствие болезней, но и физическое, психическое и социальное благополучие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b="1" u="sng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b="1" u="sng" dirty="0" smtClean="0">
                <a:solidFill>
                  <a:srgbClr val="C00000"/>
                </a:solidFill>
              </a:rPr>
              <a:t>ВИДЫ ЗДОРОВЬЯ:</a:t>
            </a:r>
            <a:endParaRPr lang="ru-RU" b="1" u="sng" dirty="0" smtClean="0">
              <a:solidFill>
                <a:srgbClr val="C00000"/>
              </a:solidFill>
            </a:endParaRPr>
          </a:p>
          <a:p>
            <a:pPr marL="514350" indent="-514350" algn="ctr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B050"/>
                </a:solidFill>
              </a:rPr>
              <a:t>Физическое здоровье</a:t>
            </a:r>
            <a:endParaRPr lang="ru-RU" b="1" dirty="0" smtClean="0">
              <a:solidFill>
                <a:srgbClr val="00B050"/>
              </a:solidFill>
            </a:endParaRPr>
          </a:p>
          <a:p>
            <a:pPr marL="514350" indent="-514350" algn="ctr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B050"/>
                </a:solidFill>
              </a:rPr>
              <a:t>Психическое здоровье</a:t>
            </a:r>
            <a:endParaRPr lang="ru-RU" b="1" dirty="0" smtClean="0">
              <a:solidFill>
                <a:srgbClr val="00B050"/>
              </a:solidFill>
            </a:endParaRPr>
          </a:p>
          <a:p>
            <a:pPr marL="514350" indent="-514350" algn="ctr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B050"/>
                </a:solidFill>
              </a:rPr>
              <a:t>Нравственное здоровье</a:t>
            </a:r>
            <a:endParaRPr lang="ru-RU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s41.radikal.ru/i091/0909/ff/c265b3aca80d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474" y="3049217"/>
            <a:ext cx="26485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5976664" cy="2592288"/>
          </a:xfrm>
        </p:spPr>
        <p:txBody>
          <a:bodyPr>
            <a:noAutofit/>
          </a:bodyPr>
          <a:lstStyle/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rgbClr val="006600"/>
                </a:solidFill>
              </a:rPr>
              <a:t>Физическое </a:t>
            </a:r>
            <a:r>
              <a:rPr lang="ru-RU" sz="2800" b="1" dirty="0">
                <a:solidFill>
                  <a:srgbClr val="006600"/>
                </a:solidFill>
              </a:rPr>
              <a:t>здоровье</a:t>
            </a:r>
            <a:r>
              <a:rPr lang="ru-RU" sz="2800" dirty="0">
                <a:solidFill>
                  <a:srgbClr val="006600"/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- это естественное состояние организма, обусловленное нормальным функционированием всех его органов и систем. Если хорошо работают все органы и системы, то и весь организм человека (система саморегулирующаяся) правильно функционирует и развивается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030" name="Picture 6" descr="http://sib-zd-spb.narod.ru/document_2081_up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475" y="0"/>
            <a:ext cx="264629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76672"/>
            <a:ext cx="8362176" cy="3600400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rgbClr val="006600"/>
                </a:solidFill>
              </a:rPr>
              <a:t>Психическое здоровье </a:t>
            </a:r>
            <a:r>
              <a:rPr lang="ru-RU" dirty="0" smtClean="0">
                <a:solidFill>
                  <a:srgbClr val="002060"/>
                </a:solidFill>
              </a:rPr>
              <a:t>зависит от состояния головного мозга, оно характеризуется уровнем и качеством мышления, развитием внимания и памяти, степенью эмоциональной устойчивости, развитием волевых качеств.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Kostya\Pictures\разное\child-comp-2 - копия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771800" y="3573016"/>
            <a:ext cx="4032273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716016" y="4581128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5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opypast.ru/foto7/1166/7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695"/>
            <a:ext cx="9144000" cy="688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20688"/>
            <a:ext cx="8496944" cy="5688632"/>
          </a:xfrm>
        </p:spPr>
        <p:txBody>
          <a:bodyPr>
            <a:normAutofit fontScale="92500"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Нравственное здоровье </a:t>
            </a:r>
            <a:r>
              <a:rPr lang="ru-RU" dirty="0" smtClean="0">
                <a:solidFill>
                  <a:schemeClr val="bg1"/>
                </a:solidFill>
              </a:rPr>
              <a:t>определяется теми моральными принципами, которые являются основой социальной жизни человека, т.е. жизни в определенном человеческом обществе. Отличительными признаками нравственного здоровья человека являются, прежде всего, сознательное отношение к труду, овладение сокровищами культуры, активное неприятие нравов и привычек, противоречащих нормальному образу жизни. Поэтому социальное здоровье считается высшей мерой человеческого здоровья.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ostya\Pictures\разное\24.038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911" y="0"/>
            <a:ext cx="9144000" cy="6872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500042"/>
            <a:ext cx="7543824" cy="6000792"/>
          </a:xfrm>
        </p:spPr>
        <p:txBody>
          <a:bodyPr>
            <a:normAutofit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FF0000"/>
                </a:solidFill>
              </a:rPr>
              <a:t>Негативные факторы здоровья: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•	малоподвижный образ учащихся;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•	перегрузка учебного процесса многими дисциплинами;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•	стрессовые воздействия во время обучения;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•	несбалансированное питание;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•	отсутствие здорового образа жизни во многих семьях;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•	несоблюдение режима дня;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•	несоблюдение гигиенических требований.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61645" y="283845"/>
            <a:ext cx="8221345" cy="6167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4353</Words>
  <Application>WPS Presentation</Application>
  <PresentationFormat>Экран (4:3)</PresentationFormat>
  <Paragraphs>65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3" baseType="lpstr">
      <vt:lpstr>Arial</vt:lpstr>
      <vt:lpstr>SimSun</vt:lpstr>
      <vt:lpstr>Wingdings</vt:lpstr>
      <vt:lpstr>Wingdings 2</vt:lpstr>
      <vt:lpstr>Times New Roman</vt:lpstr>
      <vt:lpstr>Calibri</vt:lpstr>
      <vt:lpstr>Monotype Corsiva</vt:lpstr>
      <vt:lpstr>Segoe Script</vt:lpstr>
      <vt:lpstr>Franklin Gothic Book</vt:lpstr>
      <vt:lpstr>Franklin Gothic Medium</vt:lpstr>
      <vt:lpstr>Microsoft YaHei</vt:lpstr>
      <vt:lpstr>Трек</vt:lpstr>
      <vt:lpstr>ЗДОРОВАЯ СЕМЬЯ  – ЗДОРОВЫЙ РЕБЕНОК!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СПАСИБО ЗА ВНИМАНИЕ!!!</vt:lpstr>
    </vt:vector>
  </TitlesOfParts>
  <Company>Школа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Растите удачника! (маленькие хитрости) Советы психолога</dc:title>
  <dc:creator>Ольга Владимировна</dc:creator>
  <cp:lastModifiedBy>Нина</cp:lastModifiedBy>
  <cp:revision>67</cp:revision>
  <dcterms:created xsi:type="dcterms:W3CDTF">2010-11-26T08:21:00Z</dcterms:created>
  <dcterms:modified xsi:type="dcterms:W3CDTF">2017-02-12T12:32:30Z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1033-10.1.0.5785</vt:lpwstr>
  </property>
</Properties>
</file>