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77" r:id="rId3"/>
    <p:sldId id="261" r:id="rId4"/>
    <p:sldId id="269" r:id="rId5"/>
    <p:sldId id="262" r:id="rId6"/>
    <p:sldId id="270" r:id="rId7"/>
    <p:sldId id="272" r:id="rId8"/>
    <p:sldId id="273" r:id="rId9"/>
    <p:sldId id="267" r:id="rId10"/>
    <p:sldId id="274" r:id="rId11"/>
    <p:sldId id="266" r:id="rId12"/>
    <p:sldId id="275" r:id="rId13"/>
    <p:sldId id="265" r:id="rId14"/>
    <p:sldId id="260" r:id="rId15"/>
    <p:sldId id="279" r:id="rId16"/>
    <p:sldId id="278" r:id="rId17"/>
    <p:sldId id="394" r:id="rId18"/>
    <p:sldId id="268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93" autoAdjust="0"/>
    <p:restoredTop sz="67642" autoAdjust="0"/>
  </p:normalViewPr>
  <p:slideViewPr>
    <p:cSldViewPr>
      <p:cViewPr>
        <p:scale>
          <a:sx n="75" d="100"/>
          <a:sy n="75" d="100"/>
        </p:scale>
        <p:origin x="-15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8BE4D4-DF60-4605-81E3-8ADFC8A1B245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4D6F7A7-F995-407D-832C-5C41649D7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5340-4364-4DF7-816A-5CEF30ECB7D2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07750-632F-4916-87C5-8BC9A5A91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0E4B2-6316-4274-BCC2-390F73769045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0D14-4A59-4543-9939-15C313A39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FEC8B-61FF-4FA8-BDF6-53E440F4C574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42AE-FE35-4A7C-8BFD-E1F8E805B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509D3-9564-496F-9861-D7EE021B8E99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88745-34DD-45ED-A2D9-DC0F8431A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6A8BD-94DF-47ED-8914-6519968F8AD6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2EC64-F96F-4672-889B-C95161DA6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A4A6F-8010-4884-A64E-98CE35D7FBBC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9DEBB-0A7B-450F-A702-0498B61C8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93479-91D2-47B5-A7ED-903F7062B108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0D8D1-61BF-4E38-A99F-FDF4FFBE3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9E87B-D9A2-4C38-962C-C076F1620C67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E708D-3519-4095-A766-F6F594B8D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2CAE8-82C1-4FD1-BFF1-7AECA10873B7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CA211-E48F-4D74-B610-45AAFE8E7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FE62B-A65F-49C7-A262-FF5A6F39CD4F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3B84E-E05B-4DAF-A25D-FB56E71CE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4E933-B24B-49B8-BB19-8D4BD7AB1202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698E-5004-46AD-8225-FC3F93F96C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D74259-C06C-4789-A292-644E72E227B3}" type="datetimeFigureOut">
              <a:rPr lang="ru-RU"/>
              <a:pPr>
                <a:defRPr/>
              </a:pPr>
              <a:t>06.12.2014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668EA1-7D9D-4C83-B41B-7B0A3A170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testpad.com/ru-ru/Go/Stepen-s-naturalnym-pokazatelem-4201/Default.aspx" TargetMode="External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chool-assistant.ru/?predmet=algebra&amp;theme=stepen_s_natural_pokazate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etaschool.ru/pub/test/index.php?testId=63" TargetMode="External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metaschool.ru/pub/test/index.php?testId=6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udes.ru/ru/sketches/" TargetMode="External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eb-landia.ru/o-sajte" TargetMode="External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pps.dnevnik.ru/run.aspx?app=2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raza.ru/page-1-1-25.html" TargetMode="External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eb-landia.ru/catalogu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eturok.ru/ru/school/algebra/7-klass/stepen-s-naturalnym-pokazatelem-i-eyo-svojstva/chto-takoe-stepen-s-naturalnym-pokazatelem?seconds=0" TargetMode="External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testpad.com/ru-ru/Go/Algebra-7-klass-%C2%A7-2-tema-5-Stepen-s-naturalnym-pokazatelem-17887/Default.aspx" TargetMode="External"/><Relationship Id="rId2" Type="http://schemas.openxmlformats.org/officeDocument/2006/relationships/hyperlink" Target="http://web-landia.ru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468313" y="1916113"/>
            <a:ext cx="7772400" cy="122555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folHlink"/>
                </a:solidFill>
                <a:latin typeface="Arial" charset="0"/>
              </a:rPr>
              <a:t>Определение степени с натуральным показателем</a:t>
            </a: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3284538"/>
            <a:ext cx="4032250" cy="1873250"/>
          </a:xfrm>
        </p:spPr>
        <p:txBody>
          <a:bodyPr/>
          <a:lstStyle/>
          <a:p>
            <a:pPr marL="285750" indent="-285750" algn="l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folHlink"/>
                </a:solidFill>
                <a:latin typeface="Arial" charset="0"/>
              </a:rPr>
              <a:t>Математика</a:t>
            </a:r>
          </a:p>
          <a:p>
            <a:pPr marL="285750" indent="-285750" algn="l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folHlink"/>
                </a:solidFill>
                <a:latin typeface="Arial" charset="0"/>
              </a:rPr>
              <a:t>7</a:t>
            </a:r>
          </a:p>
          <a:p>
            <a:pPr marL="285750" indent="-285750" algn="l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folHlink"/>
                </a:solidFill>
                <a:latin typeface="Arial" charset="0"/>
              </a:rPr>
              <a:t>Петрова Ольга Анатольевна</a:t>
            </a:r>
          </a:p>
          <a:p>
            <a:pPr marL="285750" indent="-285750" algn="l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sz="1600" smtClean="0">
                <a:solidFill>
                  <a:schemeClr val="folHlink"/>
                </a:solidFill>
                <a:latin typeface="Arial" charset="0"/>
              </a:rPr>
              <a:t>МБОУ СОШ №5 г.Татарска, Новосибирская область, г.Татарск, ул.Комиссаровская, 24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116013" y="981075"/>
            <a:ext cx="7056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folHlink"/>
                </a:solidFill>
              </a:rPr>
              <a:t>Конкурс </a:t>
            </a:r>
            <a:r>
              <a:rPr lang="ru-RU" b="1">
                <a:solidFill>
                  <a:schemeClr val="folHlink"/>
                </a:solidFill>
              </a:rPr>
              <a:t>«Вебландия – страна выученных уроков</a:t>
            </a:r>
            <a:r>
              <a:rPr lang="ru-RU">
                <a:solidFill>
                  <a:schemeClr val="hlink"/>
                </a:solidFill>
                <a:latin typeface="Calibri" pitchFamily="34" charset="0"/>
              </a:rPr>
              <a:t>»</a:t>
            </a:r>
            <a:endParaRPr lang="en-US">
              <a:solidFill>
                <a:schemeClr val="hlin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25488"/>
          </a:xfrm>
        </p:spPr>
        <p:txBody>
          <a:bodyPr/>
          <a:lstStyle/>
          <a:p>
            <a:r>
              <a:rPr lang="ru-RU" sz="1800" smtClean="0">
                <a:solidFill>
                  <a:schemeClr val="folHlink"/>
                </a:solidFill>
                <a:latin typeface="Times New Roman" pitchFamily="18" charset="0"/>
              </a:rPr>
              <a:t>4 этап.</a:t>
            </a:r>
            <a:r>
              <a:rPr lang="en-US" sz="180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1800" smtClean="0">
                <a:solidFill>
                  <a:schemeClr val="folHlink"/>
                </a:solidFill>
                <a:latin typeface="Times New Roman" pitchFamily="18" charset="0"/>
              </a:rPr>
              <a:t>Закрепление знаний.</a:t>
            </a:r>
          </a:p>
        </p:txBody>
      </p:sp>
      <p:pic>
        <p:nvPicPr>
          <p:cNvPr id="23554" name="Picture 4" descr="Изображение12 019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700213"/>
            <a:ext cx="3816350" cy="3175000"/>
          </a:xfrm>
        </p:spPr>
      </p:pic>
      <p:pic>
        <p:nvPicPr>
          <p:cNvPr id="23555" name="Picture 5" descr="Изображение12 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81138"/>
            <a:ext cx="295275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457200" y="692150"/>
            <a:ext cx="8229600" cy="215900"/>
          </a:xfrm>
        </p:spPr>
        <p:txBody>
          <a:bodyPr/>
          <a:lstStyle/>
          <a:p>
            <a:pPr algn="l" eaLnBrk="1" hangingPunct="1"/>
            <a:endParaRPr lang="ru-RU" sz="1800" smtClean="0"/>
          </a:p>
        </p:txBody>
      </p:sp>
      <p:graphicFrame>
        <p:nvGraphicFramePr>
          <p:cNvPr id="24598" name="Group 22"/>
          <p:cNvGraphicFramePr>
            <a:graphicFrameLocks noGrp="1"/>
          </p:cNvGraphicFramePr>
          <p:nvPr>
            <p:ph idx="4294967295"/>
          </p:nvPr>
        </p:nvGraphicFramePr>
        <p:xfrm>
          <a:off x="457200" y="981075"/>
          <a:ext cx="8229600" cy="3502025"/>
        </p:xfrm>
        <a:graphic>
          <a:graphicData uri="http://schemas.openxmlformats.org/drawingml/2006/table">
            <a:tbl>
              <a:tblPr/>
              <a:tblGrid>
                <a:gridCol w="1666875"/>
                <a:gridCol w="2447925"/>
                <a:gridCol w="2057400"/>
                <a:gridCol w="2057400"/>
              </a:tblGrid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Этапы урока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Краткое содержание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Кратко описать, каким образом применялись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на данном этапе урока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Ссылки на использованные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81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5.Проверка знаний.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Учащиеся выполняют тесты . Работа проводится индивидуальная.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Учащиеся выполняют тесты в режиме онлайн по теме «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Степень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» с использованием приложения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hlinkClick r:id="rId2"/>
                        </a:rPr>
                        <a:t>web-landia.ru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http://onlinetestpad.com/ru-ru/Go/Stepen-s-naturalnym-pokazatelem-4201/Default.aspx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http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://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school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assistant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.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ru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/?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predmet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=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algebra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&amp;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theme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=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stepen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_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s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_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natural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_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pokazatel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576263"/>
          </a:xfrm>
        </p:spPr>
        <p:txBody>
          <a:bodyPr/>
          <a:lstStyle/>
          <a:p>
            <a:r>
              <a:rPr lang="ru-RU" sz="1800" smtClean="0">
                <a:solidFill>
                  <a:schemeClr val="folHlink"/>
                </a:solidFill>
                <a:latin typeface="Times New Roman" pitchFamily="18" charset="0"/>
              </a:rPr>
              <a:t>5 этап. Проверка знаний.</a:t>
            </a:r>
            <a:r>
              <a:rPr lang="ru-RU" sz="1600" smtClean="0">
                <a:solidFill>
                  <a:schemeClr val="folHlink"/>
                </a:solidFill>
                <a:latin typeface="Arial" charset="0"/>
              </a:rPr>
              <a:t/>
            </a:r>
            <a:br>
              <a:rPr lang="ru-RU" sz="1600" smtClean="0">
                <a:solidFill>
                  <a:schemeClr val="folHlink"/>
                </a:solidFill>
                <a:latin typeface="Arial" charset="0"/>
              </a:rPr>
            </a:br>
            <a:endParaRPr lang="ru-RU" sz="1600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25602" name="Picture 4" descr="Изображение12 010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844675"/>
            <a:ext cx="4176712" cy="3132138"/>
          </a:xfrm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484313"/>
            <a:ext cx="32258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457200" y="692150"/>
            <a:ext cx="8229600" cy="215900"/>
          </a:xfrm>
        </p:spPr>
        <p:txBody>
          <a:bodyPr/>
          <a:lstStyle/>
          <a:p>
            <a:pPr algn="l" eaLnBrk="1" hangingPunct="1"/>
            <a:endParaRPr lang="ru-RU" sz="1800" smtClean="0"/>
          </a:p>
        </p:txBody>
      </p:sp>
      <p:graphicFrame>
        <p:nvGraphicFramePr>
          <p:cNvPr id="26650" name="Group 26"/>
          <p:cNvGraphicFramePr>
            <a:graphicFrameLocks noGrp="1"/>
          </p:cNvGraphicFramePr>
          <p:nvPr>
            <p:ph idx="4294967295"/>
          </p:nvPr>
        </p:nvGraphicFramePr>
        <p:xfrm>
          <a:off x="323850" y="692150"/>
          <a:ext cx="8569325" cy="3997325"/>
        </p:xfrm>
        <a:graphic>
          <a:graphicData uri="http://schemas.openxmlformats.org/drawingml/2006/table">
            <a:tbl>
              <a:tblPr/>
              <a:tblGrid>
                <a:gridCol w="876300"/>
                <a:gridCol w="5100638"/>
                <a:gridCol w="1079500"/>
                <a:gridCol w="1512887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Этапы урока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Краткое содержание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Кратко описать, каким образом применялись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на данном этапе урока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Ссылки на использованные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26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.Информация о домашнем задании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Учитель: «Ребята,  сегодня вы познакомились с ресурсами приложения «Вебландия», увидели как они помогли нам  продуктивно поработать на уроке, закрепить знания по теме «Степень с натуральным показателем». Теперь я предлагаю вам дома посмотреть в каталоге «Вебландии» все предложенные сайты, выбрать интересные для вас. Читайте, решайте, участвуйте в форумах!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 качестве домашнего задания предлагаю найти и  поработать с тестом   по теме урока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 последующей выборочной проверкой в классе.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http://metaschool.ru/pub/test/index.php?testId=63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Дать ссылку на тест.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http://metaschool.ru/pub/test/index.php?testId=63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/>
          <p:cNvSpPr txBox="1">
            <a:spLocks noChangeArrowheads="1"/>
          </p:cNvSpPr>
          <p:nvPr/>
        </p:nvSpPr>
        <p:spPr bwMode="auto">
          <a:xfrm>
            <a:off x="2003425" y="768350"/>
            <a:ext cx="5121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folHlink"/>
                </a:solidFill>
              </a:rPr>
              <a:t>Отзывы учеников  о </a:t>
            </a:r>
            <a:endParaRPr lang="en-US">
              <a:solidFill>
                <a:schemeClr val="folHlink"/>
              </a:solidFill>
            </a:endParaRPr>
          </a:p>
          <a:p>
            <a:pPr algn="ctr"/>
            <a:r>
              <a:rPr lang="ru-RU">
                <a:solidFill>
                  <a:schemeClr val="folHlink"/>
                </a:solidFill>
              </a:rPr>
              <a:t>проведённом уроке и о работе с </a:t>
            </a:r>
            <a:r>
              <a:rPr lang="en-US">
                <a:solidFill>
                  <a:schemeClr val="folHlink"/>
                </a:solidFill>
                <a:hlinkClick r:id="rId2"/>
              </a:rPr>
              <a:t>web-landia.ru</a:t>
            </a:r>
            <a:r>
              <a:rPr lang="ru-RU">
                <a:solidFill>
                  <a:schemeClr val="folHlink"/>
                </a:solidFill>
                <a:latin typeface="Calibri" pitchFamily="34" charset="0"/>
              </a:rPr>
              <a:t> </a:t>
            </a:r>
          </a:p>
        </p:txBody>
      </p:sp>
      <p:graphicFrame>
        <p:nvGraphicFramePr>
          <p:cNvPr id="27683" name="Group 35"/>
          <p:cNvGraphicFramePr>
            <a:graphicFrameLocks noGrp="1"/>
          </p:cNvGraphicFramePr>
          <p:nvPr/>
        </p:nvGraphicFramePr>
        <p:xfrm>
          <a:off x="1476375" y="1341438"/>
          <a:ext cx="6983413" cy="4764087"/>
        </p:xfrm>
        <a:graphic>
          <a:graphicData uri="http://schemas.openxmlformats.org/drawingml/2006/table">
            <a:tbl>
              <a:tblPr/>
              <a:tblGrid>
                <a:gridCol w="3432175"/>
                <a:gridCol w="3551238"/>
              </a:tblGrid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Что понравилось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Что не понравилось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14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Боярских Данила: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Понравилось решать задачи в режиме on-line. Я особо в тетради работать не люблю.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Я ещё только увидел как  работать с приложением «Вебландия», поэтому пока про минусы ничего сказать не могу.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Токарева Наташа: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Мне понравилось то, что если не совсем материал понятный, можно найти видео и ещё раз посмотреть. А ещё много интересного о животных!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Такого нет.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59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Воронов Александр: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Меня заинтересовал поисковик «Нигма.РФ».Можно проверить решение и не только!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7667" name="TextBox 4"/>
          <p:cNvSpPr txBox="1">
            <a:spLocks noChangeArrowheads="1"/>
          </p:cNvSpPr>
          <p:nvPr/>
        </p:nvSpPr>
        <p:spPr bwMode="auto">
          <a:xfrm>
            <a:off x="323850" y="2852738"/>
            <a:ext cx="8064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68" name="TextBox 6"/>
          <p:cNvSpPr txBox="1">
            <a:spLocks noChangeArrowheads="1"/>
          </p:cNvSpPr>
          <p:nvPr/>
        </p:nvSpPr>
        <p:spPr bwMode="auto">
          <a:xfrm flipV="1">
            <a:off x="684213" y="693738"/>
            <a:ext cx="8351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7669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508500"/>
            <a:ext cx="8636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284538"/>
            <a:ext cx="9366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1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1916113"/>
            <a:ext cx="9271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000" smtClean="0">
                <a:solidFill>
                  <a:schemeClr val="folHlink"/>
                </a:solidFill>
                <a:latin typeface="Times New Roman" pitchFamily="18" charset="0"/>
              </a:rPr>
              <a:t>Домашнее задание: Боярских Данила выполнил тест</a:t>
            </a:r>
            <a:r>
              <a:rPr lang="ru-RU" smtClean="0">
                <a:latin typeface="Times New Roman" pitchFamily="18" charset="0"/>
              </a:rPr>
              <a:t> </a:t>
            </a:r>
          </a:p>
        </p:txBody>
      </p:sp>
      <p:sp>
        <p:nvSpPr>
          <p:cNvPr id="2867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2800" smtClean="0"/>
          </a:p>
        </p:txBody>
      </p:sp>
      <p:sp>
        <p:nvSpPr>
          <p:cNvPr id="28675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smtClean="0">
                <a:latin typeface="Times New Roman" pitchFamily="18" charset="0"/>
                <a:hlinkClick r:id="rId2"/>
              </a:rPr>
              <a:t>http://metaschool.ru/pub/test/index.php?testId=63</a:t>
            </a:r>
            <a:endParaRPr lang="ru-RU" sz="2800" smtClean="0">
              <a:latin typeface="Times New Roman" pitchFamily="18" charset="0"/>
            </a:endParaRPr>
          </a:p>
        </p:txBody>
      </p:sp>
      <p:pic>
        <p:nvPicPr>
          <p:cNvPr id="28676" name="Picture 6" descr="Изображение12 021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1700213"/>
            <a:ext cx="3665537" cy="36004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581025"/>
          </a:xfrm>
        </p:spPr>
        <p:txBody>
          <a:bodyPr/>
          <a:lstStyle/>
          <a:p>
            <a:pPr algn="l"/>
            <a:r>
              <a:rPr lang="ru-RU" sz="1800" smtClean="0">
                <a:solidFill>
                  <a:schemeClr val="folHlink"/>
                </a:solidFill>
                <a:latin typeface="Times New Roman" pitchFamily="18" charset="0"/>
              </a:rPr>
              <a:t>Домашнее задание: Теслюк Никита  выполнил тест </a:t>
            </a:r>
            <a:br>
              <a:rPr lang="ru-RU" sz="18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1800" smtClean="0">
                <a:solidFill>
                  <a:schemeClr val="folHlink"/>
                </a:solidFill>
                <a:latin typeface="Times New Roman" pitchFamily="18" charset="0"/>
              </a:rPr>
              <a:t>         </a:t>
            </a:r>
            <a:r>
              <a:rPr lang="en-US" sz="1800" smtClean="0">
                <a:solidFill>
                  <a:schemeClr val="folHlink"/>
                </a:solidFill>
                <a:latin typeface="Times New Roman" pitchFamily="18" charset="0"/>
              </a:rPr>
              <a:t>http://testedu.ru</a:t>
            </a:r>
            <a:r>
              <a:rPr lang="ru-RU" sz="1800" i="1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1800" smtClean="0">
                <a:solidFill>
                  <a:schemeClr val="folHlink"/>
                </a:solidFill>
                <a:latin typeface="Times New Roman" pitchFamily="18" charset="0"/>
              </a:rPr>
              <a:t>в приложении</a:t>
            </a:r>
            <a:r>
              <a:rPr lang="ru-RU" sz="1600" b="1" smtClean="0">
                <a:solidFill>
                  <a:schemeClr val="folHlink"/>
                </a:solidFill>
                <a:latin typeface="Times New Roman" pitchFamily="18" charset="0"/>
              </a:rPr>
              <a:t> Вебландия</a:t>
            </a:r>
            <a:r>
              <a:rPr lang="en-US" sz="1600" b="1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en-US" sz="1600" b="1" smtClean="0">
                <a:solidFill>
                  <a:schemeClr val="folHlink"/>
                </a:solidFill>
                <a:latin typeface="Times New Roman" pitchFamily="18" charset="0"/>
              </a:rPr>
            </a:br>
            <a:endParaRPr lang="ru-RU" sz="2000" b="1" smtClean="0">
              <a:solidFill>
                <a:schemeClr val="folHlink"/>
              </a:solidFill>
            </a:endParaRPr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628775"/>
            <a:ext cx="5510213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28775"/>
            <a:ext cx="12493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25488"/>
          </a:xfrm>
        </p:spPr>
        <p:txBody>
          <a:bodyPr/>
          <a:lstStyle/>
          <a:p>
            <a:pPr algn="l"/>
            <a:r>
              <a:rPr lang="ru-RU" sz="1600" b="1" smtClean="0">
                <a:solidFill>
                  <a:schemeClr val="folHlink"/>
                </a:solidFill>
                <a:latin typeface="Times New Roman" pitchFamily="18" charset="0"/>
              </a:rPr>
              <a:t>Домашнее задание: Колоколкина Алина познакомила одноклассников со  сборником  задач  Сергея Александровича </a:t>
            </a:r>
            <a:br>
              <a:rPr lang="ru-RU" sz="16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chemeClr val="folHlink"/>
                </a:solidFill>
                <a:latin typeface="Times New Roman" pitchFamily="18" charset="0"/>
              </a:rPr>
              <a:t>Рачинского (1833–1902) «1001 задача для умственного счета», который нашла с помощью приложения </a:t>
            </a:r>
            <a:r>
              <a:rPr lang="en-US" sz="2000" b="1" smtClean="0">
                <a:solidFill>
                  <a:schemeClr val="folHlink"/>
                </a:solidFill>
                <a:hlinkClick r:id="rId2"/>
              </a:rPr>
              <a:t>web-landia.ru</a:t>
            </a:r>
            <a:r>
              <a:rPr lang="ru-RU" sz="2000" smtClean="0">
                <a:solidFill>
                  <a:schemeClr val="folHlink"/>
                </a:solidFill>
                <a:latin typeface="Arial" charset="0"/>
                <a:cs typeface="Arial" charset="0"/>
              </a:rPr>
              <a:t/>
            </a:r>
            <a:br>
              <a:rPr lang="ru-RU" sz="2000" smtClean="0">
                <a:solidFill>
                  <a:schemeClr val="folHlink"/>
                </a:solidFill>
                <a:latin typeface="Arial" charset="0"/>
                <a:cs typeface="Arial" charset="0"/>
              </a:rPr>
            </a:br>
            <a:endParaRPr lang="ru-RU" sz="2000" smtClean="0">
              <a:solidFill>
                <a:schemeClr val="folHlink"/>
              </a:solidFill>
              <a:latin typeface="Arial" charset="0"/>
              <a:cs typeface="Arial" charset="0"/>
            </a:endParaRPr>
          </a:p>
        </p:txBody>
      </p:sp>
      <p:sp>
        <p:nvSpPr>
          <p:cNvPr id="30722" name="Rectangl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solidFill>
                  <a:schemeClr val="folHlink"/>
                </a:solidFill>
                <a:latin typeface="Times New Roman" pitchFamily="18" charset="0"/>
              </a:rPr>
              <a:t>Чтобы хорошо решать  любые задачи, нужно уметь быстро считать. Потренируемся?</a:t>
            </a:r>
          </a:p>
          <a:p>
            <a:pPr>
              <a:buFont typeface="Arial" charset="0"/>
              <a:buNone/>
            </a:pPr>
            <a:r>
              <a:rPr lang="ru-RU" smtClean="0">
                <a:latin typeface="Times New Roman" pitchFamily="18" charset="0"/>
                <a:hlinkClick r:id="rId3"/>
              </a:rPr>
              <a:t>http://www.etudes.ru/ru/sketches/</a:t>
            </a:r>
            <a:r>
              <a:rPr lang="ru-RU" smtClean="0"/>
              <a:t> </a:t>
            </a:r>
            <a:endParaRPr lang="ru-RU" smtClean="0">
              <a:solidFill>
                <a:schemeClr val="folHlink"/>
              </a:solidFill>
            </a:endParaRPr>
          </a:p>
          <a:p>
            <a:endParaRPr lang="ru-RU" smtClean="0"/>
          </a:p>
        </p:txBody>
      </p:sp>
      <p:pic>
        <p:nvPicPr>
          <p:cNvPr id="30723" name="Picture 6" descr="Изображение12 023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68313" y="1700213"/>
            <a:ext cx="4038600" cy="31511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title"/>
          </p:nvPr>
        </p:nvSpPr>
        <p:spPr>
          <a:xfrm>
            <a:off x="611188" y="765175"/>
            <a:ext cx="8075612" cy="652463"/>
          </a:xfrm>
        </p:spPr>
        <p:txBody>
          <a:bodyPr/>
          <a:lstStyle/>
          <a:p>
            <a:r>
              <a:rPr lang="ru-RU" sz="1400" b="1" smtClean="0">
                <a:solidFill>
                  <a:schemeClr val="folHlink"/>
                </a:solidFill>
                <a:latin typeface="Times New Roman" pitchFamily="18" charset="0"/>
              </a:rPr>
              <a:t>Мнение педагога о  работе и потенциале использования </a:t>
            </a:r>
            <a:r>
              <a:rPr lang="en-US" sz="1400" b="1" smtClean="0">
                <a:solidFill>
                  <a:schemeClr val="folHlink"/>
                </a:solidFill>
                <a:latin typeface="Times New Roman" pitchFamily="18" charset="0"/>
                <a:hlinkClick r:id="rId2"/>
              </a:rPr>
              <a:t>web-landia.ru</a:t>
            </a:r>
            <a:r>
              <a:rPr lang="ru-RU" sz="1400" b="1" smtClean="0">
                <a:solidFill>
                  <a:schemeClr val="folHlink"/>
                </a:solidFill>
                <a:latin typeface="Times New Roman" pitchFamily="18" charset="0"/>
              </a:rPr>
              <a:t>. Планируется ли пользоваться приложением в дальнейшей работе.</a:t>
            </a:r>
            <a:r>
              <a:rPr lang="ru-RU" sz="1400" smtClean="0">
                <a:solidFill>
                  <a:schemeClr val="folHlink"/>
                </a:solidFill>
                <a:latin typeface="Arial" charset="0"/>
              </a:rPr>
              <a:t> </a:t>
            </a:r>
            <a:br>
              <a:rPr lang="ru-RU" sz="1400" smtClean="0">
                <a:solidFill>
                  <a:schemeClr val="folHlink"/>
                </a:solidFill>
                <a:latin typeface="Arial" charset="0"/>
              </a:rPr>
            </a:br>
            <a:endParaRPr lang="ru-RU" sz="1400" smtClean="0">
              <a:solidFill>
                <a:schemeClr val="folHlink"/>
              </a:solidFill>
              <a:latin typeface="Arial" charset="0"/>
            </a:endParaRPr>
          </a:p>
        </p:txBody>
      </p:sp>
      <p:graphicFrame>
        <p:nvGraphicFramePr>
          <p:cNvPr id="31768" name="Group 24"/>
          <p:cNvGraphicFramePr>
            <a:graphicFrameLocks noGrp="1"/>
          </p:cNvGraphicFramePr>
          <p:nvPr>
            <p:ph idx="1"/>
          </p:nvPr>
        </p:nvGraphicFramePr>
        <p:xfrm>
          <a:off x="468313" y="1484313"/>
          <a:ext cx="8351837" cy="2925762"/>
        </p:xfrm>
        <a:graphic>
          <a:graphicData uri="http://schemas.openxmlformats.org/drawingml/2006/table">
            <a:tbl>
              <a:tblPr/>
              <a:tblGrid>
                <a:gridCol w="6210300"/>
                <a:gridCol w="2141537"/>
              </a:tblGrid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Положительные стороны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Отрицательные стороны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206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приложении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2"/>
                        </a:rPr>
                        <a:t>web-landia.ru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много различных познавательных ресурсов для учащихся, и не только.  Ресурсы можно использовать как  на уроке, так и для внеклассных занятий, при проведении классных часов и т.д. Удобная навигация, быстрый поиск. При  проведении предметной недели, которая в этом году проходит  с 1 по 6 декабря, использую ресурсы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2"/>
                        </a:rPr>
                        <a:t>web-landia.ru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.  В дальнейшем также  буду использовать материалы приложения для подготовки к урокам  , а также во внеклассной и проектно-исследовательской деятельности.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 начале у меня возникли трудности  с переводом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на русский язык при работе с отдельными сайтами, но затем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всё получилось!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000" smtClean="0">
                <a:solidFill>
                  <a:schemeClr val="folHlink"/>
                </a:solidFill>
                <a:latin typeface="Times New Roman" pitchFamily="18" charset="0"/>
              </a:rPr>
              <a:t>Общая фотография класса перед началом урока</a:t>
            </a:r>
          </a:p>
        </p:txBody>
      </p:sp>
      <p:pic>
        <p:nvPicPr>
          <p:cNvPr id="15362" name="Picture 3" descr="Изображение12 011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001713"/>
            <a:ext cx="6192838" cy="464343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1800" smtClean="0">
                <a:solidFill>
                  <a:schemeClr val="folHlink"/>
                </a:solidFill>
                <a:latin typeface="Arial" charset="0"/>
              </a:rPr>
              <a:t/>
            </a:r>
            <a:br>
              <a:rPr lang="ru-RU" sz="1800" smtClean="0">
                <a:solidFill>
                  <a:schemeClr val="folHlink"/>
                </a:solidFill>
                <a:latin typeface="Arial" charset="0"/>
              </a:rPr>
            </a:br>
            <a:r>
              <a:rPr lang="ru-RU" sz="1800" smtClean="0">
                <a:solidFill>
                  <a:schemeClr val="folHlink"/>
                </a:solidFill>
                <a:latin typeface="Arial" charset="0"/>
              </a:rPr>
              <a:t>Тип урока: урок изучения и закрепления новых знаний</a:t>
            </a:r>
            <a:br>
              <a:rPr lang="ru-RU" sz="1800" smtClean="0">
                <a:solidFill>
                  <a:schemeClr val="folHlink"/>
                </a:solidFill>
                <a:latin typeface="Arial" charset="0"/>
              </a:rPr>
            </a:br>
            <a:r>
              <a:rPr lang="ru-RU" sz="1800" smtClean="0">
                <a:solidFill>
                  <a:schemeClr val="folHlink"/>
                </a:solidFill>
                <a:latin typeface="Arial" charset="0"/>
              </a:rPr>
              <a:t>Форма урока: комбинированный</a:t>
            </a:r>
          </a:p>
        </p:txBody>
      </p:sp>
      <p:graphicFrame>
        <p:nvGraphicFramePr>
          <p:cNvPr id="16405" name="Group 21"/>
          <p:cNvGraphicFramePr>
            <a:graphicFrameLocks noGrp="1"/>
          </p:cNvGraphicFramePr>
          <p:nvPr>
            <p:ph idx="1"/>
          </p:nvPr>
        </p:nvGraphicFramePr>
        <p:xfrm>
          <a:off x="457200" y="1557338"/>
          <a:ext cx="8002588" cy="2735262"/>
        </p:xfrm>
        <a:graphic>
          <a:graphicData uri="http://schemas.openxmlformats.org/drawingml/2006/table">
            <a:tbl>
              <a:tblPr/>
              <a:tblGrid>
                <a:gridCol w="2000250"/>
                <a:gridCol w="2001838"/>
                <a:gridCol w="2000250"/>
                <a:gridCol w="2000250"/>
              </a:tblGrid>
              <a:tr h="839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Этапы урока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Краткое содержание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Кратко описать, каким образом применялись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на данном этапе урока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Ссылки на использованные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89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1.Организация начала занятий.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Взаимное  приветствие, сообщение темы и  задач урока. Знакомство учащихся с приложением «Вебландия».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Учитель заходит в «Дневник.ру», открывает приложение «Вебландия»  и показывает как  работать с приложением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hlinkClick r:id="rId2"/>
                        </a:rPr>
                        <a:t>web-landia.ru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 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http://apps.dnevnik.ru/run.aspx?app=29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/>
          </p:cNvSpPr>
          <p:nvPr>
            <p:ph type="title"/>
          </p:nvPr>
        </p:nvSpPr>
        <p:spPr>
          <a:xfrm>
            <a:off x="468313" y="981075"/>
            <a:ext cx="7775575" cy="719138"/>
          </a:xfrm>
        </p:spPr>
        <p:txBody>
          <a:bodyPr/>
          <a:lstStyle/>
          <a:p>
            <a:r>
              <a:rPr lang="ru-RU" sz="1800" b="1" smtClean="0">
                <a:solidFill>
                  <a:schemeClr val="folHlink"/>
                </a:solidFill>
                <a:latin typeface="Times New Roman" pitchFamily="18" charset="0"/>
              </a:rPr>
              <a:t>1 этап. </a:t>
            </a:r>
            <a:r>
              <a:rPr lang="ru-RU" sz="1800" smtClean="0">
                <a:solidFill>
                  <a:schemeClr val="folHlink"/>
                </a:solidFill>
                <a:latin typeface="Times New Roman" pitchFamily="18" charset="0"/>
              </a:rPr>
              <a:t> Демонстрирую ребятам, как работать в приложении и переходить на сайт</a:t>
            </a:r>
            <a:r>
              <a:rPr lang="ru-RU" sz="200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2000" smtClean="0">
                <a:solidFill>
                  <a:schemeClr val="folHlink"/>
                </a:solidFill>
                <a:latin typeface="Arial" charset="0"/>
                <a:hlinkClick r:id="rId2"/>
              </a:rPr>
              <a:t>web-landia.ru</a:t>
            </a:r>
            <a:r>
              <a:rPr lang="ru-RU" sz="4000" smtClean="0"/>
              <a:t>   </a:t>
            </a:r>
            <a:br>
              <a:rPr lang="ru-RU" sz="4000" smtClean="0"/>
            </a:br>
            <a:endParaRPr lang="ru-RU" sz="4000" smtClean="0"/>
          </a:p>
        </p:txBody>
      </p:sp>
      <p:pic>
        <p:nvPicPr>
          <p:cNvPr id="17410" name="Picture 4" descr="Изображение12 024"/>
          <p:cNvPicPr>
            <a:picLocks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585913"/>
            <a:ext cx="6218237" cy="44243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457200" y="692150"/>
            <a:ext cx="8229600" cy="215900"/>
          </a:xfrm>
        </p:spPr>
        <p:txBody>
          <a:bodyPr/>
          <a:lstStyle/>
          <a:p>
            <a:pPr algn="l" eaLnBrk="1" hangingPunct="1"/>
            <a:endParaRPr lang="ru-RU" sz="1800" smtClean="0"/>
          </a:p>
        </p:txBody>
      </p:sp>
      <p:graphicFrame>
        <p:nvGraphicFramePr>
          <p:cNvPr id="18452" name="Group 20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8229600" cy="3221038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1203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Этапы урока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Краткое содержание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Кратко описать, каким образом применялись ресурсы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hlinkClick r:id="rId2"/>
                        </a:rPr>
                        <a:t>web-landia.ru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на данном этапе урока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Ссылки на использованные ресурсы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hlinkClick r:id="rId2"/>
                        </a:rPr>
                        <a:t>web-landia.ru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84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2.Подготовка к восприятию нового материала (мотивация, актуализация опорных знаний).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Учащиеся определяют тему урока , разгадывая математический  ребус.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Демонстрирую ребус со страниц сайта, посвященного этой тематике. Информацию нашла на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  <a:hlinkClick r:id="rId2"/>
                        </a:rPr>
                        <a:t>web-landia.ru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http://www.igraza.ru/page-1-1-25.html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hlinkClick r:id="rId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chemeClr val="folHlink"/>
                </a:solidFill>
                <a:latin typeface="Times New Roman" pitchFamily="18" charset="0"/>
              </a:rPr>
              <a:t>2 этап. Учащиеся отгадывают  математический ребус, определяя тему урока.</a:t>
            </a:r>
          </a:p>
        </p:txBody>
      </p:sp>
      <p:pic>
        <p:nvPicPr>
          <p:cNvPr id="19458" name="Picture 4" descr="Изображение12 017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25538"/>
            <a:ext cx="5419725" cy="45259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457200" y="692150"/>
            <a:ext cx="8229600" cy="215900"/>
          </a:xfrm>
        </p:spPr>
        <p:txBody>
          <a:bodyPr/>
          <a:lstStyle/>
          <a:p>
            <a:pPr algn="l" eaLnBrk="1" hangingPunct="1"/>
            <a:endParaRPr lang="ru-RU" sz="1800" smtClean="0"/>
          </a:p>
        </p:txBody>
      </p:sp>
      <p:graphicFrame>
        <p:nvGraphicFramePr>
          <p:cNvPr id="20500" name="Group 20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8229600" cy="2733675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Этапы урока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Краткое содержание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Кратко описать, каким образом применялись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на данном этапе урока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Ссылки на использованные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3.Организация восприятия новых  знаний.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 Учащиеся знакомятся  с новым материалом по теме урока.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Демонстрирую видеофильм  со страниц сайта, посвященного этой тематике. Информацию нашла на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  <a:hlinkClick r:id="rId2"/>
                        </a:rPr>
                        <a:t>web-landia.ru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http://interneturok.ru/ru/school/algebra/7-klass/stepen-s-naturalnym-pokazatelem-i-eyo-svojstva/chto-takoe-stepen-s-naturalnym-pokazatelem?seconds=0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/>
          </p:cNvSpPr>
          <p:nvPr>
            <p:ph type="title"/>
          </p:nvPr>
        </p:nvSpPr>
        <p:spPr>
          <a:xfrm>
            <a:off x="755650" y="692150"/>
            <a:ext cx="7931150" cy="725488"/>
          </a:xfrm>
        </p:spPr>
        <p:txBody>
          <a:bodyPr/>
          <a:lstStyle/>
          <a:p>
            <a:r>
              <a:rPr lang="ru-RU" sz="2000" smtClean="0">
                <a:solidFill>
                  <a:schemeClr val="folHlink"/>
                </a:solidFill>
                <a:latin typeface="Times New Roman" pitchFamily="18" charset="0"/>
              </a:rPr>
              <a:t>3 этап. Организация восприятия новых  знаний.</a:t>
            </a:r>
          </a:p>
        </p:txBody>
      </p:sp>
      <p:pic>
        <p:nvPicPr>
          <p:cNvPr id="21506" name="Picture 4" descr="Изображение12 004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356100" y="1179513"/>
            <a:ext cx="3960813" cy="2968625"/>
          </a:xfrm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349500"/>
            <a:ext cx="37433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457200" y="692150"/>
            <a:ext cx="8229600" cy="215900"/>
          </a:xfrm>
        </p:spPr>
        <p:txBody>
          <a:bodyPr/>
          <a:lstStyle/>
          <a:p>
            <a:pPr algn="l" eaLnBrk="1" hangingPunct="1"/>
            <a:endParaRPr lang="ru-RU" sz="1800" smtClean="0"/>
          </a:p>
        </p:txBody>
      </p:sp>
      <p:graphicFrame>
        <p:nvGraphicFramePr>
          <p:cNvPr id="22548" name="Group 20"/>
          <p:cNvGraphicFramePr>
            <a:graphicFrameLocks noGrp="1"/>
          </p:cNvGraphicFramePr>
          <p:nvPr>
            <p:ph idx="4294967295"/>
          </p:nvPr>
        </p:nvGraphicFramePr>
        <p:xfrm>
          <a:off x="468313" y="908050"/>
          <a:ext cx="8207375" cy="3017838"/>
        </p:xfrm>
        <a:graphic>
          <a:graphicData uri="http://schemas.openxmlformats.org/drawingml/2006/table">
            <a:tbl>
              <a:tblPr/>
              <a:tblGrid>
                <a:gridCol w="2052637"/>
                <a:gridCol w="2051050"/>
                <a:gridCol w="2052638"/>
                <a:gridCol w="2051050"/>
              </a:tblGrid>
              <a:tr h="757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Этапы урока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Краткое содержание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Кратко описать, каким образом применялись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на данном этапе урока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Ссылки на использованные ресурсы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hlinkClick r:id="rId2"/>
                        </a:rPr>
                        <a:t>web-landia.ru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9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4.Закрепление знаний.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Учащиеся решают задания на закрепление новых понятий.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Для закрепления полученных знаний используется материал ресурса приложения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  <a:hlinkClick r:id="rId2"/>
                        </a:rPr>
                        <a:t>web-landia.ru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http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://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onlinetestpad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.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com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/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ru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ru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/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Go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/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Algebra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-7-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klass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-%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C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2%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A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7-2-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tema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-5-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Stepen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s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naturalnym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pokazatelem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-17887/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Default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.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aspx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702</Words>
  <Application>Microsoft Office PowerPoint</Application>
  <PresentationFormat>Экран (4:3)</PresentationFormat>
  <Paragraphs>88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Определение степени с натуральным показателем</vt:lpstr>
      <vt:lpstr>Общая фотография класса перед началом урока</vt:lpstr>
      <vt:lpstr> Тип урока: урок изучения и закрепления новых знаний Форма урока: комбинированный</vt:lpstr>
      <vt:lpstr>1 этап.  Демонстрирую ребятам, как работать в приложении и переходить на сайт web-landia.ru    </vt:lpstr>
      <vt:lpstr>Слайд 5</vt:lpstr>
      <vt:lpstr>2 этап. Учащиеся отгадывают  математический ребус, определяя тему урока.</vt:lpstr>
      <vt:lpstr>Слайд 7</vt:lpstr>
      <vt:lpstr>3 этап. Организация восприятия новых  знаний.</vt:lpstr>
      <vt:lpstr>Слайд 9</vt:lpstr>
      <vt:lpstr>4 этап. Закрепление знаний.</vt:lpstr>
      <vt:lpstr>Слайд 11</vt:lpstr>
      <vt:lpstr>5 этап. Проверка знаний. </vt:lpstr>
      <vt:lpstr>Слайд 13</vt:lpstr>
      <vt:lpstr>Слайд 14</vt:lpstr>
      <vt:lpstr>Домашнее задание: Боярских Данила выполнил тест </vt:lpstr>
      <vt:lpstr>Домашнее задание: Теслюк Никита  выполнил тест           http://testedu.ru в приложении Вебландия </vt:lpstr>
      <vt:lpstr>Домашнее задание: Колоколкина Алина познакомила одноклассников со  сборником  задач  Сергея Александровича  Рачинского (1833–1902) «1001 задача для умственного счета», который нашла с помощью приложения web-landia.ru </vt:lpstr>
      <vt:lpstr>Мнение педагога о  работе и потенциале использования web-landia.ru. Планируется ли пользоваться приложением в дальнейшей работе.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</dc:title>
  <dc:creator>Ульяна Кармакулова</dc:creator>
  <cp:lastModifiedBy>Admin</cp:lastModifiedBy>
  <cp:revision>45</cp:revision>
  <dcterms:created xsi:type="dcterms:W3CDTF">2014-08-11T11:15:06Z</dcterms:created>
  <dcterms:modified xsi:type="dcterms:W3CDTF">2014-12-06T15:18:23Z</dcterms:modified>
</cp:coreProperties>
</file>