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4" r:id="rId33"/>
    <p:sldId id="29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60"/>
  </p:normalViewPr>
  <p:slideViewPr>
    <p:cSldViewPr>
      <p:cViewPr varScale="1">
        <p:scale>
          <a:sx n="101" d="100"/>
          <a:sy n="101" d="100"/>
        </p:scale>
        <p:origin x="-19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03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04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05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06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07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08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10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11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11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12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13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15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16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17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200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201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01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24_nature_wallpap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14554"/>
            <a:ext cx="8686800" cy="414340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Широка страна моя родная.</a:t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Много в ней лесов, полей и рек</a:t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Я другой такой страны не знаю,</a:t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Где так вольно дышит человек.</a:t>
            </a:r>
            <a:br>
              <a:rPr lang="ru-RU" sz="4400" b="1" dirty="0" smtClean="0">
                <a:solidFill>
                  <a:schemeClr val="tx1"/>
                </a:solidFill>
              </a:rPr>
            </a:b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26527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43" name="Picture 4" descr="http://www.zateevo.ru/userfiles/image/Upalnamoch_Prava/00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2400" y="228600"/>
            <a:ext cx="58007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943600" y="228600"/>
            <a:ext cx="32004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>
                <a:latin typeface="Arial" charset="0"/>
                <a:cs typeface="Arial" charset="0"/>
              </a:rPr>
              <a:t>Статья 2.</a:t>
            </a:r>
            <a:r>
              <a:rPr lang="ru-RU" sz="2800" b="1" i="1">
                <a:latin typeface="Arial" charset="0"/>
                <a:cs typeface="Arial" charset="0"/>
              </a:rPr>
              <a:t> Дети имеют право на защиту от дискриминации. Это означает, что все дети имеют одинаковые права, независимо от цвета кожи, пола, возраста или религии.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29718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>
                <a:latin typeface="Arial" charset="0"/>
                <a:cs typeface="Arial" charset="0"/>
              </a:rPr>
              <a:t>Статья 3.</a:t>
            </a:r>
            <a:r>
              <a:rPr lang="ru-RU" sz="2800" b="1" i="1">
                <a:latin typeface="Arial" charset="0"/>
                <a:cs typeface="Arial" charset="0"/>
              </a:rPr>
              <a:t> Все взрослые всегда должны поступать так, чтобы обеспечить наилучшие интересы детей.</a:t>
            </a:r>
            <a:endParaRPr lang="ru-RU" sz="2800" b="1" i="1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ru-RU" sz="2800" b="1" i="1"/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2719388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1268" name="Picture 5" descr="http://www.zateevo.ru/userfiles/image/Upalnamoch_Prava/004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430588" y="228600"/>
            <a:ext cx="553243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79388" y="1412875"/>
            <a:ext cx="28194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>
                <a:latin typeface="Arial" charset="0"/>
                <a:cs typeface="Arial" charset="0"/>
              </a:rPr>
              <a:t>Статья 4.</a:t>
            </a:r>
            <a:r>
              <a:rPr lang="ru-RU" sz="2800" b="1" i="1">
                <a:latin typeface="Arial" charset="0"/>
                <a:cs typeface="Arial" charset="0"/>
              </a:rPr>
              <a:t> Государство несёт ответственность за соблюдение прав всех детей. 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26527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2292" name="Picture 5" descr="http://www.zateevo.ru/userfiles/image/Upalnamoch_Prava/005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143250" y="228600"/>
            <a:ext cx="58007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-66675"/>
            <a:ext cx="31242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>
                <a:latin typeface="Arial" charset="0"/>
                <a:cs typeface="Arial" charset="0"/>
              </a:rPr>
              <a:t>Статья 5 и статья 18.</a:t>
            </a:r>
            <a:r>
              <a:rPr lang="ru-RU" sz="2800" b="1" i="1">
                <a:latin typeface="Arial" charset="0"/>
                <a:cs typeface="Arial" charset="0"/>
              </a:rPr>
              <a:t> Родители несут основную долю ответственности за воспитание своих детей. Наилучшие интересы ребёнка являются предметом их основной заботы.</a:t>
            </a:r>
            <a:r>
              <a:rPr lang="ru-RU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657475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3316" name="Picture 5" descr="http://www.zateevo.ru/userfiles/image/Upalnamoch_Prava/00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148013" y="228600"/>
            <a:ext cx="578643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81000" y="1524000"/>
            <a:ext cx="22098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>
                <a:latin typeface="Arial" charset="0"/>
                <a:cs typeface="Arial" charset="0"/>
              </a:rPr>
              <a:t>Статья 6.</a:t>
            </a:r>
            <a:endParaRPr lang="ru-RU" sz="2800" b="1" i="1" u="sng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800" b="1" i="1">
                <a:latin typeface="Arial" charset="0"/>
                <a:cs typeface="Arial" charset="0"/>
              </a:rPr>
              <a:t> Все дети имеют право на жизнь. 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6527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4340" name="Picture 5" descr="http://www.zateevo.ru/userfiles/image/Upalnamoch_Prava/007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143250" y="228600"/>
            <a:ext cx="58007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228600"/>
            <a:ext cx="3429000" cy="721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sng">
                <a:latin typeface="Arial" charset="0"/>
                <a:cs typeface="Arial" charset="0"/>
              </a:rPr>
              <a:t>Статья 7 и статья 8.</a:t>
            </a:r>
            <a:r>
              <a:rPr lang="ru-RU" b="1" i="1">
                <a:latin typeface="Arial" charset="0"/>
                <a:cs typeface="Arial" charset="0"/>
              </a:rPr>
              <a:t> Все дети имеют право на имя и на приобретение гражданства, а также они имеют право на сохранение своего имени и гражданства.</a:t>
            </a:r>
            <a:endParaRPr lang="ru-RU" b="1" i="1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ru-RU" b="1" i="1" u="sng">
                <a:latin typeface="Arial" charset="0"/>
              </a:rPr>
              <a:t>Статья 9</a:t>
            </a:r>
          </a:p>
          <a:p>
            <a:pPr>
              <a:spcBef>
                <a:spcPct val="50000"/>
              </a:spcBef>
            </a:pPr>
            <a:r>
              <a:rPr lang="ru-RU" b="1" i="1">
                <a:latin typeface="Arial" charset="0"/>
                <a:cs typeface="Arial" charset="0"/>
              </a:rPr>
              <a:t>Все дети имеют право жить со своими родителями, за исключением случаев, когда это невозможно. </a:t>
            </a:r>
            <a:endParaRPr lang="ru-RU" b="1" i="1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ru-RU" b="1" i="1"/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26527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5364" name="Picture 5" descr="http://www.zateevo.ru/userfiles/image/Upalnamoch_Prava/00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416300" y="152400"/>
            <a:ext cx="55276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715000" y="304800"/>
            <a:ext cx="32004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sng">
                <a:latin typeface="Arial" charset="0"/>
                <a:cs typeface="Arial" charset="0"/>
              </a:rPr>
              <a:t>Статья 11</a:t>
            </a:r>
            <a:r>
              <a:rPr lang="ru-RU" b="1" i="1">
                <a:latin typeface="Arial" charset="0"/>
                <a:cs typeface="Arial" charset="0"/>
              </a:rPr>
              <a:t>. Вывозить детей из страны нелегально запрещено.</a:t>
            </a:r>
            <a:r>
              <a:rPr lang="ru-RU" b="1" i="1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>
              <a:spcBef>
                <a:spcPct val="50000"/>
              </a:spcBef>
            </a:pPr>
            <a:r>
              <a:rPr lang="ru-RU" b="1" i="1" u="sng">
                <a:latin typeface="Arial" charset="0"/>
                <a:cs typeface="Arial" charset="0"/>
              </a:rPr>
              <a:t>Статья 12</a:t>
            </a:r>
            <a:r>
              <a:rPr lang="ru-RU" b="1" i="1">
                <a:latin typeface="Arial" charset="0"/>
                <a:cs typeface="Arial" charset="0"/>
              </a:rPr>
              <a:t>. Все дети имеют право свободно выражать мнение, ребёнок имеет право на то, чтобы его мнение было услышано и принято во </a:t>
            </a:r>
            <a:r>
              <a:rPr lang="ru-RU" b="1" i="1">
                <a:latin typeface="Arial" charset="0"/>
              </a:rPr>
              <a:t>внимание</a:t>
            </a:r>
            <a:r>
              <a:rPr lang="ru-RU" b="1" i="1">
                <a:latin typeface="Arial" charset="0"/>
                <a:cs typeface="Times New Roman" pitchFamily="18" charset="0"/>
              </a:rPr>
              <a:t>. 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26527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88" name="Picture 5" descr="http://www.zateevo.ru/userfiles/image/Upalnamoch_Prava/010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2400" y="152400"/>
            <a:ext cx="55276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4800600" y="228600"/>
            <a:ext cx="41148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sng">
                <a:latin typeface="Arial" charset="0"/>
                <a:cs typeface="Arial" charset="0"/>
              </a:rPr>
              <a:t>Статья 13 и статья 17</a:t>
            </a:r>
            <a:r>
              <a:rPr lang="ru-RU" b="1" i="1">
                <a:latin typeface="Arial" charset="0"/>
                <a:cs typeface="Arial" charset="0"/>
              </a:rPr>
              <a:t>. Все дети имеют право высказывать своё мнение и получать информацию.</a:t>
            </a:r>
            <a:endParaRPr lang="ru-RU" b="1" i="1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ru-RU" b="1" i="1" u="sng">
                <a:latin typeface="Arial" charset="0"/>
                <a:cs typeface="Arial" charset="0"/>
              </a:rPr>
              <a:t>Статья 14</a:t>
            </a:r>
            <a:r>
              <a:rPr lang="ru-RU" b="1" i="1">
                <a:latin typeface="Arial" charset="0"/>
                <a:cs typeface="Arial" charset="0"/>
              </a:rPr>
              <a:t> и </a:t>
            </a:r>
            <a:r>
              <a:rPr lang="ru-RU" b="1" i="1" u="sng">
                <a:latin typeface="Arial" charset="0"/>
                <a:cs typeface="Arial" charset="0"/>
              </a:rPr>
              <a:t>статья 15</a:t>
            </a:r>
            <a:r>
              <a:rPr lang="ru-RU" b="1" i="1">
                <a:latin typeface="Arial" charset="0"/>
                <a:cs typeface="Arial" charset="0"/>
              </a:rPr>
              <a:t>. Все дети имеют право думать обо всём так, как они хотят, они имеют право организовывать клубы по интересам и участвовать в собраниях и организациях</a:t>
            </a:r>
            <a:r>
              <a:rPr lang="ru-RU">
                <a:latin typeface="Arial" charset="0"/>
                <a:cs typeface="Arial" charset="0"/>
              </a:rPr>
              <a:t>. </a:t>
            </a:r>
            <a:endParaRPr lang="ru-RU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52400" y="152400"/>
          <a:ext cx="4333875" cy="4953000"/>
        </p:xfrm>
        <a:graphic>
          <a:graphicData uri="http://schemas.openxmlformats.org/presentationml/2006/ole">
            <p:oleObj spid="_x0000_s6146" r:id="rId3" imgW="3048426" imgH="3048426" progId="">
              <p:embed/>
            </p:oleObj>
          </a:graphicData>
        </a:graphic>
      </p:graphicFrame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228600" y="5181600"/>
            <a:ext cx="44196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sng">
                <a:latin typeface="Arial" charset="0"/>
                <a:cs typeface="Arial" charset="0"/>
              </a:rPr>
              <a:t>Статья 16</a:t>
            </a:r>
            <a:r>
              <a:rPr lang="ru-RU" b="1" i="1">
                <a:latin typeface="Arial" charset="0"/>
                <a:cs typeface="Arial" charset="0"/>
              </a:rPr>
              <a:t>. Все дети имеют право на частную жизнь.</a:t>
            </a:r>
            <a:endParaRPr lang="ru-RU" b="1" i="1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ru-RU" b="1"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152400"/>
            <a:ext cx="32004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>
                <a:latin typeface="Arial" charset="0"/>
                <a:cs typeface="Arial" charset="0"/>
              </a:rPr>
              <a:t>Статья 19.</a:t>
            </a:r>
            <a:r>
              <a:rPr lang="ru-RU" sz="2800" b="1" i="1">
                <a:latin typeface="Arial" charset="0"/>
                <a:cs typeface="Arial" charset="0"/>
              </a:rPr>
              <a:t> Все дети имеют право на защиту от всех форм насилия или эксплуатации со стороны родителей или других лиц, заботящихся о </a:t>
            </a:r>
            <a:r>
              <a:rPr lang="ru-RU" sz="2800" b="1" i="1">
                <a:latin typeface="Arial" charset="0"/>
              </a:rPr>
              <a:t>ребенке.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26527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7412" name="Picture 5" descr="http://www.zateevo.ru/userfiles/image/Upalnamoch_Prava/01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200400" y="228600"/>
            <a:ext cx="57324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152400"/>
            <a:ext cx="32004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>
                <a:latin typeface="Arial" charset="0"/>
                <a:cs typeface="Arial" charset="0"/>
              </a:rPr>
              <a:t>Статья 19.</a:t>
            </a:r>
            <a:r>
              <a:rPr lang="ru-RU" sz="2800" b="1" i="1">
                <a:latin typeface="Arial" charset="0"/>
                <a:cs typeface="Arial" charset="0"/>
              </a:rPr>
              <a:t> Все дети имеют право на защиту от всех форм насилия или эксплуатации со стороны родителей или других лиц, заботящихся о </a:t>
            </a:r>
            <a:r>
              <a:rPr lang="ru-RU" sz="2800" b="1" i="1">
                <a:latin typeface="Arial" charset="0"/>
              </a:rPr>
              <a:t>ребенке.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26527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7412" name="Picture 5" descr="http://www.zateevo.ru/userfiles/image/Upalnamoch_Prava/01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200400" y="228600"/>
            <a:ext cx="57324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Российская федерация</a:t>
            </a:r>
            <a:endParaRPr lang="ru-RU" dirty="0"/>
          </a:p>
        </p:txBody>
      </p:sp>
      <p:pic>
        <p:nvPicPr>
          <p:cNvPr id="2050" name="Picture 2" descr="C:\Users\Андрей\Desktop\скачанные файл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5800867" cy="2993244"/>
          </a:xfrm>
          <a:prstGeom prst="rect">
            <a:avLst/>
          </a:prstGeom>
          <a:noFill/>
        </p:spPr>
      </p:pic>
      <p:pic>
        <p:nvPicPr>
          <p:cNvPr id="2051" name="Picture 3" descr="C:\Users\Андрей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214686"/>
            <a:ext cx="5576157" cy="3162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0" y="609600"/>
            <a:ext cx="27432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>
                <a:latin typeface="Arial" charset="0"/>
                <a:cs typeface="Arial" charset="0"/>
              </a:rPr>
              <a:t>Статья 20</a:t>
            </a:r>
            <a:r>
              <a:rPr lang="ru-RU" sz="2800" b="1" i="1">
                <a:latin typeface="Arial" charset="0"/>
                <a:cs typeface="Arial" charset="0"/>
              </a:rPr>
              <a:t>. Дети имеют право на особую защиту и помощь, если у них нет возможности жить со своими родителями. 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26527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8436" name="Picture 5" descr="http://www.zateevo.ru/userfiles/image/Upalnamoch_Prava/01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67050" y="228600"/>
            <a:ext cx="58007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27432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>
                <a:latin typeface="Arial" charset="0"/>
                <a:cs typeface="Arial" charset="0"/>
              </a:rPr>
              <a:t>Статья 21</a:t>
            </a:r>
            <a:r>
              <a:rPr lang="ru-RU" sz="2800" b="1" i="1">
                <a:latin typeface="Arial" charset="0"/>
                <a:cs typeface="Arial" charset="0"/>
              </a:rPr>
              <a:t>. В случае усыновления все дети имеют право на наилучшую заботу. 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26527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9460" name="Picture 5" descr="http://www.zateevo.ru/userfiles/image/Upalnamoch_Prava/01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211513" y="304800"/>
            <a:ext cx="573246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0"/>
            <a:ext cx="3124200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>
                <a:latin typeface="Arial" charset="0"/>
                <a:cs typeface="Arial" charset="0"/>
              </a:rPr>
              <a:t>Статья 23</a:t>
            </a:r>
            <a:r>
              <a:rPr lang="ru-RU" sz="2800" b="1" i="1">
                <a:latin typeface="Arial" charset="0"/>
                <a:cs typeface="Arial" charset="0"/>
              </a:rPr>
              <a:t>. Дети с ограниченными возможностями имеют право на особую заботу и образование, которые помогут им развиваться и вести полноценную и достойную жизнь.</a:t>
            </a:r>
            <a:r>
              <a:rPr lang="ru-RU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26527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0484" name="Picture 5" descr="http://www.zateevo.ru/userfiles/image/Upalnamoch_Prava/015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211513" y="228600"/>
            <a:ext cx="573246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3505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sng">
                <a:latin typeface="Arial" charset="0"/>
                <a:cs typeface="Arial" charset="0"/>
              </a:rPr>
              <a:t>Статья 24</a:t>
            </a:r>
            <a:r>
              <a:rPr lang="ru-RU" b="1" i="1">
                <a:latin typeface="Arial" charset="0"/>
                <a:cs typeface="Arial" charset="0"/>
              </a:rPr>
              <a:t>. Дети имеют право получать медицинскую помощь и лечение таким способом, который наилучшим образом поможет им сохранить здоровье.</a:t>
            </a:r>
            <a:br>
              <a:rPr lang="ru-RU" b="1" i="1">
                <a:latin typeface="Arial" charset="0"/>
                <a:cs typeface="Arial" charset="0"/>
              </a:rPr>
            </a:br>
            <a:endParaRPr lang="ru-RU" b="1" i="1">
              <a:latin typeface="Arial" charset="0"/>
              <a:cs typeface="Arial" charset="0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3005138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267200" y="228600"/>
          <a:ext cx="4684713" cy="6400800"/>
        </p:xfrm>
        <a:graphic>
          <a:graphicData uri="http://schemas.openxmlformats.org/presentationml/2006/ole">
            <p:oleObj spid="_x0000_s7170" r:id="rId3" imgW="3134162" imgH="3619048" progId="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0" y="0"/>
            <a:ext cx="3505200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sng">
                <a:latin typeface="Arial" charset="0"/>
                <a:cs typeface="Arial" charset="0"/>
              </a:rPr>
              <a:t>Статья 26</a:t>
            </a:r>
            <a:r>
              <a:rPr lang="ru-RU" b="1" i="1">
                <a:latin typeface="Arial" charset="0"/>
                <a:cs typeface="Arial" charset="0"/>
              </a:rPr>
              <a:t>. Дети имеют право на помощь государства, если они в нужде и бедности.</a:t>
            </a:r>
            <a:r>
              <a:rPr lang="ru-RU" b="1" i="1">
                <a:cs typeface="Times New Roman" pitchFamily="18" charset="0"/>
              </a:rPr>
              <a:t> </a:t>
            </a:r>
            <a:endParaRPr lang="ru-RU" b="1" i="1"/>
          </a:p>
          <a:p>
            <a:pPr>
              <a:spcBef>
                <a:spcPct val="50000"/>
              </a:spcBef>
            </a:pPr>
            <a:r>
              <a:rPr lang="ru-RU" b="1" i="1" u="sng">
                <a:latin typeface="Arial" charset="0"/>
                <a:cs typeface="Arial" charset="0"/>
              </a:rPr>
              <a:t>Статья 27</a:t>
            </a:r>
            <a:r>
              <a:rPr lang="ru-RU" b="1" i="1">
                <a:latin typeface="Arial" charset="0"/>
                <a:cs typeface="Arial" charset="0"/>
              </a:rPr>
              <a:t>. Все дети имеют право на достаточно хороший уровень жизни, соответ</a:t>
            </a:r>
            <a:r>
              <a:rPr lang="en-US" b="1" i="1">
                <a:latin typeface="Arial" charset="0"/>
                <a:cs typeface="Arial" charset="0"/>
              </a:rPr>
              <a:t>c</a:t>
            </a:r>
            <a:r>
              <a:rPr lang="ru-RU" b="1" i="1">
                <a:latin typeface="Arial" charset="0"/>
                <a:cs typeface="Arial" charset="0"/>
              </a:rPr>
              <a:t>твующий установленным стандартам. Это означает, что дети должны иметь еду, одежду и жильё. </a:t>
            </a: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26527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1508" name="Picture 6" descr="http://www.zateevo.ru/userfiles/image/Upalnamoch_Prava/01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279775" y="228600"/>
            <a:ext cx="5664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0" y="533400"/>
            <a:ext cx="32004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>
                <a:latin typeface="Arial" charset="0"/>
                <a:cs typeface="Arial" charset="0"/>
              </a:rPr>
              <a:t>Статья 28</a:t>
            </a:r>
            <a:r>
              <a:rPr lang="ru-RU" sz="2800" b="1" i="1">
                <a:latin typeface="Arial" charset="0"/>
                <a:cs typeface="Arial" charset="0"/>
              </a:rPr>
              <a:t> и </a:t>
            </a:r>
            <a:r>
              <a:rPr lang="ru-RU" sz="2800" b="1" i="1" u="sng">
                <a:latin typeface="Arial" charset="0"/>
                <a:cs typeface="Arial" charset="0"/>
              </a:rPr>
              <a:t>статья 29</a:t>
            </a:r>
            <a:r>
              <a:rPr lang="ru-RU" sz="2800" b="1" i="1">
                <a:latin typeface="Arial" charset="0"/>
                <a:cs typeface="Arial" charset="0"/>
              </a:rPr>
              <a:t>. Все дети имеют право на получение образования, которое даёт возможность развития личности ребёнка. 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776538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2532" name="Picture 5" descr="http://www.zateevo.ru/userfiles/image/Upalnamoch_Prava/017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575050" y="228600"/>
            <a:ext cx="54260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0" y="609600"/>
            <a:ext cx="31242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sng">
                <a:latin typeface="Arial" charset="0"/>
                <a:cs typeface="Arial" charset="0"/>
              </a:rPr>
              <a:t>Статья 31</a:t>
            </a:r>
            <a:r>
              <a:rPr lang="ru-RU" b="1" i="1">
                <a:latin typeface="Arial" charset="0"/>
                <a:cs typeface="Arial" charset="0"/>
              </a:rPr>
              <a:t>. Все дети имеют право играть и отдыхать в таких условиях, которые способствуют  их творческому и культурному развитию, занятием искусством, музыкой, театральными постановками. 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2547938" y="1166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3556" name="Picture 6" descr="http://www.zateevo.ru/userfiles/image/Upalnamoch_Prava/200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205163" y="152400"/>
            <a:ext cx="579596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685800"/>
            <a:ext cx="32004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sng">
                <a:latin typeface="Arial" charset="0"/>
                <a:cs typeface="Arial" charset="0"/>
              </a:rPr>
              <a:t>Статья 32</a:t>
            </a:r>
            <a:r>
              <a:rPr lang="ru-RU" b="1" i="1">
                <a:latin typeface="Arial" charset="0"/>
                <a:cs typeface="Arial" charset="0"/>
              </a:rPr>
              <a:t>. Все дети имеют право на защиту от выполнения любой работы, которая может представлять опасность для здоровья ребёнка или препятствовать получению образования.</a:t>
            </a:r>
            <a:endParaRPr lang="ru-RU" b="1" i="1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ru-RU" b="1" i="1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26527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4580" name="Picture 5" descr="http://www.zateevo.ru/userfiles/image/Upalnamoch_Prava/20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143250" y="152400"/>
            <a:ext cx="58007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28956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>
                <a:latin typeface="Arial" charset="0"/>
                <a:cs typeface="Arial" charset="0"/>
              </a:rPr>
              <a:t>Статья 37</a:t>
            </a:r>
            <a:r>
              <a:rPr lang="ru-RU" sz="2800" b="1" i="1">
                <a:latin typeface="Arial" charset="0"/>
                <a:cs typeface="Arial" charset="0"/>
              </a:rPr>
              <a:t>. Все дети имеют право не быть подвергнутыми жестоким или болезненным наказаниям.</a:t>
            </a:r>
            <a:endParaRPr lang="ru-RU" sz="2800" b="1" i="1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ru-RU" sz="2800" b="1" i="1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3438525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4419600" y="228600"/>
          <a:ext cx="4476750" cy="6248400"/>
        </p:xfrm>
        <a:graphic>
          <a:graphicData uri="http://schemas.openxmlformats.org/presentationml/2006/ole">
            <p:oleObj spid="_x0000_s8194" r:id="rId3" imgW="2266667" imgH="4210638" progId="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0" y="914400"/>
            <a:ext cx="27432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>
                <a:latin typeface="Arial" charset="0"/>
                <a:cs typeface="Arial" charset="0"/>
              </a:rPr>
              <a:t>Статья 39</a:t>
            </a:r>
            <a:r>
              <a:rPr lang="ru-RU" sz="2800" b="1" i="1">
                <a:latin typeface="Arial" charset="0"/>
                <a:cs typeface="Arial" charset="0"/>
              </a:rPr>
              <a:t>. Все дети имеют право на помощь в случаях оскорблений, отсутствия заботы или грубого обращения.</a:t>
            </a:r>
            <a:r>
              <a:rPr lang="ru-RU" sz="2800" b="1" i="1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spcBef>
                <a:spcPct val="50000"/>
              </a:spcBef>
            </a:pPr>
            <a:endParaRPr lang="ru-RU" sz="2800" b="1" i="1"/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274320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2514600" y="457200"/>
          <a:ext cx="6324600" cy="5181600"/>
        </p:xfrm>
        <a:graphic>
          <a:graphicData uri="http://schemas.openxmlformats.org/presentationml/2006/ole">
            <p:oleObj spid="_x0000_s9218" r:id="rId3" imgW="5296639" imgH="3809524" progId="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00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Тема </a:t>
            </a:r>
            <a:r>
              <a:rPr lang="ru-RU" sz="5400" b="1" smtClean="0">
                <a:solidFill>
                  <a:schemeClr val="tx1"/>
                </a:solidFill>
              </a:rPr>
              <a:t>внеклассного мероприятия: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7200" b="1" i="1" dirty="0" smtClean="0"/>
          </a:p>
          <a:p>
            <a:pPr algn="ctr">
              <a:buNone/>
            </a:pPr>
            <a:r>
              <a:rPr lang="ru-RU" sz="7200" b="1" i="1" dirty="0" smtClean="0"/>
              <a:t>«Мои права и обязанности»</a:t>
            </a:r>
            <a:endParaRPr lang="ru-RU" sz="7200" b="1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800600" y="457200"/>
            <a:ext cx="3810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>
                <a:latin typeface="Arial" charset="0"/>
                <a:cs typeface="Arial" charset="0"/>
              </a:rPr>
              <a:t>Статья 40</a:t>
            </a:r>
            <a:r>
              <a:rPr lang="ru-RU" sz="2800" b="1" i="1">
                <a:latin typeface="Arial" charset="0"/>
                <a:cs typeface="Arial" charset="0"/>
              </a:rPr>
              <a:t>. Все дети, которые обвиняются в нарушении закона или были признаны виновными в нарушении закона, имеют право на предоставление защиты, а также на гуманное и справедливое отношение к ним.</a:t>
            </a:r>
            <a:r>
              <a:rPr lang="ru-RU" sz="2800" b="1" i="1">
                <a:cs typeface="Times New Roman" pitchFamily="18" charset="0"/>
              </a:rPr>
              <a:t> 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3457575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228600" y="304800"/>
          <a:ext cx="4516438" cy="5791200"/>
        </p:xfrm>
        <a:graphic>
          <a:graphicData uri="http://schemas.openxmlformats.org/presentationml/2006/ole">
            <p:oleObj spid="_x0000_s10242" name="Фотография Photo Editor" r:id="rId3" imgW="2228571" imgH="2857899" progId="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учитель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572000" y="228600"/>
            <a:ext cx="457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b="1" i="1" u="sng">
                <a:latin typeface="Arial" charset="0"/>
                <a:cs typeface="Arial" charset="0"/>
              </a:rPr>
              <a:t>Статья 42</a:t>
            </a:r>
            <a:r>
              <a:rPr lang="ru-RU" u="sng">
                <a:latin typeface="Arial" charset="0"/>
                <a:cs typeface="Arial" charset="0"/>
              </a:rPr>
              <a:t>.</a:t>
            </a:r>
            <a:r>
              <a:rPr lang="ru-RU">
                <a:latin typeface="Arial" charset="0"/>
                <a:cs typeface="Arial" charset="0"/>
              </a:rPr>
              <a:t> </a:t>
            </a:r>
            <a:r>
              <a:rPr lang="ru-RU" b="1">
                <a:latin typeface="Arial" charset="0"/>
                <a:cs typeface="Arial" charset="0"/>
              </a:rPr>
              <a:t>Все взрослые и дети должны знать об этой Конвенции. Все дети имеют право знать о своих правах, и взрослые тоже должны знать о них.</a:t>
            </a:r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Что такое обязанность?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5400" b="1" u="sng" dirty="0" smtClean="0">
                <a:solidFill>
                  <a:schemeClr val="tx1"/>
                </a:solidFill>
              </a:rPr>
              <a:t>Обязанность</a:t>
            </a:r>
            <a:r>
              <a:rPr lang="ru-RU" sz="5400" b="1" dirty="0" smtClean="0">
                <a:solidFill>
                  <a:schemeClr val="tx1"/>
                </a:solidFill>
              </a:rPr>
              <a:t> – это круг действий,                                                                  возложенных 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  на кого – то                                                                                                 и обязательных для выполнения.</a:t>
            </a:r>
            <a:endParaRPr lang="ru-RU" sz="5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/>
              <a:t>СПАСИБО ЗА ВНИМАНИЕ</a:t>
            </a:r>
            <a:endParaRPr lang="ru-RU" sz="8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Что такое право?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b="1" u="sng" dirty="0" smtClean="0">
                <a:solidFill>
                  <a:schemeClr val="tx1"/>
                </a:solidFill>
              </a:rPr>
              <a:t>ПРАВО</a:t>
            </a:r>
            <a:r>
              <a:rPr lang="ru-RU" sz="4800" b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— </a:t>
            </a:r>
            <a:r>
              <a:rPr lang="ru-RU" sz="4400" b="1" dirty="0" smtClean="0">
                <a:solidFill>
                  <a:schemeClr val="tx1"/>
                </a:solidFill>
              </a:rPr>
              <a:t>есть совокупность установленных и охраняемых государственной властью норм и правил, которые регулируют отношения между людьми</a:t>
            </a:r>
            <a:r>
              <a:rPr lang="ru-RU" sz="4400" b="1" i="1" dirty="0" smtClean="0">
                <a:solidFill>
                  <a:schemeClr val="tx1"/>
                </a:solidFill>
              </a:rPr>
              <a:t>.</a:t>
            </a:r>
            <a:endParaRPr lang="ru-RU" sz="44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Что такое права человека?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6000" b="1" u="sng" dirty="0" smtClean="0">
                <a:solidFill>
                  <a:schemeClr val="tx1"/>
                </a:solidFill>
              </a:rPr>
              <a:t>Права человека</a:t>
            </a:r>
            <a:r>
              <a:rPr lang="ru-RU" sz="6000" b="1" dirty="0" smtClean="0">
                <a:solidFill>
                  <a:schemeClr val="tx1"/>
                </a:solidFill>
              </a:rPr>
              <a:t> — это правила, по которым живет он сам и окружающее его общество людей.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скачанные файлы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257420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chemeClr val="tx1"/>
                </a:solidFill>
              </a:rPr>
              <a:t>О - </a:t>
            </a:r>
            <a:r>
              <a:rPr lang="ru-RU" sz="6000" b="1" i="1" dirty="0" smtClean="0">
                <a:solidFill>
                  <a:srgbClr val="002060"/>
                </a:solidFill>
              </a:rPr>
              <a:t>организация</a:t>
            </a:r>
            <a:r>
              <a:rPr lang="ru-RU" sz="7300" b="1" dirty="0" smtClean="0">
                <a:solidFill>
                  <a:schemeClr val="tx1"/>
                </a:solidFill>
              </a:rPr>
              <a:t/>
            </a:r>
            <a:br>
              <a:rPr lang="ru-RU" sz="7300" b="1" dirty="0" smtClean="0">
                <a:solidFill>
                  <a:schemeClr val="tx1"/>
                </a:solidFill>
              </a:rPr>
            </a:br>
            <a:r>
              <a:rPr lang="ru-RU" sz="7300" b="1" dirty="0" smtClean="0">
                <a:solidFill>
                  <a:schemeClr val="tx1"/>
                </a:solidFill>
              </a:rPr>
              <a:t>О – </a:t>
            </a:r>
            <a:r>
              <a:rPr lang="ru-RU" sz="6000" b="1" i="1" dirty="0" smtClean="0">
                <a:solidFill>
                  <a:srgbClr val="002060"/>
                </a:solidFill>
              </a:rPr>
              <a:t>объединенных</a:t>
            </a:r>
            <a:br>
              <a:rPr lang="ru-RU" sz="6000" b="1" i="1" dirty="0" smtClean="0">
                <a:solidFill>
                  <a:srgbClr val="002060"/>
                </a:solidFill>
              </a:rPr>
            </a:br>
            <a:r>
              <a:rPr lang="ru-RU" sz="7300" b="1" dirty="0" err="1" smtClean="0">
                <a:solidFill>
                  <a:schemeClr val="tx1"/>
                </a:solidFill>
              </a:rPr>
              <a:t>н</a:t>
            </a:r>
            <a:r>
              <a:rPr lang="ru-RU" sz="7300" b="1" dirty="0" smtClean="0">
                <a:solidFill>
                  <a:schemeClr val="tx1"/>
                </a:solidFill>
              </a:rPr>
              <a:t> - </a:t>
            </a:r>
            <a:r>
              <a:rPr lang="ru-RU" sz="6000" b="1" i="1" dirty="0" smtClean="0">
                <a:solidFill>
                  <a:srgbClr val="002060"/>
                </a:solidFill>
              </a:rPr>
              <a:t>наций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410076" cy="1900230"/>
          </a:xfrm>
        </p:spPr>
        <p:txBody>
          <a:bodyPr/>
          <a:lstStyle/>
          <a:p>
            <a:r>
              <a:rPr lang="ru-RU" dirty="0" smtClean="0"/>
              <a:t>Всеобщая декларация прав человека</a:t>
            </a:r>
            <a:endParaRPr lang="ru-RU" dirty="0"/>
          </a:p>
        </p:txBody>
      </p:sp>
      <p:pic>
        <p:nvPicPr>
          <p:cNvPr id="4099" name="Picture 3" descr="C:\Users\Андрей\Desktop\классный час по правам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4237486" cy="361951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628" y="5143512"/>
            <a:ext cx="3571900" cy="13573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b="1" dirty="0" smtClean="0"/>
              <a:t>10 декабря </a:t>
            </a:r>
          </a:p>
          <a:p>
            <a:pPr>
              <a:buNone/>
            </a:pPr>
            <a:r>
              <a:rPr lang="ru-RU" sz="4400" b="1" dirty="0" smtClean="0"/>
              <a:t>1948 года</a:t>
            </a:r>
            <a:endParaRPr lang="ru-RU" sz="4400" b="1" dirty="0"/>
          </a:p>
        </p:txBody>
      </p:sp>
      <p:pic>
        <p:nvPicPr>
          <p:cNvPr id="4100" name="Picture 4" descr="C:\Users\Андрей\Desktop\классный час по правам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8604"/>
            <a:ext cx="3071834" cy="45885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910142" cy="1971668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Конвенция о правах ребенка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4929198"/>
            <a:ext cx="3633782" cy="11509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/>
              <a:t>20 ноября </a:t>
            </a:r>
          </a:p>
          <a:p>
            <a:pPr>
              <a:buNone/>
            </a:pPr>
            <a:r>
              <a:rPr lang="ru-RU" sz="4400" b="1" dirty="0" smtClean="0"/>
              <a:t>1989 года</a:t>
            </a:r>
            <a:endParaRPr lang="ru-RU" sz="4400" b="1" dirty="0"/>
          </a:p>
        </p:txBody>
      </p:sp>
      <p:pic>
        <p:nvPicPr>
          <p:cNvPr id="5122" name="Picture 2" descr="C:\Users\Андрей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290"/>
            <a:ext cx="2952760" cy="450295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5123" name="Picture 3" descr="C:\Users\Андрей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86058"/>
            <a:ext cx="3786214" cy="37693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928938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195" name="Picture 4" descr="http://www.zateevo.ru/userfiles/image/Upalnamoch_Prava/00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2400" y="152400"/>
            <a:ext cx="49657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5410200" y="838200"/>
            <a:ext cx="32766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 dirty="0">
                <a:latin typeface="Arial" charset="0"/>
                <a:cs typeface="Arial" charset="0"/>
              </a:rPr>
              <a:t>Статья 1.</a:t>
            </a:r>
            <a:r>
              <a:rPr lang="ru-RU" sz="2800" b="1" i="1" dirty="0">
                <a:latin typeface="Arial" charset="0"/>
                <a:cs typeface="Arial" charset="0"/>
              </a:rPr>
              <a:t> Ребёнком является каждый человек до достижения 18-летнего возраста.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609</Words>
  <Application>Microsoft Office PowerPoint</Application>
  <PresentationFormat>Экран (4:3)</PresentationFormat>
  <Paragraphs>50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Трек</vt:lpstr>
      <vt:lpstr>Фотография Photo Editor</vt:lpstr>
      <vt:lpstr>Широка страна моя родная. Много в ней лесов, полей и рек Я другой такой страны не знаю, Где так вольно дышит человек. </vt:lpstr>
      <vt:lpstr>Российская федерация</vt:lpstr>
      <vt:lpstr>Тема внеклассного мероприятия:</vt:lpstr>
      <vt:lpstr>Что такое право?</vt:lpstr>
      <vt:lpstr>Что такое права человека?</vt:lpstr>
      <vt:lpstr>О - организация О – объединенных н - наций </vt:lpstr>
      <vt:lpstr>Всеобщая декларация прав человека</vt:lpstr>
      <vt:lpstr>Конвенция о правах ребенка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Что такое обязанность?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Широка страна моя родная. Много в ней лесов, полей и рек Я другой такой страны не знаю, Где так вольно дышит человек.</dc:title>
  <dc:creator>Андрей</dc:creator>
  <cp:lastModifiedBy>николай</cp:lastModifiedBy>
  <cp:revision>13</cp:revision>
  <dcterms:created xsi:type="dcterms:W3CDTF">2015-10-20T01:23:40Z</dcterms:created>
  <dcterms:modified xsi:type="dcterms:W3CDTF">2018-02-03T16:10:04Z</dcterms:modified>
</cp:coreProperties>
</file>