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9" r:id="rId2"/>
    <p:sldId id="280" r:id="rId3"/>
    <p:sldId id="299" r:id="rId4"/>
    <p:sldId id="301" r:id="rId5"/>
    <p:sldId id="300" r:id="rId6"/>
    <p:sldId id="302" r:id="rId7"/>
    <p:sldId id="303" r:id="rId8"/>
    <p:sldId id="29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96C0"/>
    <a:srgbClr val="9D87B7"/>
    <a:srgbClr val="FCFDD7"/>
    <a:srgbClr val="F0E1FF"/>
    <a:srgbClr val="FFD5FF"/>
    <a:srgbClr val="FFE1FF"/>
    <a:srgbClr val="FFCCFF"/>
    <a:srgbClr val="E7A3C2"/>
    <a:srgbClr val="E7A3D0"/>
    <a:srgbClr val="EDB9D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95" autoAdjust="0"/>
  </p:normalViewPr>
  <p:slideViewPr>
    <p:cSldViewPr>
      <p:cViewPr varScale="1">
        <p:scale>
          <a:sx n="86" d="100"/>
          <a:sy n="86" d="100"/>
        </p:scale>
        <p:origin x="-13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2DD3-82F5-4E10-BFE9-A72A097038D6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D1942-D63D-40F5-8B52-C61DC955DFA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71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D1942-D63D-40F5-8B52-C61DC955DFA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A1608EB-DFBC-459B-A619-C7BA4535B3DB}" type="datetimeFigureOut">
              <a:rPr lang="ru-RU" smtClean="0"/>
              <a:pPr/>
              <a:t>26.03.2015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AFC27FE-49A6-4E12-91CE-C52C406973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643998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sz="18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образовательно</a:t>
            </a:r>
            <a:r>
              <a:rPr lang="ru-RU" sz="1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учреждение средняя общеобразовательная школа № 5 г. </a:t>
            </a:r>
            <a:r>
              <a:rPr lang="ru-RU" sz="1800" b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павлово</a:t>
            </a:r>
            <a:endParaRPr lang="ru-RU" sz="1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8643998" cy="578645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Конструирование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рабочей программы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 переходе на ФГОС.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285720" y="1142984"/>
            <a:ext cx="8429684" cy="5429288"/>
          </a:xfrm>
        </p:spPr>
        <p:txBody>
          <a:bodyPr>
            <a:normAutofit fontScale="92500" lnSpcReduction="20000"/>
          </a:bodyPr>
          <a:lstStyle/>
          <a:p>
            <a:pPr algn="r">
              <a:lnSpc>
                <a:spcPct val="170000"/>
              </a:lnSpc>
              <a:buNone/>
            </a:pPr>
            <a:endPara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>
              <a:lnSpc>
                <a:spcPct val="170000"/>
              </a:lnSpc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учитель географии</a:t>
            </a:r>
          </a:p>
          <a:p>
            <a:pPr algn="r">
              <a:lnSpc>
                <a:spcPct val="170000"/>
              </a:lnSpc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Водянова Н.М.</a:t>
            </a:r>
          </a:p>
          <a:p>
            <a:pPr algn="r">
              <a:lnSpc>
                <a:spcPct val="170000"/>
              </a:lnSpc>
              <a:buNone/>
            </a:pPr>
            <a:endParaRPr lang="ru-RU" sz="2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170000"/>
              </a:lnSpc>
              <a:buNone/>
            </a:pPr>
            <a:endPara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Павлово 2015г.</a:t>
            </a:r>
            <a:endParaRPr lang="ru-RU" sz="1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endParaRPr lang="ru-RU" sz="1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70000"/>
              </a:lnSpc>
              <a:buNone/>
            </a:pPr>
            <a:endParaRPr lang="ru-RU" sz="18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pic>
        <p:nvPicPr>
          <p:cNvPr id="7" name="Picture 20" descr="Безимени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71546"/>
            <a:ext cx="19081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Программы отдельных учебных предметов </a:t>
            </a:r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должны </a:t>
            </a:r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содержать: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928670"/>
            <a:ext cx="8715436" cy="5715040"/>
          </a:xfrm>
        </p:spPr>
        <p:txBody>
          <a:bodyPr>
            <a:normAutofit fontScale="70000" lnSpcReduction="20000"/>
          </a:bodyPr>
          <a:lstStyle/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Пояснительную записку, в которой конкретизируются общие цели основного общего образования с учетом специфики учебного предмета;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Общую характеристику учебного предмета;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 места учебного предмета в учебном плане;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Личностные, </a:t>
            </a:r>
            <a:r>
              <a:rPr lang="ru-RU" sz="29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предметные результаты освоения конкретного учебного предмета;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 учебного предмета;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Тематическое планирование с определением основных видов учебной деятельности;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Описание </a:t>
            </a:r>
            <a:r>
              <a:rPr lang="ru-RU" sz="29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методического и материального обеспечения образовательного процесса;</a:t>
            </a:r>
          </a:p>
          <a:p>
            <a:pPr marL="457200" indent="-457200" algn="just">
              <a:lnSpc>
                <a:spcPct val="150000"/>
              </a:lnSpc>
              <a:buFont typeface="Wingdings 2"/>
              <a:buAutoNum type="arabicPeriod"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изучения учебного предмета.   </a:t>
            </a:r>
            <a:r>
              <a:rPr lang="ru-RU" sz="2900" b="1" i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900" b="1" i="1" u="sng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ФГОС, с.31)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9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Требования ФГОС к результатам освоения образовательной программы ООО: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715436" cy="5643602"/>
          </a:xfrm>
        </p:spPr>
        <p:txBody>
          <a:bodyPr>
            <a:normAutofit fontScale="70000" lnSpcReduction="20000"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31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Личностным,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включающим готовность и способность обучающихся к саморазвитию и личностному самоопределению,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сформированность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их мотивации к обучению и целенаправленной познавательной деятельности,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системы значимых социальных и межличностных отношений, 	</a:t>
            </a:r>
            <a:r>
              <a:rPr lang="ru-RU" sz="31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ценностно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смысловых установок, отражающих личностные и гражданские позиции в деятельности,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социальные компетенции, правосознание, способность ставить цели и строить жизненные планы,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1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способность к осознанию российской идентичности в поликультурном социуме.</a:t>
            </a:r>
            <a:endParaRPr lang="ru-RU" sz="29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Требования ФГОС к результатам освоения образовательной программы ООО: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501122" cy="5643602"/>
          </a:xfrm>
        </p:spPr>
        <p:txBody>
          <a:bodyPr>
            <a:normAutofit lnSpcReduction="10000"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Предметным,</a:t>
            </a:r>
            <a:r>
              <a:rPr lang="ru-RU" sz="2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включающим освоенные обучающимися в ходе изучения учебного предмета умения, специфические для данной предметной области,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виды деятельности по получению нового знания в рамках учебного предмета,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его преобразованию и применению в учебных, </a:t>
            </a:r>
            <a:r>
              <a:rPr lang="ru-RU" sz="2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проектных и социально – проектных ситуациях,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формирование научного типа мышления, научных представлений о ключевых теориях, типах и видах отношений, 	владение научной терминологией, ключевыми понятиями, методами и приемами.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Требования ФГОС к результатам освоения образовательной программы ООО: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501122" cy="5643602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2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Метапредметным</a:t>
            </a:r>
            <a:r>
              <a:rPr lang="ru-RU" sz="2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включающим освоенные обучающимися </a:t>
            </a:r>
            <a:r>
              <a:rPr lang="ru-RU" sz="2200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понятия и УУД (регулятивные, познавательные, коммуникативные),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способность их использования в учебной, познавательной и социальной практике,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самостоятельность планирования и осуществления учебной деятельности и организации учебного сотрудничества с педагогами и сверстниками, </a:t>
            </a:r>
          </a:p>
          <a:p>
            <a:pPr marL="457200" indent="-457200" algn="just">
              <a:lnSpc>
                <a:spcPct val="150000"/>
              </a:lnSpc>
              <a:buNone/>
            </a:pP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построение индивидуальной образовательной траектории…</a:t>
            </a:r>
            <a:endParaRPr lang="ru-RU" sz="24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lnSpc>
                <a:spcPct val="150000"/>
              </a:lnSpc>
              <a:buAutoNum type="arabicPeriod"/>
            </a:pP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Календарно – тематическое планирование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501122" cy="5643602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639" y="763766"/>
          <a:ext cx="8892361" cy="6094234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214447"/>
                <a:gridCol w="2428892"/>
                <a:gridCol w="116840"/>
                <a:gridCol w="2131786"/>
                <a:gridCol w="1785950"/>
                <a:gridCol w="1214446"/>
              </a:tblGrid>
              <a:tr h="1400314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Дата: план</a:t>
                      </a:r>
                      <a:r>
                        <a:rPr lang="en-US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образовательные задачи урока и планируемые результаты обучения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Примерное содержание урока и образовательной деятельности учащихся (в т.ч. </a:t>
                      </a:r>
                      <a:r>
                        <a:rPr lang="ru-RU" sz="16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r>
                        <a:rPr lang="en-US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b="1" i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Оборудование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  <a:endParaRPr lang="ru-RU" sz="1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7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/2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8479">
                <a:tc gridSpan="6"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Тема раздела: «….» (… часов)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3914">
                <a:tc gridSpan="6"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Метапредметные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 результаты обучения: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УУД познавательной направленности:….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Личностные УУД:…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Регулятивные УУД:….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Коммуникативные УУД:…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479">
                <a:tc gridSpan="6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1. Тема урока: «…»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619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1. Сформировать понятие….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Ученики отвечают на вопросы, читают,…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Физическая</a:t>
                      </a:r>
                      <a:r>
                        <a:rPr lang="ru-RU" baseline="0" dirty="0" smtClean="0"/>
                        <a:t> карта мира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Рабочие моменты</a:t>
                      </a:r>
                      <a:endParaRPr lang="ru-RU" dirty="0"/>
                    </a:p>
                  </a:txBody>
                  <a:tcPr/>
                </a:tc>
              </a:tr>
              <a:tr h="896196">
                <a:tc>
                  <a:txBody>
                    <a:bodyPr/>
                    <a:lstStyle/>
                    <a:p>
                      <a:endParaRPr lang="ru-RU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 Научить определять…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организует учебную деятельность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глобус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479">
                <a:tc gridSpan="6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2. Тема урока: «…»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4124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Матрица уроков по теме</a:t>
            </a:r>
            <a: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>
          <a:xfrm>
            <a:off x="214282" y="1000108"/>
            <a:ext cx="8501122" cy="5643602"/>
          </a:xfrm>
        </p:spPr>
        <p:txBody>
          <a:bodyPr>
            <a:normAutofit/>
          </a:bodyPr>
          <a:lstStyle/>
          <a:p>
            <a:pPr marL="457200" indent="-457200" algn="just">
              <a:lnSpc>
                <a:spcPct val="150000"/>
              </a:lnSpc>
              <a:buNone/>
            </a:pPr>
            <a:r>
              <a:rPr lang="ru-RU" sz="29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endParaRPr lang="ru-RU" sz="2400" b="1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85720" y="1357298"/>
            <a:ext cx="142876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Урок 1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1785918" y="928670"/>
            <a:ext cx="2714644" cy="20717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Урок 2 Формирование логических знаний</a:t>
            </a:r>
            <a:endParaRPr lang="ru-RU" sz="2000" b="1" dirty="0"/>
          </a:p>
        </p:txBody>
      </p:sp>
      <p:sp>
        <p:nvSpPr>
          <p:cNvPr id="9" name="Овал 8"/>
          <p:cNvSpPr/>
          <p:nvPr/>
        </p:nvSpPr>
        <p:spPr>
          <a:xfrm>
            <a:off x="5786446" y="3500438"/>
            <a:ext cx="2928958" cy="24288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Урок 6 </a:t>
            </a:r>
          </a:p>
          <a:p>
            <a:pPr algn="ctr"/>
            <a:r>
              <a:rPr lang="ru-RU" b="1" dirty="0" smtClean="0"/>
              <a:t>Изучение нового материала на основе анализа художественного произведения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214282" y="4071918"/>
            <a:ext cx="307183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Урок 9 </a:t>
            </a:r>
          </a:p>
          <a:p>
            <a:pPr algn="ctr"/>
            <a:r>
              <a:rPr lang="ru-RU" b="1" dirty="0" smtClean="0"/>
              <a:t>Обобщение знаний: анализ правил составления определения понятий. Составление определений.</a:t>
            </a:r>
            <a:endParaRPr lang="ru-RU" b="1" dirty="0"/>
          </a:p>
        </p:txBody>
      </p:sp>
      <p:sp>
        <p:nvSpPr>
          <p:cNvPr id="11" name="Овал 10"/>
          <p:cNvSpPr/>
          <p:nvPr/>
        </p:nvSpPr>
        <p:spPr>
          <a:xfrm>
            <a:off x="4286248" y="2285992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3</a:t>
            </a:r>
            <a:endParaRPr lang="ru-RU" sz="2800" b="1" dirty="0"/>
          </a:p>
        </p:txBody>
      </p:sp>
      <p:sp>
        <p:nvSpPr>
          <p:cNvPr id="12" name="Овал 11"/>
          <p:cNvSpPr/>
          <p:nvPr/>
        </p:nvSpPr>
        <p:spPr>
          <a:xfrm>
            <a:off x="5786446" y="2357430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4</a:t>
            </a:r>
            <a:endParaRPr lang="ru-RU" sz="2800" b="1" dirty="0"/>
          </a:p>
        </p:txBody>
      </p:sp>
      <p:sp>
        <p:nvSpPr>
          <p:cNvPr id="13" name="Овал 12"/>
          <p:cNvSpPr/>
          <p:nvPr/>
        </p:nvSpPr>
        <p:spPr>
          <a:xfrm>
            <a:off x="7286644" y="2428868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5</a:t>
            </a:r>
            <a:endParaRPr lang="ru-RU" sz="2800" b="1" dirty="0"/>
          </a:p>
        </p:txBody>
      </p:sp>
      <p:sp>
        <p:nvSpPr>
          <p:cNvPr id="14" name="Овал 13"/>
          <p:cNvSpPr/>
          <p:nvPr/>
        </p:nvSpPr>
        <p:spPr>
          <a:xfrm>
            <a:off x="3214678" y="5429264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8</a:t>
            </a:r>
            <a:endParaRPr lang="ru-RU" sz="2800" b="1" dirty="0"/>
          </a:p>
        </p:txBody>
      </p:sp>
      <p:sp>
        <p:nvSpPr>
          <p:cNvPr id="15" name="Овал 14"/>
          <p:cNvSpPr/>
          <p:nvPr/>
        </p:nvSpPr>
        <p:spPr>
          <a:xfrm>
            <a:off x="4572000" y="5072074"/>
            <a:ext cx="1500198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Урок 7</a:t>
            </a:r>
            <a:endParaRPr lang="ru-RU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14282" y="142852"/>
            <a:ext cx="8715436" cy="6500858"/>
          </a:xfrm>
          <a:prstGeom prst="roundRect">
            <a:avLst>
              <a:gd name="adj" fmla="val 1467"/>
            </a:avLst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686800" cy="838200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8286808" cy="5643602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3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36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5974</TotalTime>
  <Words>298</Words>
  <Application>Microsoft Office PowerPoint</Application>
  <PresentationFormat>Экран (4:3)</PresentationFormat>
  <Paragraphs>92</Paragraphs>
  <Slides>8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Муниципальное бюджетное образовательно учреждение средняя общеобразовательная школа № 5 г. павлово</vt:lpstr>
      <vt:lpstr>Программы отдельных учебных предметов  должны содержать: </vt:lpstr>
      <vt:lpstr>Требования ФГОС к результатам освоения образовательной программы ООО: </vt:lpstr>
      <vt:lpstr>Требования ФГОС к результатам освоения образовательной программы ООО: </vt:lpstr>
      <vt:lpstr>Требования ФГОС к результатам освоения образовательной программы ООО: </vt:lpstr>
      <vt:lpstr>Календарно – тематическое планирование </vt:lpstr>
      <vt:lpstr>Матрица уроков по теме 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ГП России</dc:title>
  <dc:subject>Природа России</dc:subject>
  <dc:creator>Шапель Л.Н.</dc:creator>
  <cp:lastModifiedBy>User</cp:lastModifiedBy>
  <cp:revision>644</cp:revision>
  <dcterms:created xsi:type="dcterms:W3CDTF">2010-06-30T16:45:36Z</dcterms:created>
  <dcterms:modified xsi:type="dcterms:W3CDTF">2015-03-26T19:09:46Z</dcterms:modified>
</cp:coreProperties>
</file>