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50" r:id="rId2"/>
    <p:sldMasterId id="2147483998" r:id="rId3"/>
    <p:sldMasterId id="2147484070" r:id="rId4"/>
    <p:sldMasterId id="2147484095" r:id="rId5"/>
    <p:sldMasterId id="2147484107" r:id="rId6"/>
  </p:sldMasterIdLst>
  <p:notesMasterIdLst>
    <p:notesMasterId r:id="rId29"/>
  </p:notesMasterIdLst>
  <p:sldIdLst>
    <p:sldId id="257" r:id="rId7"/>
    <p:sldId id="264" r:id="rId8"/>
    <p:sldId id="265" r:id="rId9"/>
    <p:sldId id="266" r:id="rId10"/>
    <p:sldId id="267" r:id="rId11"/>
    <p:sldId id="274" r:id="rId12"/>
    <p:sldId id="275" r:id="rId13"/>
    <p:sldId id="276" r:id="rId14"/>
    <p:sldId id="277" r:id="rId15"/>
    <p:sldId id="273" r:id="rId16"/>
    <p:sldId id="284" r:id="rId17"/>
    <p:sldId id="288" r:id="rId18"/>
    <p:sldId id="289" r:id="rId19"/>
    <p:sldId id="290" r:id="rId20"/>
    <p:sldId id="291" r:id="rId21"/>
    <p:sldId id="292" r:id="rId22"/>
    <p:sldId id="303" r:id="rId23"/>
    <p:sldId id="304" r:id="rId24"/>
    <p:sldId id="305" r:id="rId25"/>
    <p:sldId id="322" r:id="rId26"/>
    <p:sldId id="282" r:id="rId27"/>
    <p:sldId id="32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232C12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6" autoAdjust="0"/>
    <p:restoredTop sz="91923" autoAdjust="0"/>
  </p:normalViewPr>
  <p:slideViewPr>
    <p:cSldViewPr>
      <p:cViewPr>
        <p:scale>
          <a:sx n="59" d="100"/>
          <a:sy n="59" d="100"/>
        </p:scale>
        <p:origin x="-171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F0AE4-1061-44D3-AADD-15B85B512DB4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496C-665D-4A59-A403-9FD04E19D5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30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496C-665D-4A59-A403-9FD04E19D5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9512" y="134634"/>
            <a:ext cx="8784976" cy="65347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1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9" indent="-34282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timing>
    <p:tnLst>
      <p:par>
        <p:cTn id="1" dur="indefinite" restart="never" nodeType="tmRoot"/>
      </p:par>
    </p:tnLst>
  </p:timing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gif"/><Relationship Id="rId4" Type="http://schemas.openxmlformats.org/officeDocument/2006/relationships/audio" Target="../media/audio7.wav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.allday.ru/uploads/posts/2009-06/1244216808_cfa74fc89389-kopiya.jpg" TargetMode="Externa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9.wav"/><Relationship Id="rId6" Type="http://schemas.openxmlformats.org/officeDocument/2006/relationships/hyperlink" Target="http://www.stihi.ru/pics/2010/07/24/5452.jpg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45.jpeg"/><Relationship Id="rId10" Type="http://schemas.openxmlformats.org/officeDocument/2006/relationships/image" Target="../media/image48.png"/><Relationship Id="rId4" Type="http://schemas.openxmlformats.org/officeDocument/2006/relationships/hyperlink" Target="http://www.lightsinthenorthernsky.com/images/PUKN27%20Canada%20Goose%20Giant%20sh%200325141.jpg" TargetMode="External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0.wav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1.wav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2.wav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2.jpe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21.xml"/><Relationship Id="rId7" Type="http://schemas.openxmlformats.org/officeDocument/2006/relationships/hyperlink" Target="http://www.bekker.ru/getimg/wb/1363" TargetMode="External"/><Relationship Id="rId12" Type="http://schemas.openxmlformats.org/officeDocument/2006/relationships/image" Target="../media/image71.jpeg"/><Relationship Id="rId17" Type="http://schemas.openxmlformats.org/officeDocument/2006/relationships/image" Target="../media/image75.jpe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74.jpeg"/><Relationship Id="rId1" Type="http://schemas.openxmlformats.org/officeDocument/2006/relationships/audio" Target="../media/audio13.wav"/><Relationship Id="rId6" Type="http://schemas.openxmlformats.org/officeDocument/2006/relationships/image" Target="../media/image67.jpeg"/><Relationship Id="rId11" Type="http://schemas.openxmlformats.org/officeDocument/2006/relationships/hyperlink" Target="http://www.valrek.lv/upload/128056815099.jpg" TargetMode="External"/><Relationship Id="rId5" Type="http://schemas.openxmlformats.org/officeDocument/2006/relationships/image" Target="../media/image66.jpeg"/><Relationship Id="rId15" Type="http://schemas.openxmlformats.org/officeDocument/2006/relationships/image" Target="../media/image73.jpeg"/><Relationship Id="rId10" Type="http://schemas.openxmlformats.org/officeDocument/2006/relationships/image" Target="../media/image70.jpeg"/><Relationship Id="rId4" Type="http://schemas.openxmlformats.org/officeDocument/2006/relationships/image" Target="../media/image65.emf"/><Relationship Id="rId9" Type="http://schemas.openxmlformats.org/officeDocument/2006/relationships/image" Target="../media/image69.jpeg"/><Relationship Id="rId14" Type="http://schemas.openxmlformats.org/officeDocument/2006/relationships/hyperlink" Target="http://www.gift-company.ru/uploads/catalog/full/823800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audio" Target="../media/audio26.wav"/><Relationship Id="rId18" Type="http://schemas.openxmlformats.org/officeDocument/2006/relationships/image" Target="../media/image77.png"/><Relationship Id="rId3" Type="http://schemas.openxmlformats.org/officeDocument/2006/relationships/audio" Target="../media/audio16.wav"/><Relationship Id="rId21" Type="http://schemas.openxmlformats.org/officeDocument/2006/relationships/image" Target="../media/image79.png"/><Relationship Id="rId7" Type="http://schemas.openxmlformats.org/officeDocument/2006/relationships/audio" Target="../media/audio20.wav"/><Relationship Id="rId12" Type="http://schemas.openxmlformats.org/officeDocument/2006/relationships/audio" Target="../media/audio25.wav"/><Relationship Id="rId17" Type="http://schemas.openxmlformats.org/officeDocument/2006/relationships/image" Target="../media/image76.jpeg"/><Relationship Id="rId2" Type="http://schemas.openxmlformats.org/officeDocument/2006/relationships/audio" Target="../media/audio15.wav"/><Relationship Id="rId16" Type="http://schemas.openxmlformats.org/officeDocument/2006/relationships/image" Target="../media/image1.jpeg"/><Relationship Id="rId20" Type="http://schemas.openxmlformats.org/officeDocument/2006/relationships/image" Target="../media/image20.png"/><Relationship Id="rId1" Type="http://schemas.openxmlformats.org/officeDocument/2006/relationships/audio" Target="../media/audio14.wav"/><Relationship Id="rId6" Type="http://schemas.openxmlformats.org/officeDocument/2006/relationships/audio" Target="../media/audio19.wav"/><Relationship Id="rId11" Type="http://schemas.openxmlformats.org/officeDocument/2006/relationships/audio" Target="../media/audio24.wav"/><Relationship Id="rId5" Type="http://schemas.openxmlformats.org/officeDocument/2006/relationships/audio" Target="../media/audio18.wav"/><Relationship Id="rId15" Type="http://schemas.openxmlformats.org/officeDocument/2006/relationships/notesSlide" Target="../notesSlides/notesSlide22.xml"/><Relationship Id="rId10" Type="http://schemas.openxmlformats.org/officeDocument/2006/relationships/audio" Target="../media/audio23.wav"/><Relationship Id="rId19" Type="http://schemas.openxmlformats.org/officeDocument/2006/relationships/image" Target="../media/image78.png"/><Relationship Id="rId4" Type="http://schemas.openxmlformats.org/officeDocument/2006/relationships/audio" Target="../media/audio17.wav"/><Relationship Id="rId9" Type="http://schemas.openxmlformats.org/officeDocument/2006/relationships/audio" Target="../media/audio22.wav"/><Relationship Id="rId14" Type="http://schemas.openxmlformats.org/officeDocument/2006/relationships/slideLayout" Target="../slideLayouts/slideLayout40.xml"/><Relationship Id="rId2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2.wav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8.gif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3.wav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4.wav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7.xml"/><Relationship Id="rId1" Type="http://schemas.openxmlformats.org/officeDocument/2006/relationships/audio" Target="../media/audio5.wav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9200" y="685800"/>
            <a:ext cx="6705600" cy="3886200"/>
          </a:xfrm>
          <a:prstGeom prst="roundRect">
            <a:avLst>
              <a:gd name="adj" fmla="val 8470"/>
            </a:avLst>
          </a:prstGeom>
          <a:solidFill>
            <a:srgbClr val="00B0F0"/>
          </a:solidFill>
          <a:ln w="3175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14140" y="5140642"/>
            <a:ext cx="18473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232C12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26" name="Picture 2" descr="C:\Users\Лиля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14447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2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Закончи чистоговорки, а помогут тебе в этом картинки.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90601"/>
            <a:ext cx="8534400" cy="395491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2800" i="1" dirty="0" err="1" smtClean="0">
                <a:latin typeface="Bookman Old Style" pitchFamily="18" charset="0"/>
              </a:rPr>
              <a:t>Ес</a:t>
            </a:r>
            <a:r>
              <a:rPr lang="ru-RU" sz="2800" i="1" dirty="0" smtClean="0">
                <a:latin typeface="Bookman Old Style" pitchFamily="18" charset="0"/>
              </a:rPr>
              <a:t> – </a:t>
            </a:r>
            <a:r>
              <a:rPr lang="ru-RU" sz="2800" i="1" dirty="0" err="1" smtClean="0">
                <a:latin typeface="Bookman Old Style" pitchFamily="18" charset="0"/>
              </a:rPr>
              <a:t>ес</a:t>
            </a:r>
            <a:r>
              <a:rPr lang="ru-RU" sz="2800" i="1" dirty="0" smtClean="0">
                <a:latin typeface="Bookman Old Style" pitchFamily="18" charset="0"/>
              </a:rPr>
              <a:t> – </a:t>
            </a:r>
            <a:r>
              <a:rPr lang="ru-RU" sz="2800" i="1" dirty="0" err="1" smtClean="0">
                <a:latin typeface="Bookman Old Style" pitchFamily="18" charset="0"/>
              </a:rPr>
              <a:t>ес</a:t>
            </a:r>
            <a:r>
              <a:rPr lang="ru-RU" sz="2800" i="1" dirty="0" smtClean="0">
                <a:latin typeface="Bookman Old Style" pitchFamily="18" charset="0"/>
              </a:rPr>
              <a:t>   дремучий…</a:t>
            </a:r>
          </a:p>
          <a:p>
            <a:endParaRPr lang="ru-RU" sz="1600" i="1" dirty="0" smtClean="0">
              <a:latin typeface="Bookman Old Style" pitchFamily="18" charset="0"/>
            </a:endParaRPr>
          </a:p>
          <a:p>
            <a:r>
              <a:rPr lang="ru-RU" sz="2800" i="1" dirty="0" err="1" smtClean="0">
                <a:latin typeface="Bookman Old Style" pitchFamily="18" charset="0"/>
              </a:rPr>
              <a:t>Ок</a:t>
            </a:r>
            <a:r>
              <a:rPr lang="ru-RU" sz="2800" i="1" dirty="0" smtClean="0">
                <a:latin typeface="Bookman Old Style" pitchFamily="18" charset="0"/>
              </a:rPr>
              <a:t> – </a:t>
            </a:r>
            <a:r>
              <a:rPr lang="ru-RU" sz="2800" i="1" dirty="0" err="1" smtClean="0">
                <a:latin typeface="Bookman Old Style" pitchFamily="18" charset="0"/>
              </a:rPr>
              <a:t>ок</a:t>
            </a:r>
            <a:r>
              <a:rPr lang="ru-RU" sz="2800" i="1" dirty="0" smtClean="0">
                <a:latin typeface="Bookman Old Style" pitchFamily="18" charset="0"/>
              </a:rPr>
              <a:t> – </a:t>
            </a:r>
            <a:r>
              <a:rPr lang="ru-RU" sz="2800" i="1" dirty="0" err="1" smtClean="0">
                <a:latin typeface="Bookman Old Style" pitchFamily="18" charset="0"/>
              </a:rPr>
              <a:t>ок</a:t>
            </a:r>
            <a:r>
              <a:rPr lang="ru-RU" sz="2800" i="1" dirty="0" smtClean="0">
                <a:latin typeface="Bookman Old Style" pitchFamily="18" charset="0"/>
              </a:rPr>
              <a:t>   оса пьёт …</a:t>
            </a:r>
          </a:p>
          <a:p>
            <a:endParaRPr lang="ru-RU" sz="1600" i="1" dirty="0" smtClean="0">
              <a:latin typeface="Bookman Old Style" pitchFamily="18" charset="0"/>
            </a:endParaRPr>
          </a:p>
          <a:p>
            <a:r>
              <a:rPr lang="ru-RU" sz="2800" i="1" dirty="0" smtClean="0">
                <a:latin typeface="Bookman Old Style" pitchFamily="18" charset="0"/>
              </a:rPr>
              <a:t>Ас – </a:t>
            </a:r>
            <a:r>
              <a:rPr lang="ru-RU" sz="2800" i="1" dirty="0" err="1" smtClean="0">
                <a:latin typeface="Bookman Old Style" pitchFamily="18" charset="0"/>
              </a:rPr>
              <a:t>ас</a:t>
            </a:r>
            <a:r>
              <a:rPr lang="ru-RU" sz="2800" i="1" dirty="0" smtClean="0">
                <a:latin typeface="Bookman Old Style" pitchFamily="18" charset="0"/>
              </a:rPr>
              <a:t> – </a:t>
            </a:r>
            <a:r>
              <a:rPr lang="ru-RU" sz="2800" i="1" dirty="0" err="1" smtClean="0">
                <a:latin typeface="Bookman Old Style" pitchFamily="18" charset="0"/>
              </a:rPr>
              <a:t>ас</a:t>
            </a:r>
            <a:r>
              <a:rPr lang="ru-RU" sz="2800" i="1" dirty="0" smtClean="0">
                <a:latin typeface="Bookman Old Style" pitchFamily="18" charset="0"/>
              </a:rPr>
              <a:t>   какой вкусный …</a:t>
            </a:r>
          </a:p>
          <a:p>
            <a:endParaRPr lang="ru-RU" sz="1600" i="1" dirty="0" smtClean="0">
              <a:latin typeface="Bookman Old Style" pitchFamily="18" charset="0"/>
            </a:endParaRPr>
          </a:p>
          <a:p>
            <a:r>
              <a:rPr lang="ru-RU" sz="2800" i="1" dirty="0" smtClean="0">
                <a:latin typeface="Bookman Old Style" pitchFamily="18" charset="0"/>
              </a:rPr>
              <a:t>Уста – </a:t>
            </a:r>
            <a:r>
              <a:rPr lang="ru-RU" sz="2800" i="1" dirty="0" err="1" smtClean="0">
                <a:latin typeface="Bookman Old Style" pitchFamily="18" charset="0"/>
              </a:rPr>
              <a:t>уста</a:t>
            </a:r>
            <a:r>
              <a:rPr lang="ru-RU" sz="2800" i="1" dirty="0" smtClean="0">
                <a:latin typeface="Bookman Old Style" pitchFamily="18" charset="0"/>
              </a:rPr>
              <a:t> – </a:t>
            </a:r>
            <a:r>
              <a:rPr lang="ru-RU" sz="2800" i="1" dirty="0" err="1" smtClean="0">
                <a:latin typeface="Bookman Old Style" pitchFamily="18" charset="0"/>
              </a:rPr>
              <a:t>уста</a:t>
            </a:r>
            <a:r>
              <a:rPr lang="ru-RU" sz="2800" i="1" dirty="0" smtClean="0">
                <a:latin typeface="Bookman Old Style" pitchFamily="18" charset="0"/>
              </a:rPr>
              <a:t>   хрустящая …</a:t>
            </a:r>
          </a:p>
          <a:p>
            <a:endParaRPr lang="ru-RU" sz="1600" i="1" dirty="0" smtClean="0">
              <a:latin typeface="Bookman Old Style" pitchFamily="18" charset="0"/>
            </a:endParaRPr>
          </a:p>
          <a:p>
            <a:r>
              <a:rPr lang="ru-RU" sz="2800" i="1" dirty="0" smtClean="0">
                <a:latin typeface="Bookman Old Style" pitchFamily="18" charset="0"/>
              </a:rPr>
              <a:t>Нос – нос – </a:t>
            </a:r>
            <a:r>
              <a:rPr lang="ru-RU" sz="2800" i="1" dirty="0" err="1" smtClean="0">
                <a:latin typeface="Bookman Old Style" pitchFamily="18" charset="0"/>
              </a:rPr>
              <a:t>нос</a:t>
            </a:r>
            <a:r>
              <a:rPr lang="ru-RU" sz="2800" i="1" dirty="0" smtClean="0">
                <a:latin typeface="Bookman Old Style" pitchFamily="18" charset="0"/>
              </a:rPr>
              <a:t>   на столе …</a:t>
            </a:r>
          </a:p>
          <a:p>
            <a:endParaRPr lang="ru-RU" sz="1600" i="1" dirty="0" smtClean="0">
              <a:latin typeface="Bookman Old Style" pitchFamily="18" charset="0"/>
            </a:endParaRPr>
          </a:p>
          <a:p>
            <a:r>
              <a:rPr lang="ru-RU" sz="2800" i="1" dirty="0" err="1" smtClean="0">
                <a:latin typeface="Bookman Old Style" pitchFamily="18" charset="0"/>
              </a:rPr>
              <a:t>Тус</a:t>
            </a:r>
            <a:r>
              <a:rPr lang="ru-RU" sz="2800" i="1" dirty="0" smtClean="0">
                <a:latin typeface="Bookman Old Style" pitchFamily="18" charset="0"/>
              </a:rPr>
              <a:t> – </a:t>
            </a:r>
            <a:r>
              <a:rPr lang="ru-RU" sz="2800" i="1" dirty="0" err="1" smtClean="0">
                <a:latin typeface="Bookman Old Style" pitchFamily="18" charset="0"/>
              </a:rPr>
              <a:t>тус</a:t>
            </a:r>
            <a:r>
              <a:rPr lang="ru-RU" sz="2800" i="1" dirty="0" smtClean="0">
                <a:latin typeface="Bookman Old Style" pitchFamily="18" charset="0"/>
              </a:rPr>
              <a:t> – </a:t>
            </a:r>
            <a:r>
              <a:rPr lang="ru-RU" sz="2800" i="1" dirty="0" err="1" smtClean="0">
                <a:latin typeface="Bookman Old Style" pitchFamily="18" charset="0"/>
              </a:rPr>
              <a:t>тус</a:t>
            </a:r>
            <a:r>
              <a:rPr lang="ru-RU" sz="2800" i="1" dirty="0" smtClean="0">
                <a:latin typeface="Bookman Old Style" pitchFamily="18" charset="0"/>
              </a:rPr>
              <a:t>    колючий </a:t>
            </a:r>
            <a:r>
              <a:rPr lang="ru-RU" sz="2800" i="1" dirty="0" smtClean="0">
                <a:solidFill>
                  <a:schemeClr val="bg1"/>
                </a:solidFill>
                <a:latin typeface="Bookman Old Style" pitchFamily="18" charset="0"/>
              </a:rPr>
              <a:t>…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4537" y="5200464"/>
            <a:ext cx="110452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email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2" y="4953000"/>
            <a:ext cx="761999" cy="137160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190184" y="4887018"/>
            <a:ext cx="101103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2" y="5029200"/>
            <a:ext cx="914399" cy="12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51739" y="4840064"/>
            <a:ext cx="1145726" cy="1676400"/>
          </a:xfrm>
          <a:prstGeom prst="rect">
            <a:avLst/>
          </a:prstGeom>
          <a:noFill/>
        </p:spPr>
      </p:pic>
      <p:pic>
        <p:nvPicPr>
          <p:cNvPr id="14" name="Рисунок 13" descr="F:\раскраска\раскраски\сок.gif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762000" cy="11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9" action="ppaction://hlinksldjump" highlightClick="1"/>
          </p:cNvPr>
          <p:cNvSpPr/>
          <p:nvPr/>
        </p:nvSpPr>
        <p:spPr>
          <a:xfrm>
            <a:off x="8001000" y="5715000"/>
            <a:ext cx="685800" cy="685800"/>
          </a:xfrm>
          <a:prstGeom prst="actionButtonHome">
            <a:avLst/>
          </a:prstGeom>
          <a:ln>
            <a:solidFill>
              <a:srgbClr val="232C1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75 -0.6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3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28333 -0.549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1667 -0.4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6667 -0.38888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375 -0.284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9167 -0.14444 " pathEditMode="relative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" y="152402"/>
            <a:ext cx="8686800" cy="6477000"/>
          </a:xfrm>
          <a:prstGeom prst="roundRect">
            <a:avLst/>
          </a:prstGeom>
          <a:gradFill flip="none" rotWithShape="1">
            <a:gsLst>
              <a:gs pos="0">
                <a:srgbClr val="0099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232C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8001002" y="228600"/>
            <a:ext cx="914400" cy="1143000"/>
            <a:chOff x="1143000" y="1981200"/>
            <a:chExt cx="1295400" cy="13716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43000" y="3048000"/>
              <a:ext cx="1295400" cy="3048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47800" y="2438400"/>
              <a:ext cx="685800" cy="304800"/>
            </a:xfrm>
            <a:prstGeom prst="roundRect">
              <a:avLst/>
            </a:prstGeom>
            <a:solidFill>
              <a:srgbClr val="00CC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295400" y="2743200"/>
              <a:ext cx="990600" cy="304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524000" y="1981200"/>
              <a:ext cx="533400" cy="457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304800"/>
            <a:ext cx="6934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Сложи пирамидку. Подбирай картинку к слогу.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5105401"/>
            <a:ext cx="4038600" cy="1295400"/>
          </a:xfrm>
          <a:prstGeom prst="roundRect">
            <a:avLst>
              <a:gd name="adj" fmla="val 50000"/>
            </a:avLst>
          </a:prstGeom>
          <a:ln w="1905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71600" y="5257802"/>
            <a:ext cx="1981200" cy="101566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6000" b="1" dirty="0" smtClean="0">
                <a:latin typeface="Bookman Old Style" pitchFamily="18" charset="0"/>
              </a:rPr>
              <a:t>СИ</a:t>
            </a:r>
            <a:endParaRPr lang="ru-RU" sz="6000" b="1" dirty="0"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24400" y="5105401"/>
            <a:ext cx="4038600" cy="1295400"/>
          </a:xfrm>
          <a:prstGeom prst="roundRect">
            <a:avLst>
              <a:gd name="adj" fmla="val 50000"/>
            </a:avLst>
          </a:prstGeom>
          <a:ln w="1905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715002" y="5257802"/>
            <a:ext cx="1981200" cy="101566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6000" b="1" dirty="0" smtClean="0">
                <a:latin typeface="Bookman Old Style" pitchFamily="18" charset="0"/>
              </a:rPr>
              <a:t>СЕ</a:t>
            </a:r>
            <a:endParaRPr lang="ru-RU" sz="6000" b="1" dirty="0"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95600" y="1524002"/>
            <a:ext cx="3429000" cy="1371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pic>
        <p:nvPicPr>
          <p:cNvPr id="40" name="Picture 2" descr="img15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427" y="1524002"/>
            <a:ext cx="1781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/>
          <p:cNvSpPr/>
          <p:nvPr/>
        </p:nvSpPr>
        <p:spPr>
          <a:xfrm>
            <a:off x="2895600" y="1524002"/>
            <a:ext cx="3429000" cy="1371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pic>
        <p:nvPicPr>
          <p:cNvPr id="46" name="Picture 2" descr="img15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524001"/>
            <a:ext cx="18288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Скругленный прямоугольник 33"/>
          <p:cNvSpPr/>
          <p:nvPr/>
        </p:nvSpPr>
        <p:spPr>
          <a:xfrm>
            <a:off x="3200402" y="1524002"/>
            <a:ext cx="2819400" cy="1371600"/>
          </a:xfrm>
          <a:prstGeom prst="roundRect">
            <a:avLst>
              <a:gd name="adj" fmla="val 50000"/>
            </a:avLst>
          </a:prstGeom>
          <a:solidFill>
            <a:srgbClr val="009900"/>
          </a:solidFill>
          <a:ln>
            <a:solidFill>
              <a:srgbClr val="232C1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pic>
        <p:nvPicPr>
          <p:cNvPr id="44" name="Picture 2" descr="img15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2" y="1546413"/>
            <a:ext cx="1849581" cy="119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3200402" y="1524002"/>
            <a:ext cx="2819400" cy="1371600"/>
          </a:xfrm>
          <a:prstGeom prst="roundRect">
            <a:avLst>
              <a:gd name="adj" fmla="val 50000"/>
            </a:avLst>
          </a:prstGeom>
          <a:solidFill>
            <a:srgbClr val="009900"/>
          </a:solidFill>
          <a:ln>
            <a:solidFill>
              <a:srgbClr val="232C12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pic>
        <p:nvPicPr>
          <p:cNvPr id="41" name="Picture 2" descr="img158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810000" y="1524002"/>
            <a:ext cx="1447800" cy="13716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pic>
        <p:nvPicPr>
          <p:cNvPr id="42" name="Picture 2" descr="img158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26176" y="1612626"/>
            <a:ext cx="90114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кругленный прямоугольник 34"/>
          <p:cNvSpPr/>
          <p:nvPr/>
        </p:nvSpPr>
        <p:spPr>
          <a:xfrm>
            <a:off x="3810000" y="1524002"/>
            <a:ext cx="1447800" cy="13716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038602" y="1524002"/>
            <a:ext cx="914400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ru-RU" sz="8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Марина\Desktop\2010 работа\анимации\772491657bb39abe9b27944d28566ced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2" y="990602"/>
            <a:ext cx="1095375" cy="1095375"/>
          </a:xfrm>
          <a:prstGeom prst="rect">
            <a:avLst/>
          </a:prstGeom>
          <a:noFill/>
        </p:spPr>
      </p:pic>
      <p:pic>
        <p:nvPicPr>
          <p:cNvPr id="2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5334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375 0.3222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161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3594 0.3166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333 0.1277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64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375 0.1222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2916 -0.0777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3125 -0.0768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25 0.3178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916 0.3222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916 0.1222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61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323 0.13171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3333 -0.0743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2917 -0.0777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33" grpId="0" animBg="1"/>
      <p:bldP spid="33" grpId="1" animBg="1"/>
      <p:bldP spid="34" grpId="0" animBg="1"/>
      <p:bldP spid="34" grpId="1" animBg="1"/>
      <p:bldP spid="18" grpId="0" animBg="1"/>
      <p:bldP spid="18" grpId="1" animBg="1"/>
      <p:bldP spid="17" grpId="0" animBg="1"/>
      <p:bldP spid="17" grpId="1" animBg="1"/>
      <p:bldP spid="35" grpId="0" animBg="1"/>
      <p:bldP spid="35" grpId="1" animBg="1"/>
      <p:bldP spid="45" grpId="0"/>
      <p:bldP spid="4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конечная звезда 6"/>
          <p:cNvSpPr/>
          <p:nvPr/>
        </p:nvSpPr>
        <p:spPr>
          <a:xfrm>
            <a:off x="6019800" y="34290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572002" y="16002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6629400" y="12192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81600" y="2362200"/>
            <a:ext cx="990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ГУ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4114800"/>
            <a:ext cx="990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СЯ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1905002"/>
            <a:ext cx="990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ТА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Составь из слогов целое слово и ты увидишь, кто спрятался в звездах.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55138" y="3322266"/>
            <a:ext cx="2006189" cy="282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C -0.08611 0.08403 -0.1717 0.16806 -0.22049 0.15116 C -0.26927 0.13426 -0.30885 -0.07014 -0.29306 -0.10208 C -0.27708 -0.13403 -0.1184 -0.07592 -0.125 -0.04004 C -0.13194 -0.00416 -0.23281 0.05463 -0.33333 0.1134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C -0.08611 0.08403 -0.1717 0.16806 -0.22049 0.15116 C -0.26927 0.13426 -0.30885 -0.07014 -0.29306 -0.10208 C -0.27708 -0.13403 -0.1184 -0.07593 -0.125 -0.04005 C -0.13194 -0.00417 -0.23281 0.05463 -0.33333 0.1134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991 C 0.07934 -0.08657 0.15955 -0.19282 0.15764 -0.26898 C 0.15573 -0.34514 0.05434 -0.42546 -0.01233 -0.43773 C -0.079 -0.45 -0.21927 -0.41273 -0.24236 -0.34213 C -0.26545 -0.27153 -0.13368 -0.08866 -0.1507 -0.01343 C -0.16771 0.06181 -0.30868 0.13333 -0.34393 0.1088 C -0.37917 0.08426 -0.37084 -0.03796 -0.36233 -0.15995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7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991 C 0.07934 -0.08658 0.15955 -0.19283 0.15764 -0.26898 C 0.15573 -0.34514 0.05434 -0.42546 -0.01233 -0.43773 C -0.079 -0.45 -0.21927 -0.41273 -0.24236 -0.34213 C -0.26545 -0.27153 -0.13368 -0.08866 -0.1507 -0.01343 C -0.16771 0.0618 -0.30868 0.13333 -0.34393 0.1088 C -0.37917 0.08426 -0.37084 -0.03796 -0.36233 -0.15995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72 C -0.09566 -0.07917 -0.17482 -0.16806 -0.25191 -0.17014 C -0.32899 -0.17223 -0.5125 -0.06343 -0.47882 -0.00348 C -0.44514 0.05648 -0.11475 0.1162 -0.0493 0.18981 C 0.01615 0.26342 -0.04201 0.41088 -0.0868 0.43865 C -0.13142 0.46643 -0.28316 0.40231 -0.31805 0.35648 C -0.35295 0.31064 -0.32448 0.2368 -0.296 0.16296 " pathEditMode="relative" rAng="0" ptsTypes="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3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72 C -0.09566 -0.07917 -0.17482 -0.16806 -0.25191 -0.17014 C -0.32899 -0.17222 -0.5125 -0.06343 -0.47882 -0.00347 C -0.44514 0.05648 -0.11475 0.1162 -0.0493 0.18981 C 0.01615 0.26342 -0.04201 0.41088 -0.0868 0.43866 C -0.13142 0.46643 -0.28316 0.40231 -0.31805 0.35648 C -0.35295 0.31065 -0.32448 0.2368 -0.296 0.16319 " pathEditMode="relative" rAng="0" ptsTypes="aaa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4" grpId="0" animBg="1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конечная звезда 6"/>
          <p:cNvSpPr/>
          <p:nvPr/>
        </p:nvSpPr>
        <p:spPr>
          <a:xfrm>
            <a:off x="6019800" y="34290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572002" y="16002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6629400" y="12192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81600" y="2209800"/>
            <a:ext cx="990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ВА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4114800"/>
            <a:ext cx="990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СИ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905002"/>
            <a:ext cx="1371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ЛЁК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Составь из слогов целое слово и ты увидишь, кто спрятался в звездах.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2" y="3048002"/>
            <a:ext cx="1062392" cy="3195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C -0.08611 0.08403 -0.1717 0.16806 -0.22049 0.15116 C -0.26927 0.13426 -0.30885 -0.07014 -0.29306 -0.10208 C -0.27708 -0.13403 -0.1184 -0.07592 -0.125 -0.04004 C -0.13194 -0.00416 -0.23281 0.05463 -0.33333 0.113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C -0.08611 0.08403 -0.1717 0.16806 -0.22049 0.15116 C -0.26927 0.13426 -0.30885 -0.07014 -0.29306 -0.10208 C -0.27708 -0.13403 -0.1184 -0.07593 -0.125 -0.04005 C -0.13194 -0.00417 -0.23281 0.05463 -0.33333 0.11343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991 C 0.07934 -0.08657 0.15955 -0.19282 0.15764 -0.26898 C 0.15573 -0.34514 0.05434 -0.42546 -0.01233 -0.43773 C -0.079 -0.45 -0.21927 -0.41273 -0.24236 -0.34213 C -0.26545 -0.27153 -0.13368 -0.08866 -0.1507 -0.01343 C -0.16771 0.06181 -0.30868 0.13333 -0.34393 0.1088 C -0.37917 0.08426 -0.37084 -0.03796 -0.36233 -0.15995 " pathEditMode="relative" rAng="0" ptsTypes="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991 C 0.07934 -0.08658 0.15955 -0.19283 0.15764 -0.26898 C 0.15573 -0.34514 0.05434 -0.42546 -0.01233 -0.43773 C -0.079 -0.45 -0.21927 -0.41273 -0.24236 -0.34213 C -0.26545 -0.27153 -0.13368 -0.08866 -0.1507 -0.01343 C -0.16771 0.0618 -0.30868 0.13333 -0.34393 0.1088 C -0.37917 0.08426 -0.37084 -0.03796 -0.36233 -0.15995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72 C -0.09566 -0.07917 -0.17482 -0.16806 -0.25191 -0.17014 C -0.32899 -0.17223 -0.5125 -0.06343 -0.47882 -0.00348 C -0.44514 0.05648 -0.11475 0.1162 -0.0493 0.18981 C 0.01615 0.26342 -0.04201 0.41088 -0.0868 0.43865 C -0.13142 0.46643 -0.28316 0.40231 -0.31805 0.35648 C -0.35295 0.31064 -0.32448 0.2368 -0.296 0.16296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72 C -0.09566 -0.07917 -0.17482 -0.16806 -0.25191 -0.17014 C -0.32899 -0.17222 -0.5125 -0.06343 -0.47882 -0.00347 C -0.44514 0.05648 -0.11475 0.1162 -0.0493 0.18981 C 0.01615 0.26342 -0.04201 0.41088 -0.0868 0.43866 C -0.13142 0.46643 -0.28316 0.40231 -0.31805 0.35648 C -0.35295 0.31065 -0.32448 0.2368 -0.296 0.1631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конечная звезда 6"/>
          <p:cNvSpPr/>
          <p:nvPr/>
        </p:nvSpPr>
        <p:spPr>
          <a:xfrm>
            <a:off x="6019800" y="34290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572002" y="16002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6629400" y="12192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81600" y="2209800"/>
            <a:ext cx="990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СИ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114800"/>
            <a:ext cx="12192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НИ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905002"/>
            <a:ext cx="1371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ЦА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Составь из слогов целое слово и ты увидишь, кто спрятался в звездах.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2" name="Picture 2" descr="img15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C -0.08611 0.08403 -0.1717 0.16806 -0.22049 0.15116 C -0.26927 0.13426 -0.30885 -0.07014 -0.29306 -0.10208 C -0.27708 -0.13403 -0.1184 -0.07592 -0.125 -0.04004 C -0.13194 -0.00416 -0.23281 0.05463 -0.33333 0.113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C -0.08611 0.08403 -0.1717 0.16806 -0.22049 0.15116 C -0.26927 0.13426 -0.30885 -0.07014 -0.29306 -0.10208 C -0.27708 -0.13403 -0.1184 -0.07593 -0.125 -0.04005 C -0.13194 -0.00417 -0.23281 0.05463 -0.33333 0.11343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991 C 0.07934 -0.08657 0.15955 -0.19282 0.15764 -0.26898 C 0.15573 -0.34514 0.05434 -0.42546 -0.01233 -0.43773 C -0.079 -0.45 -0.21927 -0.41273 -0.24236 -0.34213 C -0.26545 -0.27153 -0.13368 -0.08866 -0.1507 -0.01343 C -0.16771 0.06181 -0.30868 0.13333 -0.34393 0.1088 C -0.37917 0.08426 -0.37084 -0.03796 -0.36233 -0.15995 " pathEditMode="relative" rAng="0" ptsTypes="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991 C 0.07934 -0.08658 0.15955 -0.19283 0.15764 -0.26898 C 0.15573 -0.34514 0.05434 -0.42546 -0.01233 -0.43773 C -0.079 -0.45 -0.21927 -0.41273 -0.24236 -0.34213 C -0.26545 -0.27153 -0.13368 -0.08866 -0.1507 -0.01343 C -0.16771 0.0618 -0.30868 0.13333 -0.34393 0.1088 C -0.37917 0.08426 -0.37084 -0.03796 -0.36233 -0.15995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72 C -0.09566 -0.07917 -0.17482 -0.16806 -0.25191 -0.17014 C -0.32899 -0.17223 -0.5125 -0.06343 -0.47882 -0.00348 C -0.44514 0.05648 -0.11475 0.1162 -0.0493 0.18981 C 0.01615 0.26342 -0.04201 0.41088 -0.0868 0.43865 C -0.13142 0.46643 -0.28316 0.40231 -0.31805 0.35648 C -0.35295 0.31064 -0.32448 0.2368 -0.296 0.16296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72 C -0.09566 -0.07917 -0.17482 -0.16806 -0.25191 -0.17014 C -0.32899 -0.17222 -0.5125 -0.06343 -0.47882 -0.00347 C -0.44514 0.05648 -0.11475 0.1162 -0.0493 0.18981 C 0.01615 0.26342 -0.04201 0.41088 -0.0868 0.43866 C -0.13142 0.46643 -0.28316 0.40231 -0.31805 0.35648 C -0.35295 0.31065 -0.32448 0.2368 -0.296 0.1631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конечная звезда 6"/>
          <p:cNvSpPr/>
          <p:nvPr/>
        </p:nvSpPr>
        <p:spPr>
          <a:xfrm>
            <a:off x="6019800" y="34290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572002" y="16002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6629400" y="1219200"/>
            <a:ext cx="2209800" cy="1905000"/>
          </a:xfrm>
          <a:prstGeom prst="star5">
            <a:avLst/>
          </a:prstGeom>
          <a:solidFill>
            <a:srgbClr val="FFC000"/>
          </a:solidFill>
          <a:ln w="1905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81600" y="2209800"/>
            <a:ext cx="990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БЕ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114800"/>
            <a:ext cx="1371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СЕД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1905002"/>
            <a:ext cx="137160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КА</a:t>
            </a:r>
            <a:endParaRPr lang="ru-RU" sz="40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Составь из слогов целое слово и ты увидишь, кто спрятался в звездах.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66182" y="3406422"/>
            <a:ext cx="2348417" cy="285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C -0.08611 0.08403 -0.1717 0.16806 -0.22049 0.15116 C -0.26927 0.13426 -0.30885 -0.07014 -0.29306 -0.10208 C -0.27708 -0.13403 -0.1184 -0.07592 -0.125 -0.04004 C -0.13194 -0.00416 -0.23281 0.05463 -0.33333 0.113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C -0.08611 0.08403 -0.1717 0.16806 -0.22049 0.15116 C -0.26927 0.13426 -0.30885 -0.07014 -0.29306 -0.10208 C -0.27708 -0.13403 -0.1184 -0.07593 -0.125 -0.04005 C -0.13194 -0.00417 -0.23281 0.05463 -0.33333 0.11343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991 C 0.07934 -0.08657 0.15955 -0.19282 0.15764 -0.26898 C 0.15573 -0.34514 0.05434 -0.42546 -0.01233 -0.43773 C -0.079 -0.45 -0.21927 -0.41273 -0.24236 -0.34213 C -0.26545 -0.27153 -0.13368 -0.08866 -0.1507 -0.01343 C -0.16771 0.06181 -0.30868 0.13333 -0.34393 0.1088 C -0.37917 0.08426 -0.37084 -0.03796 -0.36233 -0.15995 " pathEditMode="relative" rAng="0" ptsTypes="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991 C 0.07934 -0.08658 0.15955 -0.19283 0.15764 -0.26898 C 0.15573 -0.34514 0.05434 -0.42546 -0.01233 -0.43773 C -0.079 -0.45 -0.21927 -0.41273 -0.24236 -0.34213 C -0.26545 -0.27153 -0.13368 -0.08866 -0.1507 -0.01343 C -0.16771 0.0618 -0.30868 0.13333 -0.34393 0.1088 C -0.37917 0.08426 -0.37084 -0.03796 -0.36233 -0.15995 " pathEditMode="relative" rAng="0" ptsTypes="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72 C -0.09566 -0.07917 -0.17482 -0.16806 -0.25191 -0.17014 C -0.32899 -0.17223 -0.5125 -0.06343 -0.47882 -0.00348 C -0.44514 0.05648 -0.11475 0.1162 -0.0493 0.18981 C 0.01615 0.26342 -0.04201 0.41088 -0.0868 0.43865 C -0.13142 0.46643 -0.28316 0.40231 -0.31805 0.35648 C -0.35295 0.31064 -0.32448 0.2368 -0.296 0.16296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3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72 C -0.09566 -0.07917 -0.17482 -0.16806 -0.25191 -0.17014 C -0.32899 -0.17222 -0.5125 -0.06343 -0.47882 -0.00347 C -0.44514 0.05648 -0.11475 0.1162 -0.0493 0.18981 C 0.01615 0.26342 -0.04201 0.41088 -0.0868 0.43866 C -0.13142 0.46643 -0.28316 0.40231 -0.31805 0.35648 C -0.35295 0.31065 -0.32448 0.2368 -0.296 0.1631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2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Закончи чистоговорки, а помогут тебе в этом картинки.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5" name="Picture 2" descr="img16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286000" cy="144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8153400" cy="289308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2600" i="1" dirty="0" smtClean="0">
                <a:latin typeface="Bookman Old Style" pitchFamily="18" charset="0"/>
              </a:rPr>
              <a:t>СЯ – СЯ – СЯ   мы поймали …</a:t>
            </a:r>
          </a:p>
          <a:p>
            <a:endParaRPr lang="ru-RU" sz="2600" i="1" dirty="0" smtClean="0">
              <a:latin typeface="Bookman Old Style" pitchFamily="18" charset="0"/>
            </a:endParaRPr>
          </a:p>
          <a:p>
            <a:r>
              <a:rPr lang="ru-RU" sz="2600" i="1" dirty="0" smtClean="0">
                <a:latin typeface="Bookman Old Style" pitchFamily="18" charset="0"/>
              </a:rPr>
              <a:t>СИ – СИ – СИ   едет Сима на …</a:t>
            </a:r>
          </a:p>
          <a:p>
            <a:endParaRPr lang="ru-RU" sz="2600" i="1" dirty="0" smtClean="0">
              <a:latin typeface="Bookman Old Style" pitchFamily="18" charset="0"/>
            </a:endParaRPr>
          </a:p>
          <a:p>
            <a:r>
              <a:rPr lang="ru-RU" sz="2600" i="1" dirty="0" smtClean="0">
                <a:latin typeface="Bookman Old Style" pitchFamily="18" charset="0"/>
              </a:rPr>
              <a:t>УСЬ – УСЬ – УСЬ   из реки выходит…</a:t>
            </a:r>
          </a:p>
          <a:p>
            <a:endParaRPr lang="ru-RU" sz="2600" i="1" dirty="0" smtClean="0">
              <a:latin typeface="Bookman Old Style" pitchFamily="18" charset="0"/>
            </a:endParaRPr>
          </a:p>
          <a:p>
            <a:r>
              <a:rPr lang="ru-RU" sz="2600" i="1" dirty="0" smtClean="0">
                <a:latin typeface="Bookman Old Style" pitchFamily="18" charset="0"/>
              </a:rPr>
              <a:t>ОСЬ – ОСЬ – ОСЬ шёл зимой по лесу …</a:t>
            </a:r>
            <a:endParaRPr lang="ru-RU" sz="2600" i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33901" y="4838701"/>
            <a:ext cx="990601" cy="1524000"/>
          </a:xfrm>
          <a:prstGeom prst="rect">
            <a:avLst/>
          </a:prstGeom>
          <a:noFill/>
        </p:spPr>
      </p:pic>
      <p:pic>
        <p:nvPicPr>
          <p:cNvPr id="10" name="Picture 2" descr="img16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5042338"/>
            <a:ext cx="1927412" cy="11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img16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2" y="4724401"/>
            <a:ext cx="201506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51667 -0.62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75 -0.47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47084 -0.3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125 -0.1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8 из 96000">
            <a:hlinkClick r:id="rId4" tgtFrame="_blank"/>
          </p:cNvPr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 из 96000">
            <a:hlinkClick r:id="rId6" tgtFrame="_blank"/>
          </p:cNvPr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 из 95000">
            <a:hlinkClick r:id="rId8" tgtFrame="_blank"/>
          </p:cNvPr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rozd_pestr_!_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3671887" cy="259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71800" y="2590800"/>
            <a:ext cx="7620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219200" y="28194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У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И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Ц</a:t>
            </a: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410200" y="59436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ТК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181600" y="2819400"/>
            <a:ext cx="26590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Г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219200" y="5867400"/>
            <a:ext cx="26590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ДР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О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ЗД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04800"/>
            <a:ext cx="69342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Назови лишнюю птицу.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81534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21965E-6 L 0.20764 -0.233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4971E-6 L 0.20468 -0.2293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026" grpId="0"/>
      <p:bldP spid="1027" grpId="0"/>
      <p:bldP spid="1028" grpId="0"/>
      <p:bldP spid="10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186050995_477dcff410396afa605842425c82842c_ful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212" y="3581400"/>
            <a:ext cx="181853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ябл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832" y="990600"/>
            <a:ext cx="243546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0000076915-preview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136179" cy="23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2514600" cy="27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143000" y="31242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У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257800" y="31242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Я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БЛ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О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К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43000" y="58674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Г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У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Ш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410200" y="58674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Б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А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А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8229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7746E-6 L 0.24618 0.2145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07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7746E-6 L 0.24584 0.221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050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94026" y="478174"/>
            <a:ext cx="2251747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613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685800"/>
            <a:ext cx="3024187" cy="1671637"/>
          </a:xfrm>
          <a:prstGeom prst="rect">
            <a:avLst/>
          </a:prstGeom>
          <a:noFill/>
        </p:spPr>
      </p:pic>
      <p:pic>
        <p:nvPicPr>
          <p:cNvPr id="6" name="Picture 29" descr="VEDRO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1716407" cy="2098675"/>
          </a:xfrm>
          <a:prstGeom prst="rect">
            <a:avLst/>
          </a:prstGeom>
          <a:noFill/>
        </p:spPr>
      </p:pic>
      <p:pic>
        <p:nvPicPr>
          <p:cNvPr id="7" name="Picture 5" descr="2802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1905000" cy="23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43000" y="29718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ОЕ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ЗД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410200" y="30480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ГН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Е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ЗД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43000" y="58674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Е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ДР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410200" y="5791200"/>
            <a:ext cx="26606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Ю</a:t>
            </a:r>
            <a:r>
              <a:rPr lang="ru-RU" b="1" dirty="0" smtClean="0">
                <a:latin typeface="Bookman Old Style" pitchFamily="18" charset="0"/>
                <a:cs typeface="Arial" pitchFamily="34" charset="0"/>
              </a:rPr>
              <a:t>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cs typeface="Arial" pitchFamily="34" charset="0"/>
              </a:rPr>
              <a:t>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8077200" y="5715000"/>
            <a:ext cx="685800" cy="685800"/>
          </a:xfrm>
          <a:prstGeom prst="actionButtonHome">
            <a:avLst/>
          </a:prstGeom>
          <a:ln>
            <a:solidFill>
              <a:srgbClr val="232C1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7543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98844E-6 L -0.24548 0.203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0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0289E-6 L -0.24583 0.224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уб 6"/>
          <p:cNvSpPr/>
          <p:nvPr/>
        </p:nvSpPr>
        <p:spPr>
          <a:xfrm>
            <a:off x="381000" y="3124200"/>
            <a:ext cx="1371600" cy="1219200"/>
          </a:xfrm>
          <a:prstGeom prst="cube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endParaRPr lang="ru-RU" sz="5400" b="1" dirty="0"/>
          </a:p>
        </p:txBody>
      </p:sp>
      <p:sp>
        <p:nvSpPr>
          <p:cNvPr id="9" name="Куб 8"/>
          <p:cNvSpPr/>
          <p:nvPr/>
        </p:nvSpPr>
        <p:spPr>
          <a:xfrm>
            <a:off x="1524000" y="3124200"/>
            <a:ext cx="1371600" cy="1219200"/>
          </a:xfrm>
          <a:prstGeom prst="cube">
            <a:avLst/>
          </a:prstGeom>
          <a:solidFill>
            <a:srgbClr val="FFC000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76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Назови картинки, названия которых начинаются на слог СА.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2" name="Рисунок 11" descr="20img152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раскраска\раскраски\сок.gif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2" y="1219202"/>
            <a:ext cx="914400" cy="12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g157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2" y="2667003"/>
            <a:ext cx="1920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g157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876216" cy="10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0img152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1235895" cy="10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70IMG~1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2" y="5334002"/>
            <a:ext cx="1240919" cy="12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3IMG1~1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2" y="3810002"/>
            <a:ext cx="1494379" cy="1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14img146"/>
          <p:cNvPicPr/>
          <p:nvPr/>
        </p:nvPicPr>
        <p:blipFill>
          <a:blip r:embed="rId11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1981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8334 0.00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60834 -0.033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04800" y="381000"/>
            <a:ext cx="8534400" cy="6248400"/>
          </a:xfrm>
          <a:prstGeom prst="foldedCorner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2"/>
          <p:cNvSpPr txBox="1"/>
          <p:nvPr/>
        </p:nvSpPr>
        <p:spPr>
          <a:xfrm>
            <a:off x="914400" y="533400"/>
            <a:ext cx="73914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>
            <a:defPPr>
              <a:defRPr lang="en-US"/>
            </a:defPPr>
            <a:lvl1pPr marL="0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6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0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6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21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6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30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6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41" algn="l" defTabSz="91421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i="1" dirty="0" smtClean="0">
                <a:latin typeface="Bookman Old Style" pitchFamily="18" charset="0"/>
              </a:rPr>
              <a:t>Поиграй в игру «Один – много».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4" name="Рисунок 3" descr="60IMG1~1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1066800" cy="120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0IMG1~1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0IMG1~1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0IMG1~1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838200" cy="100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66IMG2~1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1371600" cy="10785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76800" y="4495800"/>
            <a:ext cx="8388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4</a:t>
            </a:r>
            <a:endParaRPr lang="ru-RU" sz="9600" b="1" cap="none" spc="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pic>
        <p:nvPicPr>
          <p:cNvPr id="10" name="Рисунок 9" descr="60IMG1~1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60IMG1~1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60IMG1~1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60IMG1~1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60IMG1~1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1066800" cy="120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60IMG1~1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1066800" cy="120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66IMG2~1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371600" cy="10785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66IMG2~1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371600" cy="10785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60IMG1~1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838200" cy="100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60IMG1~1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838200" cy="100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 rot="20340421">
            <a:off x="7568528" y="4365366"/>
            <a:ext cx="8388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man Old Style" pitchFamily="18" charset="0"/>
              </a:rPr>
              <a:t>7</a:t>
            </a:r>
            <a:endParaRPr lang="ru-RU" sz="9600" b="1" cap="none" spc="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58000" y="4495800"/>
            <a:ext cx="8388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4</a:t>
            </a:r>
            <a:endParaRPr lang="ru-RU" sz="9600" b="1" cap="none" spc="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2133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ЦЕПЬ     -        . . .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411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ЦАПЛЯ   -      . . .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2133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ЦЫПЛЕНОК -        . . .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4038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ЦИРК     -          . . .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91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ЦИРКУЛЬ -        . . .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5715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ЦИФРА    -       . . .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поиграем">
            <a:hlinkClick r:id="" action="ppaction://media"/>
          </p:cNvPr>
          <p:cNvPicPr>
            <a:picLocks noRot="1" noChangeAspect="1"/>
          </p:cNvPicPr>
          <p:nvPr>
            <a:wavAudioFile r:embed="rId1" name="поиграем"/>
          </p:nvPr>
        </p:nvPicPr>
        <p:blipFill>
          <a:blip r:embed="rId9" cstate="print"/>
          <a:stretch>
            <a:fillRect/>
          </a:stretch>
        </p:blipFill>
        <p:spPr>
          <a:xfrm>
            <a:off x="76200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BK000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1676400" cy="191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9 из 9558">
            <a:hlinkClick r:id="rId7" tgtFrame="_blank"/>
          </p:cNvPr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219200" cy="8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76 из 18505">
            <a:hlinkClick r:id="rId11" tgtFrame="_blank"/>
          </p:cNvPr>
          <p:cNvPicPr/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1828800" cy="127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45 из 13799">
            <a:hlinkClick r:id="rId14" tgtFrame="_blank"/>
          </p:cNvPr>
          <p:cNvPicPr/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5105400"/>
            <a:ext cx="1556517" cy="143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410200"/>
            <a:ext cx="1295400" cy="104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19200" y="457200"/>
            <a:ext cx="69342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«Что куда кладут?»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1295400"/>
            <a:ext cx="44958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Bookman Old Style" pitchFamily="18" charset="0"/>
              </a:rPr>
              <a:t>Хлеб кладут в ...</a:t>
            </a:r>
            <a:endParaRPr lang="ru-RU" sz="2400" b="1" i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2057400"/>
            <a:ext cx="69342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Bookman Old Style" pitchFamily="18" charset="0"/>
              </a:rPr>
              <a:t>Сахар кладут в ...</a:t>
            </a:r>
            <a:endParaRPr lang="ru-RU" sz="2400" b="1" i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819400"/>
            <a:ext cx="50292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Bookman Old Style" pitchFamily="18" charset="0"/>
              </a:rPr>
              <a:t>Конфеты кладут в ...</a:t>
            </a:r>
            <a:endParaRPr lang="ru-RU" sz="2400" b="1" i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724400"/>
            <a:ext cx="40386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Bookman Old Style" pitchFamily="18" charset="0"/>
              </a:rPr>
              <a:t>Масло кладут в ...</a:t>
            </a:r>
            <a:endParaRPr lang="ru-RU" sz="2400" b="1" i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3886200"/>
            <a:ext cx="39624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Bookman Old Style" pitchFamily="18" charset="0"/>
              </a:rPr>
              <a:t>Молоко кладут в ...</a:t>
            </a:r>
            <a:endParaRPr lang="ru-RU" sz="2400" b="1" i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4800600"/>
            <a:ext cx="3048000" cy="46164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  <a:latin typeface="Bookman Old Style" pitchFamily="18" charset="0"/>
              </a:rPr>
              <a:t>Сыр кладут в ...</a:t>
            </a:r>
            <a:endParaRPr lang="ru-RU" sz="2400" b="1" i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25" name="продолжи предложение">
            <a:hlinkClick r:id="" action="ppaction://media"/>
          </p:cNvPr>
          <p:cNvPicPr>
            <a:picLocks noRot="1" noChangeAspect="1"/>
          </p:cNvPicPr>
          <p:nvPr>
            <a:wavAudioFile r:embed="rId1" name="продолжи предложение"/>
          </p:nvPr>
        </p:nvPicPr>
        <p:blipFill>
          <a:blip r:embed="rId18" cstate="print"/>
          <a:stretch>
            <a:fillRect/>
          </a:stretch>
        </p:blipFill>
        <p:spPr>
          <a:xfrm>
            <a:off x="2438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762000" y="533400"/>
            <a:ext cx="7620000" cy="5791200"/>
          </a:xfrm>
          <a:prstGeom prst="foldedCorne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hlinkClick r:id="" action="ppaction://noaction">
              <a:snd r:embed="rId1" name="продоёт"/>
            </a:hlinkClick>
          </p:cNvPr>
          <p:cNvSpPr txBox="1"/>
          <p:nvPr/>
        </p:nvSpPr>
        <p:spPr>
          <a:xfrm>
            <a:off x="1219200" y="838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Продаёт перец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hlinkClick r:id="" action="ppaction://noaction">
              <a:snd r:embed="rId2" name="поет"/>
            </a:hlinkClick>
          </p:cNvPr>
          <p:cNvSpPr txBox="1"/>
          <p:nvPr/>
        </p:nvSpPr>
        <p:spPr>
          <a:xfrm>
            <a:off x="1219200" y="1524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Поёт на концерте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" action="ppaction://noaction">
              <a:snd r:embed="rId3" name="занимается борьбой"/>
            </a:hlinkClick>
          </p:cNvPr>
          <p:cNvSpPr txBox="1"/>
          <p:nvPr/>
        </p:nvSpPr>
        <p:spPr>
          <a:xfrm>
            <a:off x="1219200" y="2209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Занимается борьбой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" action="ppaction://noaction">
              <a:snd r:embed="rId6" name="хитрит"/>
            </a:hlinkClick>
          </p:cNvPr>
          <p:cNvSpPr txBox="1"/>
          <p:nvPr/>
        </p:nvSpPr>
        <p:spPr>
          <a:xfrm>
            <a:off x="1981200" y="4267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Хитрит всё время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noaction">
              <a:snd r:embed="rId4" name="плавает"/>
            </a:hlinkClick>
          </p:cNvPr>
          <p:cNvSpPr txBox="1"/>
          <p:nvPr/>
        </p:nvSpPr>
        <p:spPr>
          <a:xfrm>
            <a:off x="1219200" y="2895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Плавает на соревнованиях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" action="ppaction://noaction">
              <a:snd r:embed="rId5" name="танцует"/>
            </a:hlinkClick>
          </p:cNvPr>
          <p:cNvSpPr txBox="1"/>
          <p:nvPr/>
        </p:nvSpPr>
        <p:spPr>
          <a:xfrm>
            <a:off x="1219200" y="3581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Танцует на концерте 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" action="ppaction://noaction">
              <a:snd r:embed="rId7" name="хитрец"/>
            </a:hlinkClick>
          </p:cNvPr>
          <p:cNvSpPr txBox="1"/>
          <p:nvPr/>
        </p:nvSpPr>
        <p:spPr>
          <a:xfrm>
            <a:off x="5943600" y="914400"/>
            <a:ext cx="2209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ХИТРЕЦ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" action="ppaction://noaction">
              <a:snd r:embed="rId8" name="танцор"/>
            </a:hlinkClick>
          </p:cNvPr>
          <p:cNvSpPr txBox="1"/>
          <p:nvPr/>
        </p:nvSpPr>
        <p:spPr>
          <a:xfrm>
            <a:off x="5943600" y="1600200"/>
            <a:ext cx="2209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ТАНЦОР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" action="ppaction://noaction">
              <a:snd r:embed="rId9" name="продавец"/>
            </a:hlinkClick>
          </p:cNvPr>
          <p:cNvSpPr txBox="1"/>
          <p:nvPr/>
        </p:nvSpPr>
        <p:spPr>
          <a:xfrm>
            <a:off x="5943600" y="2286000"/>
            <a:ext cx="2209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" action="ppaction://noaction">
              <a:snd r:embed="rId10" name="певец"/>
            </a:hlinkClick>
          </p:cNvPr>
          <p:cNvSpPr txBox="1"/>
          <p:nvPr/>
        </p:nvSpPr>
        <p:spPr>
          <a:xfrm>
            <a:off x="5943600" y="2971800"/>
            <a:ext cx="2209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ПЕВЕЦ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noaction">
              <a:snd r:embed="rId12" name="борец"/>
            </a:hlinkClick>
          </p:cNvPr>
          <p:cNvSpPr txBox="1"/>
          <p:nvPr/>
        </p:nvSpPr>
        <p:spPr>
          <a:xfrm>
            <a:off x="5943600" y="4343400"/>
            <a:ext cx="2209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БОРЕЦ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noaction">
              <a:snd r:embed="rId11" name="пловец"/>
            </a:hlinkClick>
          </p:cNvPr>
          <p:cNvSpPr txBox="1"/>
          <p:nvPr/>
        </p:nvSpPr>
        <p:spPr>
          <a:xfrm>
            <a:off x="5943600" y="3657600"/>
            <a:ext cx="2209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ПЛОВЕЦ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79346"/>
            <a:ext cx="1852781" cy="267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438400" y="5029200"/>
            <a:ext cx="3733800" cy="838200"/>
          </a:xfrm>
          <a:prstGeom prst="wedgeRoundRectCallout">
            <a:avLst>
              <a:gd name="adj1" fmla="val -75811"/>
              <a:gd name="adj2" fmla="val -3228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38400" y="5105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«Кто что делает?»</a:t>
            </a:r>
            <a:endParaRPr lang="ru-RU" sz="2800" i="1" dirty="0">
              <a:latin typeface="Bookman Old Style" pitchFamily="18" charset="0"/>
            </a:endParaRPr>
          </a:p>
        </p:txBody>
      </p:sp>
      <p:pic>
        <p:nvPicPr>
          <p:cNvPr id="24" name="продоёт">
            <a:hlinkClick r:id="" action="ppaction://media"/>
          </p:cNvPr>
          <p:cNvPicPr>
            <a:picLocks noRot="1" noChangeAspect="1"/>
          </p:cNvPicPr>
          <p:nvPr>
            <a:wavAudioFile r:embed="rId1" name="продоёт"/>
          </p:nvPr>
        </p:nvPicPr>
        <p:blipFill>
          <a:blip r:embed="rId18" cstate="print"/>
          <a:stretch>
            <a:fillRect/>
          </a:stretch>
        </p:blipFill>
        <p:spPr>
          <a:xfrm>
            <a:off x="304800" y="1066800"/>
            <a:ext cx="304800" cy="304800"/>
          </a:xfrm>
          <a:prstGeom prst="rect">
            <a:avLst/>
          </a:prstGeom>
        </p:spPr>
      </p:pic>
      <p:pic>
        <p:nvPicPr>
          <p:cNvPr id="25" name="поет">
            <a:hlinkClick r:id="" action="ppaction://media"/>
          </p:cNvPr>
          <p:cNvPicPr>
            <a:picLocks noRot="1" noChangeAspect="1"/>
          </p:cNvPicPr>
          <p:nvPr>
            <a:wavAudioFile r:embed="rId2" name="поет"/>
          </p:nvPr>
        </p:nvPicPr>
        <p:blipFill>
          <a:blip r:embed="rId19" cstate="print"/>
          <a:stretch>
            <a:fillRect/>
          </a:stretch>
        </p:blipFill>
        <p:spPr>
          <a:xfrm>
            <a:off x="228600" y="1752600"/>
            <a:ext cx="304800" cy="304800"/>
          </a:xfrm>
          <a:prstGeom prst="rect">
            <a:avLst/>
          </a:prstGeom>
        </p:spPr>
      </p:pic>
      <p:pic>
        <p:nvPicPr>
          <p:cNvPr id="26" name="занимается борьбой">
            <a:hlinkClick r:id="" action="ppaction://media"/>
          </p:cNvPr>
          <p:cNvPicPr>
            <a:picLocks noRot="1" noChangeAspect="1"/>
          </p:cNvPicPr>
          <p:nvPr>
            <a:wavAudioFile r:embed="rId3" name="занимается борьбой"/>
          </p:nvPr>
        </p:nvPicPr>
        <p:blipFill>
          <a:blip r:embed="rId19" cstate="print"/>
          <a:stretch>
            <a:fillRect/>
          </a:stretch>
        </p:blipFill>
        <p:spPr>
          <a:xfrm>
            <a:off x="228600" y="2286000"/>
            <a:ext cx="304800" cy="304800"/>
          </a:xfrm>
          <a:prstGeom prst="rect">
            <a:avLst/>
          </a:prstGeom>
        </p:spPr>
      </p:pic>
      <p:pic>
        <p:nvPicPr>
          <p:cNvPr id="27" name="плавает">
            <a:hlinkClick r:id="" action="ppaction://media"/>
          </p:cNvPr>
          <p:cNvPicPr>
            <a:picLocks noRot="1" noChangeAspect="1"/>
          </p:cNvPicPr>
          <p:nvPr>
            <a:wavAudioFile r:embed="rId4" name="плавает"/>
          </p:nvPr>
        </p:nvPicPr>
        <p:blipFill>
          <a:blip r:embed="rId19" cstate="print"/>
          <a:stretch>
            <a:fillRect/>
          </a:stretch>
        </p:blipFill>
        <p:spPr>
          <a:xfrm>
            <a:off x="228600" y="2971800"/>
            <a:ext cx="304800" cy="304800"/>
          </a:xfrm>
          <a:prstGeom prst="rect">
            <a:avLst/>
          </a:prstGeom>
        </p:spPr>
      </p:pic>
      <p:pic>
        <p:nvPicPr>
          <p:cNvPr id="28" name="танцует">
            <a:hlinkClick r:id="" action="ppaction://media"/>
          </p:cNvPr>
          <p:cNvPicPr>
            <a:picLocks noRot="1" noChangeAspect="1"/>
          </p:cNvPicPr>
          <p:nvPr>
            <a:wavAudioFile r:embed="rId5" name="танцует"/>
          </p:nvPr>
        </p:nvPicPr>
        <p:blipFill>
          <a:blip r:embed="rId19" cstate="print"/>
          <a:stretch>
            <a:fillRect/>
          </a:stretch>
        </p:blipFill>
        <p:spPr>
          <a:xfrm>
            <a:off x="304800" y="3581400"/>
            <a:ext cx="304800" cy="304800"/>
          </a:xfrm>
          <a:prstGeom prst="rect">
            <a:avLst/>
          </a:prstGeom>
        </p:spPr>
      </p:pic>
      <p:pic>
        <p:nvPicPr>
          <p:cNvPr id="29" name="хитрит">
            <a:hlinkClick r:id="" action="ppaction://media"/>
          </p:cNvPr>
          <p:cNvPicPr>
            <a:picLocks noRot="1" noChangeAspect="1"/>
          </p:cNvPicPr>
          <p:nvPr>
            <a:wavAudioFile r:embed="rId6" name="хитрит"/>
          </p:nvPr>
        </p:nvPicPr>
        <p:blipFill>
          <a:blip r:embed="rId19" cstate="print"/>
          <a:stretch>
            <a:fillRect/>
          </a:stretch>
        </p:blipFill>
        <p:spPr>
          <a:xfrm>
            <a:off x="304800" y="4038600"/>
            <a:ext cx="304800" cy="304800"/>
          </a:xfrm>
          <a:prstGeom prst="rect">
            <a:avLst/>
          </a:prstGeom>
        </p:spPr>
      </p:pic>
      <p:pic>
        <p:nvPicPr>
          <p:cNvPr id="30" name="хитрец">
            <a:hlinkClick r:id="" action="ppaction://media"/>
          </p:cNvPr>
          <p:cNvPicPr>
            <a:picLocks noRot="1" noChangeAspect="1"/>
          </p:cNvPicPr>
          <p:nvPr>
            <a:wavAudioFile r:embed="rId7" name="хитрец"/>
          </p:nvPr>
        </p:nvPicPr>
        <p:blipFill>
          <a:blip r:embed="rId20" cstate="print"/>
          <a:stretch>
            <a:fillRect/>
          </a:stretch>
        </p:blipFill>
        <p:spPr>
          <a:xfrm>
            <a:off x="8610600" y="990600"/>
            <a:ext cx="304800" cy="304800"/>
          </a:xfrm>
          <a:prstGeom prst="rect">
            <a:avLst/>
          </a:prstGeom>
        </p:spPr>
      </p:pic>
      <p:pic>
        <p:nvPicPr>
          <p:cNvPr id="31" name="танцор">
            <a:hlinkClick r:id="" action="ppaction://media"/>
          </p:cNvPr>
          <p:cNvPicPr>
            <a:picLocks noRot="1" noChangeAspect="1"/>
          </p:cNvPicPr>
          <p:nvPr>
            <a:wavAudioFile r:embed="rId8" name="танцор"/>
          </p:nvPr>
        </p:nvPicPr>
        <p:blipFill>
          <a:blip r:embed="rId20" cstate="print"/>
          <a:stretch>
            <a:fillRect/>
          </a:stretch>
        </p:blipFill>
        <p:spPr>
          <a:xfrm>
            <a:off x="8610600" y="1676400"/>
            <a:ext cx="304800" cy="304800"/>
          </a:xfrm>
          <a:prstGeom prst="rect">
            <a:avLst/>
          </a:prstGeom>
        </p:spPr>
      </p:pic>
      <p:pic>
        <p:nvPicPr>
          <p:cNvPr id="32" name="продавец">
            <a:hlinkClick r:id="" action="ppaction://media"/>
          </p:cNvPr>
          <p:cNvPicPr>
            <a:picLocks noRot="1" noChangeAspect="1"/>
          </p:cNvPicPr>
          <p:nvPr>
            <a:wavAudioFile r:embed="rId9" name="продавец"/>
          </p:nvPr>
        </p:nvPicPr>
        <p:blipFill>
          <a:blip r:embed="rId20" cstate="print"/>
          <a:stretch>
            <a:fillRect/>
          </a:stretch>
        </p:blipFill>
        <p:spPr>
          <a:xfrm>
            <a:off x="8610600" y="2286000"/>
            <a:ext cx="304800" cy="304800"/>
          </a:xfrm>
          <a:prstGeom prst="rect">
            <a:avLst/>
          </a:prstGeom>
        </p:spPr>
      </p:pic>
      <p:pic>
        <p:nvPicPr>
          <p:cNvPr id="33" name="певец">
            <a:hlinkClick r:id="" action="ppaction://media"/>
          </p:cNvPr>
          <p:cNvPicPr>
            <a:picLocks noRot="1" noChangeAspect="1"/>
          </p:cNvPicPr>
          <p:nvPr>
            <a:wavAudioFile r:embed="rId10" name="певец"/>
          </p:nvPr>
        </p:nvPicPr>
        <p:blipFill>
          <a:blip r:embed="rId20" cstate="print"/>
          <a:stretch>
            <a:fillRect/>
          </a:stretch>
        </p:blipFill>
        <p:spPr>
          <a:xfrm>
            <a:off x="8534400" y="3048000"/>
            <a:ext cx="304800" cy="304800"/>
          </a:xfrm>
          <a:prstGeom prst="rect">
            <a:avLst/>
          </a:prstGeom>
        </p:spPr>
      </p:pic>
      <p:pic>
        <p:nvPicPr>
          <p:cNvPr id="34" name="пловец">
            <a:hlinkClick r:id="" action="ppaction://media"/>
          </p:cNvPr>
          <p:cNvPicPr>
            <a:picLocks noRot="1" noChangeAspect="1"/>
          </p:cNvPicPr>
          <p:nvPr>
            <a:wavAudioFile r:embed="rId11" name="пловец"/>
          </p:nvPr>
        </p:nvPicPr>
        <p:blipFill>
          <a:blip r:embed="rId20" cstate="print"/>
          <a:stretch>
            <a:fillRect/>
          </a:stretch>
        </p:blipFill>
        <p:spPr>
          <a:xfrm>
            <a:off x="8610600" y="3733800"/>
            <a:ext cx="304800" cy="304800"/>
          </a:xfrm>
          <a:prstGeom prst="rect">
            <a:avLst/>
          </a:prstGeom>
        </p:spPr>
      </p:pic>
      <p:pic>
        <p:nvPicPr>
          <p:cNvPr id="35" name="борец">
            <a:hlinkClick r:id="" action="ppaction://media"/>
          </p:cNvPr>
          <p:cNvPicPr>
            <a:picLocks noRot="1" noChangeAspect="1"/>
          </p:cNvPicPr>
          <p:nvPr>
            <a:wavAudioFile r:embed="rId12" name="борец"/>
          </p:nvPr>
        </p:nvPicPr>
        <p:blipFill>
          <a:blip r:embed="rId20" cstate="print"/>
          <a:stretch>
            <a:fillRect/>
          </a:stretch>
        </p:blipFill>
        <p:spPr>
          <a:xfrm>
            <a:off x="8534400" y="4495800"/>
            <a:ext cx="304800" cy="304800"/>
          </a:xfrm>
          <a:prstGeom prst="rect">
            <a:avLst/>
          </a:prstGeom>
        </p:spPr>
      </p:pic>
      <p:pic>
        <p:nvPicPr>
          <p:cNvPr id="36" name="помоги незнайке">
            <a:hlinkClick r:id="" action="ppaction://media"/>
          </p:cNvPr>
          <p:cNvPicPr>
            <a:picLocks noRot="1" noChangeAspect="1"/>
          </p:cNvPicPr>
          <p:nvPr>
            <a:wavAudioFile r:embed="rId13" name="помоги незнайке"/>
          </p:nvPr>
        </p:nvPicPr>
        <p:blipFill>
          <a:blip r:embed="rId21" cstate="print"/>
          <a:stretch>
            <a:fillRect/>
          </a:stretch>
        </p:blipFill>
        <p:spPr>
          <a:xfrm>
            <a:off x="304800" y="228600"/>
            <a:ext cx="304800" cy="304800"/>
          </a:xfrm>
          <a:prstGeom prst="rect">
            <a:avLst/>
          </a:prstGeom>
        </p:spPr>
      </p:pic>
      <p:sp>
        <p:nvSpPr>
          <p:cNvPr id="37" name="Управляющая кнопка: домой 36">
            <a:hlinkClick r:id="rId22" action="ppaction://hlinksldjump" highlightClick="1"/>
          </p:cNvPr>
          <p:cNvSpPr/>
          <p:nvPr/>
        </p:nvSpPr>
        <p:spPr>
          <a:xfrm>
            <a:off x="8077200" y="5943600"/>
            <a:ext cx="685800" cy="685800"/>
          </a:xfrm>
          <a:prstGeom prst="actionButtonHome">
            <a:avLst/>
          </a:prstGeom>
          <a:ln>
            <a:solidFill>
              <a:srgbClr val="232C1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1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95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6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6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31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85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01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6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0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7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showWhenStopped="0"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уб 6"/>
          <p:cNvSpPr/>
          <p:nvPr/>
        </p:nvSpPr>
        <p:spPr>
          <a:xfrm>
            <a:off x="381000" y="3124200"/>
            <a:ext cx="1371600" cy="1219200"/>
          </a:xfrm>
          <a:prstGeom prst="cube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Назови картинки, названия которых начинаются на слог СО.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2" name="Рисунок 11" descr="20img152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раскраска\раскраски\сок.gif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2" y="1219202"/>
            <a:ext cx="914400" cy="12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g157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876216" cy="10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0img152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1235895" cy="10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70IMG~1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2" y="5334002"/>
            <a:ext cx="1240919" cy="12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3IMG1~1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2" y="3810002"/>
            <a:ext cx="1494379" cy="1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14img146"/>
          <p:cNvPicPr/>
          <p:nvPr/>
        </p:nvPicPr>
        <p:blipFill>
          <a:blip r:embed="rId10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1981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уб 18"/>
          <p:cNvSpPr/>
          <p:nvPr/>
        </p:nvSpPr>
        <p:spPr>
          <a:xfrm>
            <a:off x="1524000" y="3124200"/>
            <a:ext cx="1371600" cy="1219200"/>
          </a:xfrm>
          <a:prstGeom prst="cube">
            <a:avLst/>
          </a:prstGeom>
          <a:solidFill>
            <a:srgbClr val="00B050"/>
          </a:solidFill>
          <a:ln w="28575">
            <a:solidFill>
              <a:schemeClr val="accent4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676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img157"/>
          <p:cNvPicPr/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2" y="2667003"/>
            <a:ext cx="1920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537 L -0.63334 0.039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41667 0.1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44653 0.06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уб 6"/>
          <p:cNvSpPr/>
          <p:nvPr/>
        </p:nvSpPr>
        <p:spPr>
          <a:xfrm>
            <a:off x="381000" y="3124200"/>
            <a:ext cx="1371600" cy="1219200"/>
          </a:xfrm>
          <a:prstGeom prst="cube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Назови картинки, названия которых начинаются на слог СУ.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2" name="Рисунок 11" descr="20img152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раскраска\раскраски\сок.gif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2" y="1219202"/>
            <a:ext cx="914400" cy="12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g157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2" y="2667003"/>
            <a:ext cx="1920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g157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876216" cy="10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0img152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1235895" cy="10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70IMG~1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2" y="5334002"/>
            <a:ext cx="1240919" cy="12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3IMG1~1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2" y="3810002"/>
            <a:ext cx="1494379" cy="1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14img146"/>
          <p:cNvPicPr/>
          <p:nvPr/>
        </p:nvPicPr>
        <p:blipFill>
          <a:blip r:embed="rId11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1981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Куб 21"/>
          <p:cNvSpPr/>
          <p:nvPr/>
        </p:nvSpPr>
        <p:spPr>
          <a:xfrm>
            <a:off x="1524000" y="3124200"/>
            <a:ext cx="1371600" cy="121920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676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У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78486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64427 -0.321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41788 -0.065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уб 6"/>
          <p:cNvSpPr/>
          <p:nvPr/>
        </p:nvSpPr>
        <p:spPr>
          <a:xfrm>
            <a:off x="381000" y="3124200"/>
            <a:ext cx="1371600" cy="1219200"/>
          </a:xfrm>
          <a:prstGeom prst="cube">
            <a:avLst/>
          </a:prstGeom>
          <a:solidFill>
            <a:srgbClr val="0070C0"/>
          </a:solidFill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3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dirty="0" smtClean="0"/>
              <a:t>С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8458200" cy="83099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Назови картинки, названия которых начинаются на слог СЫ.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2" name="Рисунок 11" descr="20img152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раскраска\раскраски\сок.gif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2" y="1219202"/>
            <a:ext cx="914400" cy="12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g157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2" y="2667003"/>
            <a:ext cx="19200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g157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1876216" cy="10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20img152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1235895" cy="100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170IMG~1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2" y="5334002"/>
            <a:ext cx="1240919" cy="12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3IMG1~1"/>
          <p:cNvPicPr/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2" y="3810002"/>
            <a:ext cx="1494379" cy="135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14img146"/>
          <p:cNvPicPr/>
          <p:nvPr/>
        </p:nvPicPr>
        <p:blipFill>
          <a:blip r:embed="rId11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19811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уб 18"/>
          <p:cNvSpPr/>
          <p:nvPr/>
        </p:nvSpPr>
        <p:spPr>
          <a:xfrm>
            <a:off x="1524000" y="3124200"/>
            <a:ext cx="1371600" cy="1219200"/>
          </a:xfrm>
          <a:prstGeom prst="cub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676400" y="3429000"/>
            <a:ext cx="762000" cy="92333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35834 -0.14445 " pathEditMode="relative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2010 работа\картинки\_Logo (15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0000"/>
            <a:ext cx="2413000" cy="177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8458200" cy="46166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Прочитай начало слова и подбери его конец.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1524002" y="20574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9202" y="27432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/>
            <a:r>
              <a:rPr lang="ru-RU" sz="5000" b="1" dirty="0" smtClean="0">
                <a:latin typeface="Bookman Old Style" pitchFamily="18" charset="0"/>
              </a:rPr>
              <a:t>СТА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6629400" y="46482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6629400" y="32766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>
            <a:off x="6629400" y="19050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6629400" y="5334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43600" y="12192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ТАС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5908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КОН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9624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КАН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3340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НОС</a:t>
            </a:r>
            <a:endParaRPr lang="ru-RU" sz="5000" b="1" dirty="0">
              <a:latin typeface="Bookman Old Style" pitchFamily="18" charset="0"/>
            </a:endParaRPr>
          </a:p>
        </p:txBody>
      </p:sp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382000" y="6248400"/>
            <a:ext cx="304800" cy="304800"/>
          </a:xfrm>
          <a:prstGeom prst="rect">
            <a:avLst/>
          </a:prstGeom>
        </p:spPr>
      </p:pic>
      <p:pic>
        <p:nvPicPr>
          <p:cNvPr id="18" name="Picture 10" descr="BK0001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 -0.173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8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29584 -0.17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2010 работа\картинки\_Logo (1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0000"/>
            <a:ext cx="2413000" cy="177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8458200" cy="46166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Прочитай начало слова и подбери его конец.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1524002" y="20574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9202" y="27432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/>
            <a:r>
              <a:rPr lang="ru-RU" sz="5000" b="1" dirty="0" smtClean="0">
                <a:latin typeface="Bookman Old Style" pitchFamily="18" charset="0"/>
              </a:rPr>
              <a:t>СКА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6629400" y="46482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6629400" y="32766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>
            <a:off x="6629400" y="19050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6629400" y="5334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43600" y="12192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РОС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5908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КОН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9624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КАН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334000"/>
            <a:ext cx="22098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КАТЬ</a:t>
            </a:r>
            <a:endParaRPr lang="ru-RU" sz="5000" b="1" dirty="0">
              <a:latin typeface="Bookman Old Style" pitchFamily="18" charset="0"/>
            </a:endParaRPr>
          </a:p>
        </p:txBody>
      </p:sp>
      <p:pic>
        <p:nvPicPr>
          <p:cNvPr id="17" name="Picture 10" descr="BK000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9583 -0.3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18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29584 -0.3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2010 работа\картинки\_Logo (1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0000"/>
            <a:ext cx="2413000" cy="177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8458200" cy="46166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Прочитай начало слова и подбери его конец.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1524002" y="20574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2001" y="2743200"/>
            <a:ext cx="24384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/>
            <a:r>
              <a:rPr lang="ru-RU" sz="5000" b="1" dirty="0" smtClean="0">
                <a:latin typeface="Bookman Old Style" pitchFamily="18" charset="0"/>
              </a:rPr>
              <a:t>КАПУ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6629400" y="46482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6629400" y="32766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>
            <a:off x="6629400" y="19050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6629400" y="5334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43600" y="12192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СПА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5908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СТА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9624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СЛУ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334000"/>
            <a:ext cx="22098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СВО</a:t>
            </a:r>
            <a:endParaRPr lang="ru-RU" sz="5000" b="1" dirty="0">
              <a:latin typeface="Bookman Old Style" pitchFamily="18" charset="0"/>
            </a:endParaRPr>
          </a:p>
        </p:txBody>
      </p:sp>
      <p:pic>
        <p:nvPicPr>
          <p:cNvPr id="17" name="Picture 10" descr="BK000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 0.02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1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29584 0.01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2010 работа\картинки\_Logo (15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0000"/>
            <a:ext cx="2413000" cy="177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57201"/>
            <a:ext cx="8458200" cy="46166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ru-RU" sz="2400" i="1" dirty="0" smtClean="0">
                <a:latin typeface="Bookman Old Style" pitchFamily="18" charset="0"/>
              </a:rPr>
              <a:t>Прочитай начало слова и подбери его конец.</a:t>
            </a:r>
            <a:endParaRPr lang="ru-RU" sz="2400" i="1" dirty="0">
              <a:latin typeface="Bookman Old Style" pitchFamily="18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 rot="16200000">
            <a:off x="1524002" y="20574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2001" y="2743200"/>
            <a:ext cx="24384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/>
            <a:r>
              <a:rPr lang="ru-RU" sz="5000" b="1" dirty="0" smtClean="0">
                <a:latin typeface="Bookman Old Style" pitchFamily="18" charset="0"/>
              </a:rPr>
              <a:t>АВ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 rot="5400000">
            <a:off x="6629400" y="46482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 rot="5400000">
            <a:off x="6629400" y="32766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>
            <a:off x="6629400" y="19050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6629400" y="533400"/>
            <a:ext cx="990600" cy="2362200"/>
          </a:xfrm>
          <a:prstGeom prst="round2SameRect">
            <a:avLst>
              <a:gd name="adj1" fmla="val 48975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43600" y="1219200"/>
            <a:ext cx="21336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СТОН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5908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РУСТ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3962400"/>
            <a:ext cx="19812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ГУСТ</a:t>
            </a:r>
            <a:endParaRPr lang="ru-RU" sz="5000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334000"/>
            <a:ext cx="2209800" cy="86177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sz="5000" b="1" dirty="0" smtClean="0">
                <a:latin typeface="Bookman Old Style" pitchFamily="18" charset="0"/>
              </a:rPr>
              <a:t>СВОН</a:t>
            </a:r>
            <a:endParaRPr lang="ru-RU" sz="5000" b="1" dirty="0">
              <a:latin typeface="Bookman Old Style" pitchFamily="18" charset="0"/>
            </a:endParaRPr>
          </a:p>
        </p:txBody>
      </p:sp>
      <p:pic>
        <p:nvPicPr>
          <p:cNvPr id="17" name="Picture 10" descr="BK000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67 -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67 -0.1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4d8443aee6cc40cdb1ddc1037a5b27846cae3"/>
</p:tagLst>
</file>

<file path=ppt/theme/theme1.xml><?xml version="1.0" encoding="utf-8"?>
<a:theme xmlns:a="http://schemas.openxmlformats.org/drawingml/2006/main" name="космос 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школьный шаблон 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4135</TotalTime>
  <Words>421</Words>
  <Application>Microsoft Office PowerPoint</Application>
  <PresentationFormat>Экран (4:3)</PresentationFormat>
  <Paragraphs>141</Paragraphs>
  <Slides>22</Slides>
  <Notes>22</Notes>
  <HiddenSlides>0</HiddenSlides>
  <MMClips>25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космос 8</vt:lpstr>
      <vt:lpstr>Шаблон 5</vt:lpstr>
      <vt:lpstr>Шаблон 3</vt:lpstr>
      <vt:lpstr>школьный шаблон 4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Лиля</cp:lastModifiedBy>
  <cp:revision>426</cp:revision>
  <dcterms:created xsi:type="dcterms:W3CDTF">2011-08-04T10:14:54Z</dcterms:created>
  <dcterms:modified xsi:type="dcterms:W3CDTF">2015-04-03T16:06:02Z</dcterms:modified>
</cp:coreProperties>
</file>