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8" r:id="rId3"/>
    <p:sldId id="261" r:id="rId4"/>
    <p:sldId id="262" r:id="rId5"/>
    <p:sldId id="264" r:id="rId6"/>
    <p:sldId id="267" r:id="rId7"/>
    <p:sldId id="268" r:id="rId8"/>
    <p:sldId id="270" r:id="rId9"/>
    <p:sldId id="274" r:id="rId10"/>
    <p:sldId id="275" r:id="rId11"/>
    <p:sldId id="276" r:id="rId12"/>
    <p:sldId id="272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AF193-E39F-4C5D-8EC7-C0C4C1D5BE46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FC390-1EAB-4B65-9396-14DEB6F5F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34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FC390-1EAB-4B65-9396-14DEB6F5FDE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FC390-1EAB-4B65-9396-14DEB6F5FD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4format.ru/pdf_files_bio2/4914033e.pdf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://www.youtube.com/watch?v=LyO2h5hpYYg" TargetMode="External"/><Relationship Id="rId12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hyperlink" Target="http://www.youtube.com/watch?v=B9vw9Y8H8zY" TargetMode="External"/><Relationship Id="rId5" Type="http://schemas.openxmlformats.org/officeDocument/2006/relationships/hyperlink" Target="http://nearyou.ru/shishkin/sever100.html" TargetMode="External"/><Relationship Id="rId10" Type="http://schemas.openxmlformats.org/officeDocument/2006/relationships/hyperlink" Target="http://www.peredelkino-land.ru/pages/na_severe_dikom_stoit_odinoko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proza.ru/2010/08/16/156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ASkJldsJl-g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://deti-online.com/skazki/rasskazy-dragunskogo/tiha-ukrainskaya-noch/" TargetMode="External"/><Relationship Id="rId12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estival.1september.ru/articles/511949/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www.youtube.com/watch?v=wqnixclopCg" TargetMode="External"/><Relationship Id="rId10" Type="http://schemas.openxmlformats.org/officeDocument/2006/relationships/hyperlink" Target="http://dslov.ru/pos/p359.htm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festival.1september.ru/articles/533112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jpeg"/><Relationship Id="rId7" Type="http://schemas.openxmlformats.org/officeDocument/2006/relationships/hyperlink" Target="https://lit.1september.ru/index.php" TargetMode="External"/><Relationship Id="rId12" Type="http://schemas.openxmlformats.org/officeDocument/2006/relationships/hyperlink" Target="http://eugeniashaffert.livejournal.com/63940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hyperlink" Target="http://eknigi.org/dom_i_semja/49072-kak-govorit-s-detmi-ob-iskusstve.html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://www.otr-online.ru/programmi/istorii-unikalnih-predmetov-35650.html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.livelib.ru/boocover/1000317728/l/261f/Kak_govorit_s_detmi_ob_iskusstve.jpg" TargetMode="External"/><Relationship Id="rId13" Type="http://schemas.openxmlformats.org/officeDocument/2006/relationships/hyperlink" Target="http://festival.1september.ru/articles/533112/img1.jpg" TargetMode="External"/><Relationship Id="rId3" Type="http://schemas.openxmlformats.org/officeDocument/2006/relationships/hyperlink" Target="http://image.librs.net/129/128715_shedevr.jpg" TargetMode="External"/><Relationship Id="rId7" Type="http://schemas.openxmlformats.org/officeDocument/2006/relationships/hyperlink" Target="http://www.litmir.info/data/Book/0/199000/199936/BC2_1397254245.jpg" TargetMode="External"/><Relationship Id="rId12" Type="http://schemas.openxmlformats.org/officeDocument/2006/relationships/hyperlink" Target="http://zateevo.ru/userfiles/image/Geroi%20Rossii/Shishkin/shishkin04.jpg" TargetMode="External"/><Relationship Id="rId2" Type="http://schemas.openxmlformats.org/officeDocument/2006/relationships/hyperlink" Target="http://dedes.files.wordpress.com/2007/11/auguste-renoir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v01.twirpx.net/0665/0665149.jpg" TargetMode="External"/><Relationship Id="rId11" Type="http://schemas.openxmlformats.org/officeDocument/2006/relationships/hyperlink" Target="http://www.slavyanskaya-kultura.ru/images/33(31).jpg" TargetMode="External"/><Relationship Id="rId5" Type="http://schemas.openxmlformats.org/officeDocument/2006/relationships/hyperlink" Target="http://img.read.ru/covers_rr/b/72/55/3655572.jpg" TargetMode="External"/><Relationship Id="rId10" Type="http://schemas.openxmlformats.org/officeDocument/2006/relationships/hyperlink" Target="http://lenagold.narod.ru/fon/clipart/k/kras/kras75.png" TargetMode="External"/><Relationship Id="rId4" Type="http://schemas.openxmlformats.org/officeDocument/2006/relationships/hyperlink" Target="http://www.forbes.ru/sites/default/files/imagecache/forbes2013_620_414/gallery/03-poka-normalno.jpg" TargetMode="External"/><Relationship Id="rId9" Type="http://schemas.openxmlformats.org/officeDocument/2006/relationships/hyperlink" Target="http://www.peshkombooks.ru/files/cat/photos_original/107.png" TargetMode="External"/><Relationship Id="rId14" Type="http://schemas.openxmlformats.org/officeDocument/2006/relationships/hyperlink" Target="http://www.papmambook.ru/articles/832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hyperlink" Target="http://chitatnevredno.blogspot.ru/2013/09/blog-post_26.html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edia.us.macmillan.com/discussionguides/9780805082708DG.pdf" TargetMode="External"/><Relationship Id="rId11" Type="http://schemas.openxmlformats.org/officeDocument/2006/relationships/slide" Target="slide3.xml"/><Relationship Id="rId5" Type="http://schemas.openxmlformats.org/officeDocument/2006/relationships/hyperlink" Target="http://www.elisebroach.com/" TargetMode="External"/><Relationship Id="rId10" Type="http://schemas.openxmlformats.org/officeDocument/2006/relationships/hyperlink" Target="http://kaknado.su/blog/dosug/deti-3-6/shedevr-elis-brouch-detskiy-iskusstvovedcheskiy-detektiv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ru.wikipedia.org/wiki/%D0%94%D1%8E%D1%80%D0%B5%D1%80,_%D0%90%D0%BB%D1%8C%D0%B1%D1%80%D0%B5%D1%85%D1%8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liveinternet.ru/community/1726655/post143525306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vkultura.ru/article/show/article_id/132307/brand_id/31740/type_id/2" TargetMode="External"/><Relationship Id="rId5" Type="http://schemas.openxmlformats.org/officeDocument/2006/relationships/hyperlink" Target="http://fictionbook.ru/author/gyeri_shmidt/poka_normalno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CjAZRT9Vqq4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labirint.ru/books/46113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abirint.ru/screenshot/goods/461137/1/" TargetMode="External"/><Relationship Id="rId11" Type="http://schemas.openxmlformats.org/officeDocument/2006/relationships/hyperlink" Target="https://ru.wikipedia.org/wiki/%D0%9D%D0%BE%D1%87%D0%BD%D0%BE%D0%B9_%D0%B4%D0%BE%D0%B7%D0%BE%D1%80_(%D0%BA%D0%B0%D1%80%D1%82%D0%B8%D0%BD%D0%B0)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GKab2ikkoy8" TargetMode="External"/><Relationship Id="rId13" Type="http://schemas.openxmlformats.org/officeDocument/2006/relationships/hyperlink" Target="http://www.youtube.com/watch?v=5odEKdKdcEk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labirint.ru/screenshot/goods/417447/4/" TargetMode="External"/><Relationship Id="rId12" Type="http://schemas.openxmlformats.org/officeDocument/2006/relationships/hyperlink" Target="http://www.youtube.com/watch?v=MrmDp-L7Ut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5.png"/><Relationship Id="rId5" Type="http://schemas.openxmlformats.org/officeDocument/2006/relationships/hyperlink" Target="http://www.labirint.ru/reviews/goods/417447/" TargetMode="External"/><Relationship Id="rId10" Type="http://schemas.openxmlformats.org/officeDocument/2006/relationships/slide" Target="slide6.xml"/><Relationship Id="rId4" Type="http://schemas.openxmlformats.org/officeDocument/2006/relationships/image" Target="../media/image3.jpeg"/><Relationship Id="rId9" Type="http://schemas.openxmlformats.org/officeDocument/2006/relationships/hyperlink" Target="http://smallbay.ru/artreness/da_vinci06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kids.chtenie-21.ru/recommendations/200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www.papmambook.ru/articles/103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okashki.net/2010/09/1.html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www.pgbooks.ru/books/book/?ELEMENT_ID=3829" TargetMode="External"/><Relationship Id="rId10" Type="http://schemas.openxmlformats.org/officeDocument/2006/relationships/slide" Target="slide7.xml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g.parfenov.org/books/WallMan/man%20on%20wall.htm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li-zab.livejournal.com/20841.html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www.labirint.ru/reviews/goods/186701/" TargetMode="External"/><Relationship Id="rId10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hyperlink" Target="http://sibmama.ru/index.php?p=labirint_obzor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enbook.ru/UPLOAD/user/znay-nashih/lenkovskaya.pdf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youtube.com/watch?v=h6a9tN7VYtM" TargetMode="External"/><Relationship Id="rId12" Type="http://schemas.openxmlformats.org/officeDocument/2006/relationships/hyperlink" Target="http://kulturmultur.com/140/literature/Pisatel_Elena_Lenkovskaya_18_10_201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niguru.info/korotkiy-spisok-chetvertogo-sezona/sokrovishha-rifeyskih-gor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3.jpeg"/><Relationship Id="rId10" Type="http://schemas.openxmlformats.org/officeDocument/2006/relationships/slide" Target="slide9.xml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tv.ru/news/other/182698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://www.youtube.com/watch?v=QfAD2VsgXoI" TargetMode="External"/><Relationship Id="rId12" Type="http://schemas.openxmlformats.org/officeDocument/2006/relationships/hyperlink" Target="http://www.litdeti.ru/vasnecz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uzei-mira.com/kartini_russkih_hudojnikov/1321-opisanie-kartiny-bogatyri-tri-bogatyrya-vasnecova-1898.html" TargetMode="External"/><Relationship Id="rId11" Type="http://schemas.openxmlformats.org/officeDocument/2006/relationships/hyperlink" Target="http://web2edu.ru/shared/Post.aspx?PK=%7b35ce3530-fd28-411a-ab2c-8db1b78f6d30%7d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slavyans.myfhology.info/herous/iliya-muromec.html" TargetMode="External"/><Relationship Id="rId4" Type="http://schemas.openxmlformats.org/officeDocument/2006/relationships/slide" Target="slide10.xml"/><Relationship Id="rId9" Type="http://schemas.openxmlformats.org/officeDocument/2006/relationships/hyperlink" Target="http://www.youtube.com/watch?v=YREoI4Ux_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edes.files.wordpress.com/2007/11/auguste-renoir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571736" y="1214422"/>
            <a:ext cx="4270043" cy="35719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252903" y="428604"/>
            <a:ext cx="6721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Открытый Урок чтения -2015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168" y="4929198"/>
            <a:ext cx="6985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nstantia" pitchFamily="18" charset="0"/>
              </a:rPr>
              <a:t>Тема: «Содружество искусств»</a:t>
            </a:r>
            <a:endParaRPr lang="ru-RU" sz="3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786454"/>
            <a:ext cx="2500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5</a:t>
            </a:r>
            <a:r>
              <a:rPr lang="en-US" sz="3600" b="1" dirty="0" smtClean="0">
                <a:solidFill>
                  <a:srgbClr val="C00000"/>
                </a:solidFill>
                <a:latin typeface="Constantia" pitchFamily="18" charset="0"/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7</a:t>
            </a:r>
            <a:r>
              <a:rPr lang="en-US" sz="36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классы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2"/>
          <p:cNvGrpSpPr/>
          <p:nvPr/>
        </p:nvGrpSpPr>
        <p:grpSpPr>
          <a:xfrm>
            <a:off x="0" y="-11434"/>
            <a:ext cx="9144000" cy="6869434"/>
            <a:chOff x="0" y="0"/>
            <a:chExt cx="9144000" cy="6869434"/>
          </a:xfrm>
        </p:grpSpPr>
        <p:pic>
          <p:nvPicPr>
            <p:cNvPr id="6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8215353" cy="6869434"/>
            </a:xfrm>
            <a:prstGeom prst="rect">
              <a:avLst/>
            </a:prstGeom>
            <a:noFill/>
          </p:spPr>
        </p:pic>
        <p:pic>
          <p:nvPicPr>
            <p:cNvPr id="7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088350" y="0"/>
              <a:ext cx="127004" cy="6869434"/>
            </a:xfrm>
            <a:prstGeom prst="rect">
              <a:avLst/>
            </a:prstGeom>
            <a:noFill/>
          </p:spPr>
        </p:pic>
        <p:pic>
          <p:nvPicPr>
            <p:cNvPr id="8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6200000">
              <a:off x="5214950" y="2928950"/>
              <a:ext cx="6858000" cy="10001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0" y="214290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И. Шишкин и М.Ю. Лермонтов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 «На севере диком»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1357298"/>
            <a:ext cx="4179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5"/>
              </a:rPr>
              <a:t>Рассказы о шедеврах живописи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27654" name="Picture 6" descr="http://zateevo.ru/userfiles/image/Geroi%20Rossii/Shishkin/shishkin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857364"/>
            <a:ext cx="2565237" cy="367964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00430" y="2571744"/>
            <a:ext cx="5000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Страницы русской поэзии. Лермонтов «На севере диком». 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Читает А. </a:t>
            </a:r>
            <a:r>
              <a:rPr lang="ru-RU" sz="2000" b="1" dirty="0" err="1" smtClean="0">
                <a:latin typeface="Constantia" pitchFamily="18" charset="0"/>
                <a:hlinkClick r:id="rId7"/>
              </a:rPr>
              <a:t>Консовский</a:t>
            </a:r>
            <a:r>
              <a:rPr lang="ru-RU" sz="2000" b="1" dirty="0" smtClean="0">
                <a:latin typeface="Constantia" pitchFamily="18" charset="0"/>
                <a:hlinkClick r:id="rId7"/>
              </a:rPr>
              <a:t>.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37147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8"/>
              </a:rPr>
              <a:t>Ю. Лотман. Анализ стихотворения Лермонтова «На севере диком…»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3170" y="1785926"/>
            <a:ext cx="5115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9"/>
              </a:rPr>
              <a:t>Нина Бойко. Об истории создания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9"/>
              </a:rPr>
              <a:t> картины Шишкина «На севере диком»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5000636"/>
            <a:ext cx="5072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Constantia" pitchFamily="18" charset="0"/>
                <a:hlinkClick r:id="rId10"/>
              </a:rPr>
              <a:t>Стихотворени</a:t>
            </a:r>
            <a:r>
              <a:rPr lang="ru-RU" sz="2000" b="1" dirty="0" smtClean="0">
                <a:latin typeface="Constantia" pitchFamily="18" charset="0"/>
                <a:hlinkClick r:id="rId10"/>
              </a:rPr>
              <a:t> Г. Гейне  и его перевод на русский язык Лермонтовым, Тютчевым, Фетом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500570"/>
            <a:ext cx="5143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11"/>
              </a:rPr>
              <a:t>Видеоролик, созданный учащимися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19" name="Picture 6" descr="http://lenagold.narod.ru/fon/clipart/k/kras/kras75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643834" y="5460926"/>
            <a:ext cx="1500166" cy="1397074"/>
          </a:xfrm>
          <a:prstGeom prst="flowChartConnector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2"/>
          <p:cNvGrpSpPr/>
          <p:nvPr/>
        </p:nvGrpSpPr>
        <p:grpSpPr>
          <a:xfrm>
            <a:off x="0" y="0"/>
            <a:ext cx="9144000" cy="6869434"/>
            <a:chOff x="0" y="0"/>
            <a:chExt cx="9144000" cy="6869434"/>
          </a:xfrm>
        </p:grpSpPr>
        <p:pic>
          <p:nvPicPr>
            <p:cNvPr id="19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8215353" cy="6869434"/>
            </a:xfrm>
            <a:prstGeom prst="rect">
              <a:avLst/>
            </a:prstGeom>
            <a:noFill/>
          </p:spPr>
        </p:pic>
        <p:pic>
          <p:nvPicPr>
            <p:cNvPr id="20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088350" y="0"/>
              <a:ext cx="127004" cy="6869434"/>
            </a:xfrm>
            <a:prstGeom prst="rect">
              <a:avLst/>
            </a:prstGeom>
            <a:noFill/>
          </p:spPr>
        </p:pic>
        <p:pic>
          <p:nvPicPr>
            <p:cNvPr id="21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6200000">
              <a:off x="5214950" y="2928950"/>
              <a:ext cx="6858000" cy="10001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7" name="Заголовок 12"/>
          <p:cNvSpPr txBox="1">
            <a:spLocks/>
          </p:cNvSpPr>
          <p:nvPr/>
        </p:nvSpPr>
        <p:spPr>
          <a:xfrm>
            <a:off x="0" y="285728"/>
            <a:ext cx="91440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C00000"/>
              </a:solidFill>
              <a:latin typeface="Constant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А. Куинджи «Лунная ночь на Днепре»-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А.С. Пушкин «Тиха украинская ночь…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и одноименный рассказ В. Драгунского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1571612"/>
            <a:ext cx="4500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5"/>
              </a:rPr>
              <a:t>Третьяковская галерея. 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5"/>
              </a:rPr>
              <a:t>Рассказ о картине Куинджи 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5"/>
              </a:rPr>
              <a:t>«Лунная ночь на Днепре»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000504"/>
            <a:ext cx="535781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6"/>
              </a:rPr>
              <a:t>Очирова Т.Н. «Лунная ночь на Днепре» А.И. Куинджи. Разработка урока</a:t>
            </a:r>
            <a:endParaRPr lang="ru-RU" sz="2000" b="1" dirty="0" smtClean="0"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47148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Рассказ В. Драгунского «Тиха украинская ночь»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5429264"/>
            <a:ext cx="3285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8"/>
              </a:rPr>
              <a:t>Фрагмент фильма 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8"/>
              </a:rPr>
              <a:t>по рассказу Драгунского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3286124"/>
            <a:ext cx="4858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9"/>
              </a:rPr>
              <a:t>Яковлева Т.А. Содружество искусств. 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9"/>
              </a:rPr>
              <a:t>Разработка урока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2571744"/>
            <a:ext cx="487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10"/>
              </a:rPr>
              <a:t>А.С. Пушкин «Тиха украинская ночь»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10"/>
              </a:rPr>
              <a:t> (песнь вторая поэмы «Полтава»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1028" name="Picture 4" descr="http://festival.1september.ru/articles/533112/img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2214554"/>
            <a:ext cx="3429024" cy="259223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7" name="Picture 6" descr="http://lenagold.narod.ru/fon/clipart/k/kras/kras75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7643834" y="5460926"/>
            <a:ext cx="1500166" cy="1397074"/>
          </a:xfrm>
          <a:prstGeom prst="flowChartConnector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0" y="-11434"/>
            <a:ext cx="9144000" cy="6869434"/>
            <a:chOff x="0" y="0"/>
            <a:chExt cx="9144000" cy="6869434"/>
          </a:xfrm>
        </p:grpSpPr>
        <p:pic>
          <p:nvPicPr>
            <p:cNvPr id="4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8215353" cy="6869434"/>
            </a:xfrm>
            <a:prstGeom prst="rect">
              <a:avLst/>
            </a:prstGeom>
            <a:noFill/>
          </p:spPr>
        </p:pic>
        <p:pic>
          <p:nvPicPr>
            <p:cNvPr id="5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088350" y="0"/>
              <a:ext cx="127004" cy="6869434"/>
            </a:xfrm>
            <a:prstGeom prst="rect">
              <a:avLst/>
            </a:prstGeom>
            <a:noFill/>
          </p:spPr>
        </p:pic>
        <p:pic>
          <p:nvPicPr>
            <p:cNvPr id="6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6200000">
              <a:off x="5214950" y="2928950"/>
              <a:ext cx="6858000" cy="10001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7" name="Заголовок 12"/>
          <p:cNvSpPr txBox="1">
            <a:spLocks/>
          </p:cNvSpPr>
          <p:nvPr/>
        </p:nvSpPr>
        <p:spPr>
          <a:xfrm>
            <a:off x="500034" y="34607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Заголовок 12"/>
          <p:cNvSpPr txBox="1">
            <a:spLocks/>
          </p:cNvSpPr>
          <p:nvPr/>
        </p:nvSpPr>
        <p:spPr>
          <a:xfrm>
            <a:off x="0" y="285728"/>
            <a:ext cx="91440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Как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говорить с детьми об искусстве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9458" name="Picture 2" descr="http://i.livelib.ru/boocover/1000317728/l/261f/Kak_govorit_s_detmi_ob_iskusst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736"/>
            <a:ext cx="2028463" cy="3083265"/>
          </a:xfrm>
          <a:prstGeom prst="rect">
            <a:avLst/>
          </a:prstGeom>
          <a:noFill/>
        </p:spPr>
      </p:pic>
      <p:pic>
        <p:nvPicPr>
          <p:cNvPr id="2050" name="Picture 2" descr="https://lit.1september.ru/2015/04/ma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429000"/>
            <a:ext cx="2080975" cy="28479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428992" y="2143116"/>
            <a:ext cx="55400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Литература и живопись – 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тема журнала «Литература» 2015г. № 4</a:t>
            </a:r>
            <a:endParaRPr lang="ru-RU" sz="2000" b="1" dirty="0" smtClean="0">
              <a:latin typeface="Constantia" pitchFamily="18" charset="0"/>
            </a:endParaRPr>
          </a:p>
          <a:p>
            <a:pPr algn="ctr"/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(журнал есть в библиотеке Дома Учителя)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5" name="Picture 6" descr="http://lenagold.narod.ru/fon/clipart/k/kras/kras7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500958" y="5460920"/>
            <a:ext cx="1500198" cy="1397104"/>
          </a:xfrm>
          <a:prstGeom prst="flowChartConnector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286116" y="3342031"/>
            <a:ext cx="5572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10"/>
              </a:rPr>
              <a:t>Николай Александров и его программа «Порядок слов»: 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10"/>
              </a:rPr>
              <a:t>игра с шедеврами живописи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07467" y="128409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  <a:hlinkClick r:id="rId11"/>
              </a:rPr>
              <a:t>Франсуаза </a:t>
            </a:r>
            <a:r>
              <a:rPr lang="ru-RU" sz="2000" b="1" dirty="0" err="1" smtClean="0">
                <a:latin typeface="Constantia" panose="02030602050306030303" pitchFamily="18" charset="0"/>
                <a:hlinkClick r:id="rId11"/>
              </a:rPr>
              <a:t>Барб-Галль</a:t>
            </a:r>
            <a:r>
              <a:rPr lang="ru-RU" sz="2000" b="1" dirty="0" smtClean="0">
                <a:latin typeface="Constantia" panose="02030602050306030303" pitchFamily="18" charset="0"/>
                <a:hlinkClick r:id="rId11"/>
              </a:rPr>
              <a:t>. Как говорить с детьми об искусстве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4578502"/>
            <a:ext cx="5484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12"/>
              </a:rPr>
              <a:t>Евгения </a:t>
            </a:r>
            <a:r>
              <a:rPr lang="ru-RU" sz="2000" b="1" dirty="0" err="1" smtClean="0">
                <a:latin typeface="Constantia" pitchFamily="18" charset="0"/>
                <a:hlinkClick r:id="rId12"/>
              </a:rPr>
              <a:t>Шафферт</a:t>
            </a:r>
            <a:r>
              <a:rPr lang="ru-RU" sz="2000" b="1" dirty="0" smtClean="0">
                <a:latin typeface="Constantia" pitchFamily="18" charset="0"/>
                <a:hlinkClick r:id="rId12"/>
              </a:rPr>
              <a:t>.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12"/>
              </a:rPr>
              <a:t> "Классные чтения" - Занятие "</a:t>
            </a:r>
            <a:r>
              <a:rPr lang="ru-RU" sz="2000" b="1" dirty="0" err="1" smtClean="0">
                <a:latin typeface="Constantia" pitchFamily="18" charset="0"/>
                <a:hlinkClick r:id="rId12"/>
              </a:rPr>
              <a:t>Мона</a:t>
            </a:r>
            <a:r>
              <a:rPr lang="ru-RU" sz="2000" b="1" dirty="0" smtClean="0">
                <a:latin typeface="Constantia" pitchFamily="18" charset="0"/>
                <a:hlinkClick r:id="rId12"/>
              </a:rPr>
              <a:t> Лиза"</a:t>
            </a:r>
            <a:endParaRPr lang="ru-RU" sz="2000" b="1" dirty="0"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5000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nstantia" pitchFamily="18" charset="0"/>
              </a:rPr>
              <a:t>Список ресурсов</a:t>
            </a:r>
            <a:endParaRPr lang="ru-RU" sz="3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501122" cy="5643602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Титульный лист. Читающие девочки:  </a:t>
            </a:r>
            <a:r>
              <a:rPr lang="en-US" sz="1700" dirty="0" smtClean="0">
                <a:solidFill>
                  <a:schemeClr val="tx1"/>
                </a:solidFill>
                <a:hlinkClick r:id="rId2"/>
              </a:rPr>
              <a:t>http://dedes.files.wordpress.com/2007/11/auguste-renoir.jpg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Обложка книги Э. </a:t>
            </a:r>
            <a:r>
              <a:rPr lang="ru-RU" sz="1700" dirty="0" err="1" smtClean="0">
                <a:solidFill>
                  <a:schemeClr val="tx1"/>
                </a:solidFill>
              </a:rPr>
              <a:t>Броуч</a:t>
            </a:r>
            <a:r>
              <a:rPr lang="ru-RU" sz="1700" dirty="0" smtClean="0">
                <a:solidFill>
                  <a:schemeClr val="tx1"/>
                </a:solidFill>
              </a:rPr>
              <a:t> «Шедевр»: </a:t>
            </a:r>
            <a:r>
              <a:rPr lang="en-US" sz="1700" dirty="0" smtClean="0">
                <a:solidFill>
                  <a:schemeClr val="tx1"/>
                </a:solidFill>
                <a:hlinkClick r:id="rId3"/>
              </a:rPr>
              <a:t>http://image.librs.net/129/128715_shedevr.jpg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Обложка книги Г. Шмидта «Пока нормально»: </a:t>
            </a:r>
            <a:r>
              <a:rPr lang="en-US" sz="1700" dirty="0" smtClean="0">
                <a:solidFill>
                  <a:schemeClr val="tx1"/>
                </a:solidFill>
                <a:hlinkClick r:id="rId4"/>
              </a:rPr>
              <a:t>http://www.forbes.ru/sites/default/files/imagecache/forbes2013_620_414/gallery/03-poka-normalno.jpg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itchFamily="34" charset="0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Обложка книги Э. </a:t>
            </a:r>
            <a:r>
              <a:rPr lang="ru-RU" sz="1700" dirty="0" err="1" smtClean="0">
                <a:solidFill>
                  <a:schemeClr val="tx1"/>
                </a:solidFill>
              </a:rPr>
              <a:t>Джеральдин</a:t>
            </a:r>
            <a:r>
              <a:rPr lang="ru-RU" sz="1700" dirty="0" smtClean="0">
                <a:solidFill>
                  <a:schemeClr val="tx1"/>
                </a:solidFill>
              </a:rPr>
              <a:t> « </a:t>
            </a:r>
            <a:r>
              <a:rPr lang="ru-RU" sz="1700" dirty="0" err="1" smtClean="0">
                <a:solidFill>
                  <a:schemeClr val="tx1"/>
                </a:solidFill>
              </a:rPr>
              <a:t>Мона</a:t>
            </a:r>
            <a:r>
              <a:rPr lang="ru-RU" sz="1700" dirty="0" smtClean="0">
                <a:solidFill>
                  <a:schemeClr val="tx1"/>
                </a:solidFill>
              </a:rPr>
              <a:t> Лиза»: </a:t>
            </a:r>
            <a:r>
              <a:rPr lang="en-US" sz="1700" dirty="0" smtClean="0">
                <a:solidFill>
                  <a:schemeClr val="tx1"/>
                </a:solidFill>
                <a:hlinkClick r:id="rId5"/>
              </a:rPr>
              <a:t>http://img.read.ru/covers_rr/b/72/55/3655572.jpg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А.Ф. Воловик. Обложка книги «Человечек на стене»: </a:t>
            </a:r>
            <a:r>
              <a:rPr lang="en-US" sz="1700" dirty="0" smtClean="0">
                <a:solidFill>
                  <a:schemeClr val="tx1"/>
                </a:solidFill>
                <a:hlinkClick r:id="rId6"/>
              </a:rPr>
              <a:t>http://cv01.twirpx.net/0665/0665149.jpg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Е. </a:t>
            </a:r>
            <a:r>
              <a:rPr lang="ru-RU" sz="1700" dirty="0" err="1" smtClean="0">
                <a:solidFill>
                  <a:schemeClr val="tx1"/>
                </a:solidFill>
              </a:rPr>
              <a:t>Ленковская</a:t>
            </a:r>
            <a:r>
              <a:rPr lang="ru-RU" sz="1700" dirty="0" smtClean="0">
                <a:solidFill>
                  <a:schemeClr val="tx1"/>
                </a:solidFill>
              </a:rPr>
              <a:t>. Обложка книги «Сокровища </a:t>
            </a:r>
            <a:r>
              <a:rPr lang="ru-RU" sz="1700" dirty="0" err="1" smtClean="0">
                <a:solidFill>
                  <a:schemeClr val="tx1"/>
                </a:solidFill>
              </a:rPr>
              <a:t>Рифейских</a:t>
            </a:r>
            <a:r>
              <a:rPr lang="ru-RU" sz="1700" dirty="0" smtClean="0">
                <a:solidFill>
                  <a:schemeClr val="tx1"/>
                </a:solidFill>
              </a:rPr>
              <a:t> гор»: </a:t>
            </a:r>
            <a:r>
              <a:rPr lang="en-US" sz="1700" dirty="0" smtClean="0">
                <a:solidFill>
                  <a:schemeClr val="tx1"/>
                </a:solidFill>
                <a:hlinkClick r:id="rId7"/>
              </a:rPr>
              <a:t>http://www.litmir.info/data/Book/0/199000/199936/BC2_1397254245.jpg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Обложка книги Ф. </a:t>
            </a:r>
            <a:r>
              <a:rPr lang="ru-RU" sz="1700" dirty="0" err="1" smtClean="0">
                <a:solidFill>
                  <a:schemeClr val="tx1"/>
                </a:solidFill>
              </a:rPr>
              <a:t>Барб-Галль</a:t>
            </a:r>
            <a:r>
              <a:rPr lang="ru-RU" sz="1700" dirty="0" smtClean="0">
                <a:solidFill>
                  <a:schemeClr val="tx1"/>
                </a:solidFill>
              </a:rPr>
              <a:t> «Как говорить с детьми об искусстве»: </a:t>
            </a:r>
            <a:r>
              <a:rPr lang="en-US" sz="1700" dirty="0" smtClean="0">
                <a:solidFill>
                  <a:schemeClr val="tx1"/>
                </a:solidFill>
                <a:hlinkClick r:id="rId8"/>
              </a:rPr>
              <a:t>http://i.livelib.ru/boocover/1000317728/l/261f/Kak_govorit_s_detmi_ob_iskusstve.jpg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700" dirty="0" err="1" smtClean="0">
                <a:solidFill>
                  <a:schemeClr val="tx1"/>
                </a:solidFill>
              </a:rPr>
              <a:t>Схюттен</a:t>
            </a:r>
            <a:r>
              <a:rPr lang="ru-RU" sz="1700" dirty="0" smtClean="0">
                <a:solidFill>
                  <a:schemeClr val="tx1"/>
                </a:solidFill>
              </a:rPr>
              <a:t> Ян </a:t>
            </a:r>
            <a:r>
              <a:rPr lang="ru-RU" sz="1700" dirty="0" err="1" smtClean="0">
                <a:solidFill>
                  <a:schemeClr val="tx1"/>
                </a:solidFill>
              </a:rPr>
              <a:t>Паул</a:t>
            </a:r>
            <a:r>
              <a:rPr lang="ru-RU" sz="1700" dirty="0" smtClean="0">
                <a:solidFill>
                  <a:schemeClr val="tx1"/>
                </a:solidFill>
              </a:rPr>
              <a:t>. Обложка книги «Девочка в золотом платье»: </a:t>
            </a:r>
            <a:r>
              <a:rPr lang="en-US" sz="1700" dirty="0" smtClean="0">
                <a:solidFill>
                  <a:schemeClr val="tx1"/>
                </a:solidFill>
                <a:hlinkClick r:id="rId9"/>
              </a:rPr>
              <a:t>http://www.peshkombooks.ru/files/cat/photos_original/107.png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Палитра с красками. Рисунок: </a:t>
            </a:r>
            <a:r>
              <a:rPr lang="en-US" sz="1700" dirty="0" smtClean="0">
                <a:solidFill>
                  <a:schemeClr val="tx1"/>
                </a:solidFill>
                <a:hlinkClick r:id="rId10"/>
              </a:rPr>
              <a:t>http://lenagold.narod.ru/fon/clipart/k/kras/kras75.png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В. Васнецов. Три богатыря: </a:t>
            </a:r>
            <a:r>
              <a:rPr lang="en-US" sz="1700" dirty="0" smtClean="0">
                <a:solidFill>
                  <a:schemeClr val="tx1"/>
                </a:solidFill>
                <a:hlinkClick r:id="rId11"/>
              </a:rPr>
              <a:t>http://www.slavyanskaya-kultura.ru/images/33(31).jpg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И. Шишкин. На севере диком: </a:t>
            </a:r>
            <a:r>
              <a:rPr lang="en-US" sz="1700" dirty="0" smtClean="0">
                <a:solidFill>
                  <a:schemeClr val="tx1"/>
                </a:solidFill>
                <a:hlinkClick r:id="rId12"/>
              </a:rPr>
              <a:t>http://zateevo.ru/userfiles/image/Geroi%20Rossii/Shishkin/shishkin04.jpg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А.И. Куинджи. Лунная ночь на Днепре: </a:t>
            </a:r>
            <a:r>
              <a:rPr lang="en-US" sz="1700" dirty="0" smtClean="0">
                <a:solidFill>
                  <a:schemeClr val="tx1"/>
                </a:solidFill>
                <a:hlinkClick r:id="rId13"/>
              </a:rPr>
              <a:t>http://festival.1september.ru/articles/533112/img1.jpg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hlinkClick r:id="rId14"/>
              </a:rPr>
              <a:t>http://www.papmambook.ru/articles/832/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itchFamily="34" charset="0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itchFamily="34" charset="0"/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ru-RU" sz="1600" dirty="0" smtClean="0"/>
          </a:p>
          <a:p>
            <a:pPr marL="342900" indent="-342900" algn="l">
              <a:buAutoNum type="arabicPeriod"/>
            </a:pPr>
            <a:endParaRPr lang="ru-RU" sz="1600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215338" y="6072206"/>
            <a:ext cx="500066" cy="54235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11434"/>
            <a:ext cx="9144000" cy="6869434"/>
            <a:chOff x="0" y="0"/>
            <a:chExt cx="9144000" cy="6869434"/>
          </a:xfrm>
        </p:grpSpPr>
        <p:pic>
          <p:nvPicPr>
            <p:cNvPr id="15370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8215353" cy="6869434"/>
            </a:xfrm>
            <a:prstGeom prst="rect">
              <a:avLst/>
            </a:prstGeom>
            <a:noFill/>
          </p:spPr>
        </p:pic>
        <p:pic>
          <p:nvPicPr>
            <p:cNvPr id="8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088350" y="0"/>
              <a:ext cx="127004" cy="6869434"/>
            </a:xfrm>
            <a:prstGeom prst="rect">
              <a:avLst/>
            </a:prstGeom>
            <a:noFill/>
          </p:spPr>
        </p:pic>
        <p:pic>
          <p:nvPicPr>
            <p:cNvPr id="9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6200000">
              <a:off x="5214950" y="2928950"/>
              <a:ext cx="6858000" cy="10001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Элис </a:t>
            </a:r>
            <a:r>
              <a:rPr lang="ru-RU" sz="3600" b="1" dirty="0" err="1" smtClean="0">
                <a:solidFill>
                  <a:srgbClr val="C00000"/>
                </a:solidFill>
                <a:latin typeface="Constantia" pitchFamily="18" charset="0"/>
              </a:rPr>
              <a:t>Броуч</a:t>
            </a: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</a:rPr>
              <a:t>. Шедевр</a:t>
            </a:r>
            <a:endParaRPr lang="ru-RU" sz="3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2643182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Georgia" pitchFamily="18" charset="0"/>
                <a:hlinkClick r:id="rId5"/>
              </a:rPr>
              <a:t>Сайт </a:t>
            </a:r>
            <a:r>
              <a:rPr lang="ru-RU" sz="2000" b="1" u="sng" dirty="0" err="1" smtClean="0">
                <a:latin typeface="Georgia" pitchFamily="18" charset="0"/>
                <a:hlinkClick r:id="rId5"/>
              </a:rPr>
              <a:t>Элис</a:t>
            </a:r>
            <a:r>
              <a:rPr lang="ru-RU" sz="2000" b="1" u="sng" dirty="0" smtClean="0">
                <a:latin typeface="Georgia" pitchFamily="18" charset="0"/>
                <a:hlinkClick r:id="rId5"/>
              </a:rPr>
              <a:t> </a:t>
            </a:r>
            <a:r>
              <a:rPr lang="ru-RU" sz="2000" b="1" u="sng" dirty="0" err="1" smtClean="0">
                <a:latin typeface="Georgia" pitchFamily="18" charset="0"/>
                <a:hlinkClick r:id="rId5"/>
              </a:rPr>
              <a:t>Броуч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17144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onstantia" pitchFamily="18" charset="0"/>
                <a:hlinkClick r:id="rId6"/>
              </a:rPr>
              <a:t>Руководство к обсуждению книги </a:t>
            </a:r>
            <a:r>
              <a:rPr lang="ru-RU" sz="2000" b="1" u="sng" dirty="0" err="1" smtClean="0">
                <a:solidFill>
                  <a:srgbClr val="002060"/>
                </a:solidFill>
                <a:latin typeface="Constantia" pitchFamily="18" charset="0"/>
                <a:hlinkClick r:id="rId6"/>
              </a:rPr>
              <a:t>Элис</a:t>
            </a:r>
            <a:r>
              <a:rPr lang="ru-RU" sz="2000" b="1" u="sng" dirty="0" smtClean="0">
                <a:solidFill>
                  <a:srgbClr val="002060"/>
                </a:solidFill>
                <a:latin typeface="Constantia" pitchFamily="18" charset="0"/>
                <a:hlinkClick r:id="rId6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Constantia" pitchFamily="18" charset="0"/>
                <a:hlinkClick r:id="rId6"/>
              </a:rPr>
              <a:t>Броуч</a:t>
            </a:r>
            <a:r>
              <a:rPr lang="ru-RU" sz="2000" b="1" u="sng" dirty="0" smtClean="0">
                <a:solidFill>
                  <a:srgbClr val="002060"/>
                </a:solidFill>
                <a:latin typeface="Constantia" pitchFamily="18" charset="0"/>
                <a:hlinkClick r:id="rId6"/>
              </a:rPr>
              <a:t> «Шедевр»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4357694"/>
            <a:ext cx="392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М.Сонина. Отзыв на книгу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15372" name="Picture 12" descr="http://image.librs.net/129/128715_shedev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1643050"/>
            <a:ext cx="2151320" cy="343686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571868" y="49291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9"/>
              </a:rPr>
              <a:t>Альбрехт Дюрер. </a:t>
            </a:r>
            <a:r>
              <a:rPr lang="ru-RU" sz="2000" b="1" dirty="0" err="1" smtClean="0">
                <a:latin typeface="Constantia" pitchFamily="18" charset="0"/>
                <a:hlinkClick r:id="rId9"/>
              </a:rPr>
              <a:t>Википедия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335756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10"/>
              </a:rPr>
              <a:t>Детский искусствоведческий детектив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9222" name="Picture 6" descr="http://lenagold.narod.ru/fon/clipart/k/kras/kras75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500958" y="5460920"/>
            <a:ext cx="1500198" cy="1397104"/>
          </a:xfrm>
          <a:prstGeom prst="flowChartConnector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1554" y="5286388"/>
            <a:ext cx="3542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Книга есть в библиотеке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МБУ</a:t>
            </a:r>
            <a:r>
              <a:rPr lang="ru-RU" sz="1600" b="1" dirty="0" smtClean="0">
                <a:solidFill>
                  <a:srgbClr val="FF0000"/>
                </a:solidFill>
              </a:rPr>
              <a:t> ИМЦ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«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Екатеринбургский</a:t>
            </a:r>
            <a:r>
              <a:rPr lang="ru-RU" sz="1600" b="1" dirty="0" smtClean="0">
                <a:solidFill>
                  <a:srgbClr val="FF0000"/>
                </a:solidFill>
              </a:rPr>
              <a:t> Дом Учителя»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6869434"/>
            <a:chOff x="0" y="0"/>
            <a:chExt cx="9144000" cy="6869434"/>
          </a:xfrm>
        </p:grpSpPr>
        <p:pic>
          <p:nvPicPr>
            <p:cNvPr id="4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8215353" cy="6869434"/>
            </a:xfrm>
            <a:prstGeom prst="rect">
              <a:avLst/>
            </a:prstGeom>
            <a:noFill/>
          </p:spPr>
        </p:pic>
        <p:pic>
          <p:nvPicPr>
            <p:cNvPr id="5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088350" y="0"/>
              <a:ext cx="127004" cy="6869434"/>
            </a:xfrm>
            <a:prstGeom prst="rect">
              <a:avLst/>
            </a:prstGeom>
            <a:noFill/>
          </p:spPr>
        </p:pic>
        <p:pic>
          <p:nvPicPr>
            <p:cNvPr id="6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6200000">
              <a:off x="5214950" y="2928950"/>
              <a:ext cx="6858000" cy="10001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7" name="Заголовок 12"/>
          <p:cNvSpPr txBox="1">
            <a:spLocks/>
          </p:cNvSpPr>
          <p:nvPr/>
        </p:nvSpPr>
        <p:spPr>
          <a:xfrm>
            <a:off x="0" y="285728"/>
            <a:ext cx="91440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Гэри Шмидт. Пока нормально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17144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5"/>
              </a:rPr>
              <a:t>Аннотация на книгу</a:t>
            </a:r>
            <a:endParaRPr lang="ru-RU" sz="20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2500306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6"/>
              </a:rPr>
              <a:t>Видеоматериал о Джоне Джеймсе </a:t>
            </a:r>
            <a:r>
              <a:rPr lang="ru-RU" sz="2000" b="1" dirty="0" err="1" smtClean="0">
                <a:latin typeface="Constantia" pitchFamily="18" charset="0"/>
                <a:hlinkClick r:id="rId6"/>
              </a:rPr>
              <a:t>Одюбоне</a:t>
            </a:r>
            <a:r>
              <a:rPr lang="ru-RU" sz="2000" b="1" dirty="0" smtClean="0">
                <a:latin typeface="Constantia" pitchFamily="18" charset="0"/>
                <a:hlinkClick r:id="rId6"/>
              </a:rPr>
              <a:t>– американском </a:t>
            </a:r>
            <a:r>
              <a:rPr lang="ru-RU" sz="2000" b="1" dirty="0" err="1" smtClean="0">
                <a:latin typeface="Constantia" pitchFamily="18" charset="0"/>
                <a:hlinkClick r:id="rId6"/>
              </a:rPr>
              <a:t>натуралист,е</a:t>
            </a:r>
            <a:r>
              <a:rPr lang="ru-RU" sz="2000" b="1" dirty="0" smtClean="0">
                <a:latin typeface="Constantia" pitchFamily="18" charset="0"/>
                <a:hlinkClick r:id="rId6"/>
              </a:rPr>
              <a:t> орнитологе и художнике , авторе уникальной книги «Птицы Америки»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41433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Иллюстрации из книги </a:t>
            </a:r>
          </a:p>
          <a:p>
            <a:pPr algn="ctr"/>
            <a:r>
              <a:rPr lang="ru-RU" sz="2000" b="1" dirty="0" err="1" smtClean="0">
                <a:latin typeface="Constantia" pitchFamily="18" charset="0"/>
                <a:hlinkClick r:id="rId7"/>
              </a:rPr>
              <a:t>Одюбона</a:t>
            </a:r>
            <a:r>
              <a:rPr lang="ru-RU" sz="2000" b="1" dirty="0" smtClean="0">
                <a:latin typeface="Constantia" pitchFamily="18" charset="0"/>
                <a:hlinkClick r:id="rId7"/>
              </a:rPr>
              <a:t> «Птицы Америки»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26626" name="Picture 2" descr="http://www.forbes.ru/sites/default/files/imagecache/forbes2013_620_414/gallery/03-poka-normal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1643050"/>
            <a:ext cx="2329642" cy="3429024"/>
          </a:xfrm>
          <a:prstGeom prst="rect">
            <a:avLst/>
          </a:prstGeom>
          <a:noFill/>
        </p:spPr>
      </p:pic>
      <p:pic>
        <p:nvPicPr>
          <p:cNvPr id="14" name="Picture 6" descr="http://lenagold.narod.ru/fon/clipart/k/kras/kras7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500958" y="5460920"/>
            <a:ext cx="1500198" cy="1397104"/>
          </a:xfrm>
          <a:prstGeom prst="flowChartConnector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41554" y="5286388"/>
            <a:ext cx="3542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Книга есть в библиотеке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МБУ</a:t>
            </a:r>
            <a:r>
              <a:rPr lang="ru-RU" sz="1600" b="1" dirty="0" smtClean="0">
                <a:solidFill>
                  <a:srgbClr val="FF0000"/>
                </a:solidFill>
              </a:rPr>
              <a:t> ИМЦ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«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Екатеринбургский</a:t>
            </a:r>
            <a:r>
              <a:rPr lang="ru-RU" sz="1600" b="1" dirty="0" smtClean="0">
                <a:solidFill>
                  <a:srgbClr val="FF0000"/>
                </a:solidFill>
              </a:rPr>
              <a:t> Дом Учителя»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1434"/>
            <a:ext cx="9144000" cy="6869434"/>
            <a:chOff x="0" y="0"/>
            <a:chExt cx="9144000" cy="6869434"/>
          </a:xfrm>
        </p:grpSpPr>
        <p:pic>
          <p:nvPicPr>
            <p:cNvPr id="5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8215353" cy="6869434"/>
            </a:xfrm>
            <a:prstGeom prst="rect">
              <a:avLst/>
            </a:prstGeom>
            <a:noFill/>
          </p:spPr>
        </p:pic>
        <p:pic>
          <p:nvPicPr>
            <p:cNvPr id="6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088350" y="0"/>
              <a:ext cx="127004" cy="6869434"/>
            </a:xfrm>
            <a:prstGeom prst="rect">
              <a:avLst/>
            </a:prstGeom>
            <a:noFill/>
          </p:spPr>
        </p:pic>
        <p:pic>
          <p:nvPicPr>
            <p:cNvPr id="7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6200000">
              <a:off x="5214950" y="2928950"/>
              <a:ext cx="6858000" cy="10001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9" name="Заголовок 12"/>
          <p:cNvSpPr txBox="1">
            <a:spLocks/>
          </p:cNvSpPr>
          <p:nvPr/>
        </p:nvSpPr>
        <p:spPr>
          <a:xfrm>
            <a:off x="500034" y="34607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Заголовок 12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38218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Constantia" pitchFamily="18" charset="0"/>
              </a:rPr>
              <a:t>Схюттен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 Ян </a:t>
            </a:r>
            <a:r>
              <a:rPr lang="ru-RU" sz="4000" b="1" dirty="0" err="1" smtClean="0">
                <a:solidFill>
                  <a:srgbClr val="C00000"/>
                </a:solidFill>
                <a:latin typeface="Constantia" pitchFamily="18" charset="0"/>
              </a:rPr>
              <a:t>Паул</a:t>
            </a: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. </a:t>
            </a:r>
            <a:b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onstantia" pitchFamily="18" charset="0"/>
              </a:rPr>
              <a:t>Девочка в золотом платье</a:t>
            </a:r>
            <a:endParaRPr lang="ru-RU" sz="4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7170" name="Picture 2" descr="http://www.peshkombooks.ru/files/cat/photos_original/1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785926"/>
            <a:ext cx="2327461" cy="3143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143372" y="1785926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6"/>
              </a:rPr>
              <a:t>Иллюстрации к книге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2357430"/>
            <a:ext cx="2749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Аннотация на книгу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414338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8"/>
              </a:rPr>
              <a:t>Видеоматериал. В Амстердаме оживили картину Рембрандта «Ночной дозор»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8" name="Picture 6" descr="http://lenagold.narod.ru/fon/clipart/k/kras/kras7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500958" y="5460920"/>
            <a:ext cx="1500198" cy="1397104"/>
          </a:xfrm>
          <a:prstGeom prst="flowChartConnector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14744" y="30003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latin typeface="Constantia" pitchFamily="18" charset="0"/>
                <a:hlinkClick r:id="rId11"/>
              </a:rPr>
              <a:t>Википедия</a:t>
            </a:r>
            <a:r>
              <a:rPr lang="ru-RU" sz="2000" b="1" dirty="0" smtClean="0">
                <a:latin typeface="Constantia" pitchFamily="18" charset="0"/>
                <a:hlinkClick r:id="rId11"/>
              </a:rPr>
              <a:t>. О картине Рембрандта «Ночной дозор»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554" y="5143512"/>
            <a:ext cx="3542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Книга есть в библиотеке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МБУ</a:t>
            </a:r>
            <a:r>
              <a:rPr lang="ru-RU" sz="1600" b="1" dirty="0" smtClean="0">
                <a:solidFill>
                  <a:srgbClr val="FF0000"/>
                </a:solidFill>
              </a:rPr>
              <a:t> ИМЦ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«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Екатеринбургский</a:t>
            </a:r>
            <a:r>
              <a:rPr lang="ru-RU" sz="1600" b="1" dirty="0" smtClean="0">
                <a:solidFill>
                  <a:srgbClr val="FF0000"/>
                </a:solidFill>
              </a:rPr>
              <a:t> Дом Учителя»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0" y="-11434"/>
            <a:ext cx="9144000" cy="6869434"/>
            <a:chOff x="0" y="0"/>
            <a:chExt cx="9144000" cy="6869434"/>
          </a:xfrm>
        </p:grpSpPr>
        <p:pic>
          <p:nvPicPr>
            <p:cNvPr id="4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8215353" cy="6869434"/>
            </a:xfrm>
            <a:prstGeom prst="rect">
              <a:avLst/>
            </a:prstGeom>
            <a:noFill/>
          </p:spPr>
        </p:pic>
        <p:pic>
          <p:nvPicPr>
            <p:cNvPr id="5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088350" y="0"/>
              <a:ext cx="127004" cy="6869434"/>
            </a:xfrm>
            <a:prstGeom prst="rect">
              <a:avLst/>
            </a:prstGeom>
            <a:noFill/>
          </p:spPr>
        </p:pic>
        <p:pic>
          <p:nvPicPr>
            <p:cNvPr id="6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6200000">
              <a:off x="5214950" y="2928950"/>
              <a:ext cx="6858000" cy="10001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7" name="Заголовок 12"/>
          <p:cNvSpPr txBox="1">
            <a:spLocks/>
          </p:cNvSpPr>
          <p:nvPr/>
        </p:nvSpPr>
        <p:spPr>
          <a:xfrm>
            <a:off x="500034" y="28572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Э. </a:t>
            </a:r>
            <a:r>
              <a:rPr lang="ru-RU" sz="3600" b="1" noProof="0" dirty="0" err="1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Джеральдин</a:t>
            </a:r>
            <a:r>
              <a:rPr lang="ru-RU" sz="3600" b="1" noProof="0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. </a:t>
            </a:r>
            <a:r>
              <a:rPr lang="ru-RU" sz="3600" b="1" noProof="0" dirty="0" err="1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Мона</a:t>
            </a:r>
            <a:r>
              <a:rPr lang="ru-RU" sz="3600" b="1" noProof="0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 Лиза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2071678"/>
            <a:ext cx="457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5"/>
              </a:rPr>
              <a:t>Рецензии, отзывы, иллюстрации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4578" name="Picture 2" descr="http://img.read.ru/covers_rr/b/72/55/3655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571612"/>
            <a:ext cx="2454376" cy="335758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357686" y="1500174"/>
            <a:ext cx="3286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Иллюстрации к книге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60" y="35004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8"/>
              </a:rPr>
              <a:t>Видеоматериал о картине Леонардо да Винчи «</a:t>
            </a:r>
            <a:r>
              <a:rPr lang="ru-RU" sz="2000" b="1" dirty="0" err="1" smtClean="0">
                <a:solidFill>
                  <a:srgbClr val="002060"/>
                </a:solidFill>
                <a:latin typeface="Constantia" pitchFamily="18" charset="0"/>
                <a:hlinkClick r:id="rId8"/>
              </a:rPr>
              <a:t>Мона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8"/>
              </a:rPr>
              <a:t> Лиза»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643182"/>
            <a:ext cx="4366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9"/>
              </a:rPr>
              <a:t>Описание картины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9"/>
              </a:rPr>
              <a:t> Леонардо да Винчи «</a:t>
            </a:r>
            <a:r>
              <a:rPr lang="ru-RU" sz="2000" b="1" dirty="0" err="1" smtClean="0">
                <a:solidFill>
                  <a:srgbClr val="002060"/>
                </a:solidFill>
                <a:latin typeface="Constantia" pitchFamily="18" charset="0"/>
                <a:hlinkClick r:id="rId9"/>
              </a:rPr>
              <a:t>Мона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9"/>
              </a:rPr>
              <a:t> Лиза»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5" name="Picture 6" descr="http://lenagold.narod.ru/fon/clipart/k/kras/kras7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500958" y="5460920"/>
            <a:ext cx="1500198" cy="1397104"/>
          </a:xfrm>
          <a:prstGeom prst="flowChartConnector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79057" y="51377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  <a:hlinkClick r:id="rId12"/>
              </a:rPr>
              <a:t>Мультипликационный фильм «Леонардо да Винчи»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4744" y="43651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 smtClean="0">
                <a:latin typeface="Constantia" panose="02030602050306030303" pitchFamily="18" charset="0"/>
                <a:hlinkClick r:id="rId13"/>
              </a:rPr>
              <a:t>Союзмультфильм</a:t>
            </a:r>
            <a:r>
              <a:rPr lang="ru-RU" sz="2000" b="1" dirty="0" smtClean="0">
                <a:latin typeface="Constantia" panose="02030602050306030303" pitchFamily="18" charset="0"/>
                <a:hlinkClick r:id="rId13"/>
              </a:rPr>
              <a:t> «Улыбка Леонардо да Винчи»</a:t>
            </a:r>
            <a:endParaRPr lang="ru-RU" sz="2000" b="1" dirty="0">
              <a:latin typeface="Constantia" panose="0203060205030603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554" y="5143512"/>
            <a:ext cx="3542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Книга есть в библиотеке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МБУ</a:t>
            </a:r>
            <a:r>
              <a:rPr lang="ru-RU" sz="1600" b="1" dirty="0" smtClean="0">
                <a:solidFill>
                  <a:srgbClr val="FF0000"/>
                </a:solidFill>
              </a:rPr>
              <a:t> ИМЦ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«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Екатеринбургский</a:t>
            </a:r>
            <a:r>
              <a:rPr lang="ru-RU" sz="1600" b="1" dirty="0" smtClean="0">
                <a:solidFill>
                  <a:srgbClr val="FF0000"/>
                </a:solidFill>
              </a:rPr>
              <a:t> Дом Учителя»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-11434"/>
            <a:ext cx="9144000" cy="6869434"/>
            <a:chOff x="0" y="0"/>
            <a:chExt cx="9144000" cy="6869434"/>
          </a:xfrm>
        </p:grpSpPr>
        <p:pic>
          <p:nvPicPr>
            <p:cNvPr id="15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8215353" cy="6869434"/>
            </a:xfrm>
            <a:prstGeom prst="rect">
              <a:avLst/>
            </a:prstGeom>
            <a:noFill/>
          </p:spPr>
        </p:pic>
        <p:pic>
          <p:nvPicPr>
            <p:cNvPr id="16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088350" y="0"/>
              <a:ext cx="127004" cy="6869434"/>
            </a:xfrm>
            <a:prstGeom prst="rect">
              <a:avLst/>
            </a:prstGeom>
            <a:noFill/>
          </p:spPr>
        </p:pic>
        <p:pic>
          <p:nvPicPr>
            <p:cNvPr id="17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6200000">
              <a:off x="5214950" y="2928950"/>
              <a:ext cx="6858000" cy="10001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4" name="Прямоугольник 3"/>
          <p:cNvSpPr/>
          <p:nvPr/>
        </p:nvSpPr>
        <p:spPr>
          <a:xfrm>
            <a:off x="4286248" y="1857364"/>
            <a:ext cx="3357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5"/>
              </a:rPr>
              <a:t>Аннотация к книге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3857628"/>
            <a:ext cx="4572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6"/>
              </a:rPr>
              <a:t>Интервью с В. Калачевой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6"/>
              </a:rPr>
              <a:t>иллюстратором книги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357430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Рецензия на книгу С. Артемовой 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(г. Москва, 14 лет, финалист конкурса «Книжный эксперт </a:t>
            </a:r>
            <a:r>
              <a:rPr lang="en-US" sz="2000" b="1" dirty="0" smtClean="0">
                <a:latin typeface="Constantia" pitchFamily="18" charset="0"/>
                <a:hlinkClick r:id="rId7"/>
              </a:rPr>
              <a:t>XXI </a:t>
            </a:r>
            <a:r>
              <a:rPr lang="ru-RU" sz="2000" b="1" dirty="0" smtClean="0">
                <a:latin typeface="Constantia" pitchFamily="18" charset="0"/>
                <a:hlinkClick r:id="rId7"/>
              </a:rPr>
              <a:t>века»</a:t>
            </a:r>
          </a:p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 на сайте «</a:t>
            </a:r>
            <a:r>
              <a:rPr lang="ru-RU" sz="2000" b="1" dirty="0" err="1" smtClean="0">
                <a:latin typeface="Constantia" pitchFamily="18" charset="0"/>
                <a:hlinkClick r:id="rId7"/>
              </a:rPr>
              <a:t>Папмамбук</a:t>
            </a:r>
            <a:r>
              <a:rPr lang="ru-RU" sz="2000" b="1" dirty="0" smtClean="0">
                <a:latin typeface="Constantia" pitchFamily="18" charset="0"/>
                <a:hlinkClick r:id="rId7"/>
              </a:rPr>
              <a:t>)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4786322"/>
            <a:ext cx="42148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8"/>
              </a:rPr>
              <a:t> Е. </a:t>
            </a:r>
            <a:r>
              <a:rPr lang="ru-RU" sz="2000" b="1" dirty="0" err="1" smtClean="0">
                <a:latin typeface="Constantia" pitchFamily="18" charset="0"/>
                <a:hlinkClick r:id="rId8"/>
              </a:rPr>
              <a:t>Ескина</a:t>
            </a:r>
            <a:r>
              <a:rPr lang="ru-RU" sz="2000" b="1" dirty="0" smtClean="0">
                <a:latin typeface="Constantia" pitchFamily="18" charset="0"/>
                <a:hlinkClick r:id="rId8"/>
              </a:rPr>
              <a:t>. Книги об истории искусства.  Детям о музеях</a:t>
            </a:r>
            <a:endParaRPr lang="ru-RU" sz="2000" b="1" dirty="0" smtClean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28680" name="Picture 8" descr="&amp;Ecy;. &amp;Kcy;&amp;ocy;&amp;ncy;&amp;icy;&amp;gcy;&amp;scy;&amp;bcy;&amp;ucy;&amp;rcy;&amp;gcy; - &amp;Icy;&amp;zcy; &amp;acy;&amp;rcy;&amp;khcy;&amp;icy;&amp;vcy;&amp;acy; &amp;mcy;&amp;icy;&amp;scy;&amp;scy;&amp;icy;&amp;scy; &amp;Bcy;&amp;acy;&amp;zcy;&amp;icy;&amp;lcy;&amp;softcy; &amp;Ecy;. &amp;Fcy;&amp;rcy;&amp;acy;&amp;ncy;&amp;kcy;&amp;vcy;&amp;acy;&amp;jcy;&amp;lcy;&amp;iecy;&amp;rcy;, &amp;scy;&amp;acy;&amp;mcy;&amp;ocy;&amp;gcy;&amp;ocy; &amp;zcy;&amp;acy;&amp;pcy;&amp;ucy;&amp;tcy;&amp;acy;&amp;ncy;&amp;ncy;&amp;ocy;&amp;gcy;&amp;ocy; &amp;vcy; &amp;mcy;&amp;icy;&amp;rcy;&amp;ie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1785926"/>
            <a:ext cx="2185982" cy="3214680"/>
          </a:xfrm>
          <a:prstGeom prst="rect">
            <a:avLst/>
          </a:prstGeom>
          <a:noFill/>
        </p:spPr>
      </p:pic>
      <p:sp>
        <p:nvSpPr>
          <p:cNvPr id="22" name="Заголовок 12"/>
          <p:cNvSpPr txBox="1">
            <a:spLocks/>
          </p:cNvSpPr>
          <p:nvPr/>
        </p:nvSpPr>
        <p:spPr>
          <a:xfrm>
            <a:off x="500034" y="34607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Э.Л. </a:t>
            </a:r>
            <a:r>
              <a:rPr lang="ru-RU" sz="3600" b="1" noProof="0" dirty="0" err="1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Конигсбург</a:t>
            </a:r>
            <a:r>
              <a:rPr lang="ru-RU" sz="3600" b="1" noProof="0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noProof="0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Из архива миссис </a:t>
            </a:r>
            <a:r>
              <a:rPr lang="ru-RU" sz="3600" b="1" noProof="0" dirty="0" err="1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Базиль</a:t>
            </a:r>
            <a:r>
              <a:rPr lang="ru-RU" sz="3600" b="1" noProof="0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8" name="Picture 6" descr="http://lenagold.narod.ru/fon/clipart/k/kras/kras7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500958" y="5460920"/>
            <a:ext cx="1500198" cy="1397104"/>
          </a:xfrm>
          <a:prstGeom prst="flowChartConnector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41554" y="5143512"/>
            <a:ext cx="3542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Книга есть в библиотеке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МБУ</a:t>
            </a:r>
            <a:r>
              <a:rPr lang="ru-RU" sz="1600" b="1" dirty="0" smtClean="0">
                <a:solidFill>
                  <a:srgbClr val="FF0000"/>
                </a:solidFill>
              </a:rPr>
              <a:t> ИМЦ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«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Екатеринбургский</a:t>
            </a:r>
            <a:r>
              <a:rPr lang="ru-RU" sz="1600" b="1" dirty="0" smtClean="0">
                <a:solidFill>
                  <a:srgbClr val="FF0000"/>
                </a:solidFill>
              </a:rPr>
              <a:t> Дом Учителя»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2"/>
          <p:cNvSpPr txBox="1">
            <a:spLocks/>
          </p:cNvSpPr>
          <p:nvPr/>
        </p:nvSpPr>
        <p:spPr>
          <a:xfrm>
            <a:off x="500034" y="34607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-11434"/>
            <a:ext cx="9144000" cy="6869434"/>
            <a:chOff x="0" y="0"/>
            <a:chExt cx="9144000" cy="6869434"/>
          </a:xfrm>
        </p:grpSpPr>
        <p:pic>
          <p:nvPicPr>
            <p:cNvPr id="4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8215353" cy="6869434"/>
            </a:xfrm>
            <a:prstGeom prst="rect">
              <a:avLst/>
            </a:prstGeom>
            <a:noFill/>
          </p:spPr>
        </p:pic>
        <p:pic>
          <p:nvPicPr>
            <p:cNvPr id="5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088350" y="0"/>
              <a:ext cx="127004" cy="6869434"/>
            </a:xfrm>
            <a:prstGeom prst="rect">
              <a:avLst/>
            </a:prstGeom>
            <a:noFill/>
          </p:spPr>
        </p:pic>
        <p:pic>
          <p:nvPicPr>
            <p:cNvPr id="6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6200000">
              <a:off x="5214950" y="2928950"/>
              <a:ext cx="6858000" cy="10001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8" name="Заголовок 12"/>
          <p:cNvSpPr txBox="1">
            <a:spLocks/>
          </p:cNvSpPr>
          <p:nvPr/>
        </p:nvSpPr>
        <p:spPr>
          <a:xfrm>
            <a:off x="0" y="428604"/>
            <a:ext cx="91440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А.Ф.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Воловик. Человечек на стене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2743138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5"/>
              </a:rPr>
              <a:t>Рецензии и отзывы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457518"/>
            <a:ext cx="2543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6"/>
              </a:rPr>
              <a:t>Рецензия на книгу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2530" name="Picture 2" descr="http://cv01.twirpx.net/0665/06651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1726857"/>
            <a:ext cx="2357454" cy="327377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857620" y="2000240"/>
            <a:ext cx="4286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8"/>
              </a:rPr>
              <a:t>Текст книги с иллюстрациями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4214818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9"/>
              </a:rPr>
              <a:t>Начинаем рисовать.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9"/>
              </a:rPr>
              <a:t>Об авторе и его книге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3" name="Picture 6" descr="http://lenagold.narod.ru/fon/clipart/k/kras/kras7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500958" y="5460920"/>
            <a:ext cx="1500198" cy="1397104"/>
          </a:xfrm>
          <a:prstGeom prst="flowChartConnector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15304" y="5143512"/>
            <a:ext cx="3542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Книга есть в библиотеке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МБУ</a:t>
            </a:r>
            <a:r>
              <a:rPr lang="ru-RU" sz="1600" b="1" dirty="0" smtClean="0">
                <a:solidFill>
                  <a:srgbClr val="FF0000"/>
                </a:solidFill>
              </a:rPr>
              <a:t> ИМЦ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 «</a:t>
            </a:r>
            <a:r>
              <a:rPr lang="ru-RU" sz="1600" b="1" dirty="0" smtClean="0">
                <a:solidFill>
                  <a:srgbClr val="FF0000"/>
                </a:solidFill>
                <a:latin typeface="Constantia" pitchFamily="18" charset="0"/>
              </a:rPr>
              <a:t>Екатеринбургский</a:t>
            </a:r>
            <a:r>
              <a:rPr lang="ru-RU" sz="1600" b="1" dirty="0" smtClean="0">
                <a:solidFill>
                  <a:srgbClr val="FF0000"/>
                </a:solidFill>
              </a:rPr>
              <a:t> Дом Учителя»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2"/>
          <p:cNvSpPr txBox="1">
            <a:spLocks/>
          </p:cNvSpPr>
          <p:nvPr/>
        </p:nvSpPr>
        <p:spPr>
          <a:xfrm>
            <a:off x="500034" y="34607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-32" y="-71462"/>
            <a:ext cx="9144000" cy="6869434"/>
            <a:chOff x="0" y="0"/>
            <a:chExt cx="9144000" cy="6869434"/>
          </a:xfrm>
        </p:grpSpPr>
        <p:pic>
          <p:nvPicPr>
            <p:cNvPr id="4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8215353" cy="6869434"/>
            </a:xfrm>
            <a:prstGeom prst="rect">
              <a:avLst/>
            </a:prstGeom>
            <a:noFill/>
          </p:spPr>
        </p:pic>
        <p:pic>
          <p:nvPicPr>
            <p:cNvPr id="5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088350" y="0"/>
              <a:ext cx="127004" cy="6869434"/>
            </a:xfrm>
            <a:prstGeom prst="rect">
              <a:avLst/>
            </a:prstGeom>
            <a:noFill/>
          </p:spPr>
        </p:pic>
        <p:pic>
          <p:nvPicPr>
            <p:cNvPr id="6" name="Picture 10" descr="http://dedes.files.wordpress.com/2007/11/auguste-renoir.jpg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</a:blip>
            <a:srcRect/>
            <a:stretch>
              <a:fillRect/>
            </a:stretch>
          </p:blipFill>
          <p:spPr bwMode="auto">
            <a:xfrm rot="16200000">
              <a:off x="5214950" y="2928950"/>
              <a:ext cx="6858000" cy="10001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8" name="Заголовок 12"/>
          <p:cNvSpPr txBox="1">
            <a:spLocks/>
          </p:cNvSpPr>
          <p:nvPr/>
        </p:nvSpPr>
        <p:spPr>
          <a:xfrm>
            <a:off x="0" y="428604"/>
            <a:ext cx="91440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Е. </a:t>
            </a:r>
            <a:r>
              <a:rPr lang="ru-RU" sz="3600" b="1" dirty="0" err="1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Ленковская</a:t>
            </a: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. Сокровища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Рифейских</a:t>
            </a: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 гор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2214554"/>
            <a:ext cx="2571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6"/>
              </a:rPr>
              <a:t>Текст книги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4429132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7"/>
              </a:rPr>
              <a:t>Видеоролик о книге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2786058"/>
            <a:ext cx="41434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8"/>
              </a:rPr>
              <a:t>Краткие сведения об авторе книги - Елене </a:t>
            </a:r>
            <a:r>
              <a:rPr lang="ru-RU" sz="2000" b="1" dirty="0" err="1" smtClean="0">
                <a:latin typeface="Constantia" pitchFamily="18" charset="0"/>
                <a:hlinkClick r:id="rId8"/>
              </a:rPr>
              <a:t>Ленковской</a:t>
            </a:r>
            <a:endParaRPr lang="ru-RU" sz="2000" b="1" dirty="0" smtClean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21508" name="Picture 4" descr="http://www.litmir.info/data/Book/0/199000/199936/BC2_13972542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1857364"/>
            <a:ext cx="2571750" cy="3743325"/>
          </a:xfrm>
          <a:prstGeom prst="rect">
            <a:avLst/>
          </a:prstGeom>
          <a:noFill/>
        </p:spPr>
      </p:pic>
      <p:pic>
        <p:nvPicPr>
          <p:cNvPr id="12" name="Picture 6" descr="http://lenagold.narod.ru/fon/clipart/k/kras/kras7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500958" y="5460920"/>
            <a:ext cx="1500198" cy="1397104"/>
          </a:xfrm>
          <a:prstGeom prst="flowChartConnector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643306" y="37147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12"/>
              </a:rPr>
              <a:t>Писатель. Елена </a:t>
            </a:r>
            <a:r>
              <a:rPr lang="ru-RU" sz="2000" b="1" dirty="0" err="1" smtClean="0">
                <a:latin typeface="Constantia" pitchFamily="18" charset="0"/>
                <a:hlinkClick r:id="rId12"/>
              </a:rPr>
              <a:t>Ленковская</a:t>
            </a:r>
            <a:endParaRPr lang="ru-RU" sz="2000" b="1" dirty="0"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lavyanskaya-kultura.ru/images/33%2831%29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2"/>
          <p:cNvSpPr txBox="1">
            <a:spLocks/>
          </p:cNvSpPr>
          <p:nvPr/>
        </p:nvSpPr>
        <p:spPr>
          <a:xfrm>
            <a:off x="500034" y="34607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Заголовок 12"/>
          <p:cNvSpPr txBox="1">
            <a:spLocks/>
          </p:cNvSpPr>
          <p:nvPr/>
        </p:nvSpPr>
        <p:spPr>
          <a:xfrm>
            <a:off x="0" y="274662"/>
            <a:ext cx="9144000" cy="122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В. Васнецов «Три богатыря»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Constantia" pitchFamily="18" charset="0"/>
                <a:ea typeface="+mj-ea"/>
                <a:cs typeface="+mj-cs"/>
              </a:rPr>
              <a:t>и русские былины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12" name="Picture 6" descr="http://lenagold.narod.ru/fon/clipart/k/kras/kras7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43802" y="5460896"/>
            <a:ext cx="1500198" cy="1397104"/>
          </a:xfrm>
          <a:prstGeom prst="flowChartConnector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214414" y="1571612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6"/>
              </a:rPr>
              <a:t>Описание картины В. Васнецова «Три богатыря»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2143116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7"/>
              </a:rPr>
              <a:t>Видеоматериал о В. Васнецове и его картине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7"/>
              </a:rPr>
              <a:t> «Три богатыря»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2857496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8"/>
              </a:rPr>
              <a:t>Видеорепортаж о </a:t>
            </a:r>
            <a:r>
              <a:rPr lang="ru-RU" sz="2000" b="1" dirty="0" err="1" smtClean="0">
                <a:solidFill>
                  <a:srgbClr val="002060"/>
                </a:solidFill>
                <a:latin typeface="Constantia" pitchFamily="18" charset="0"/>
                <a:hlinkClick r:id="rId8"/>
              </a:rPr>
              <a:t>созании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8"/>
              </a:rPr>
              <a:t> Васнецовым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8"/>
              </a:rPr>
              <a:t>картины «Три богатыря»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3714752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9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9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  <a:hlinkClick r:id="rId9"/>
              </a:rPr>
              <a:t>Васнецов Богатыри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9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Constantia" pitchFamily="18" charset="0"/>
                <a:hlinkClick r:id="rId9"/>
              </a:rPr>
              <a:t>видеодемонстрация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9"/>
              </a:rPr>
              <a:t> картин по теме)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14612" y="4500570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itchFamily="18" charset="0"/>
                <a:hlinkClick r:id="rId10"/>
              </a:rPr>
              <a:t>Герои сказаний. Илья Муромец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5143512"/>
            <a:ext cx="5929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  <a:hlinkClick r:id="rId11"/>
              </a:rPr>
              <a:t>Словарь русских мифологических богатырей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5786454"/>
            <a:ext cx="5064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onstantia" pitchFamily="18" charset="0"/>
                <a:hlinkClick r:id="rId12"/>
              </a:rPr>
              <a:t>Марина </a:t>
            </a:r>
            <a:r>
              <a:rPr lang="ru-RU" sz="2000" b="1" dirty="0" err="1" smtClean="0">
                <a:latin typeface="Constantia" pitchFamily="18" charset="0"/>
                <a:hlinkClick r:id="rId12"/>
              </a:rPr>
              <a:t>Улыбышева</a:t>
            </a:r>
            <a:r>
              <a:rPr lang="ru-RU" sz="2000" b="1" dirty="0" smtClean="0">
                <a:latin typeface="Constantia" pitchFamily="18" charset="0"/>
                <a:hlinkClick r:id="rId12"/>
              </a:rPr>
              <a:t>. Виктор Васнецов</a:t>
            </a:r>
            <a:endParaRPr lang="ru-RU" sz="2000" b="1" dirty="0"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790</Words>
  <Application>Microsoft Office PowerPoint</Application>
  <PresentationFormat>Экран (4:3)</PresentationFormat>
  <Paragraphs>136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Элис Броуч. Шедевр</vt:lpstr>
      <vt:lpstr>Слайд 3</vt:lpstr>
      <vt:lpstr>Схюттен Ян Паул.  Девочка в золотом платье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Список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75</cp:revision>
  <dcterms:modified xsi:type="dcterms:W3CDTF">2015-05-13T14:53:51Z</dcterms:modified>
</cp:coreProperties>
</file>