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259" r:id="rId3"/>
    <p:sldId id="261" r:id="rId4"/>
    <p:sldId id="262" r:id="rId5"/>
    <p:sldId id="263" r:id="rId6"/>
    <p:sldId id="264"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727E3158-2B1C-414F-8E1F-6495CFDFC4E8}" type="datetimeFigureOut">
              <a:rPr lang="ru-RU" smtClean="0"/>
              <a:t>01.04.2012</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643C19D-F9CF-4FB1-B26B-FE6299393F72}"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27E3158-2B1C-414F-8E1F-6495CFDFC4E8}" type="datetimeFigureOut">
              <a:rPr lang="ru-RU" smtClean="0"/>
              <a:t>01.04.2012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643C19D-F9CF-4FB1-B26B-FE6299393F72}"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727E3158-2B1C-414F-8E1F-6495CFDFC4E8}" type="datetimeFigureOut">
              <a:rPr lang="ru-RU" smtClean="0"/>
              <a:t>01.04.2012</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643C19D-F9CF-4FB1-B26B-FE6299393F72}"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27E3158-2B1C-414F-8E1F-6495CFDFC4E8}" type="datetimeFigureOut">
              <a:rPr lang="ru-RU" smtClean="0"/>
              <a:t>01.04.2012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643C19D-F9CF-4FB1-B26B-FE6299393F72}"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727E3158-2B1C-414F-8E1F-6495CFDFC4E8}" type="datetimeFigureOut">
              <a:rPr lang="ru-RU" smtClean="0"/>
              <a:t>01.04.2012</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9643C19D-F9CF-4FB1-B26B-FE6299393F72}"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27E3158-2B1C-414F-8E1F-6495CFDFC4E8}" type="datetimeFigureOut">
              <a:rPr lang="ru-RU" smtClean="0"/>
              <a:t>01.04.2012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643C19D-F9CF-4FB1-B26B-FE6299393F72}"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727E3158-2B1C-414F-8E1F-6495CFDFC4E8}" type="datetimeFigureOut">
              <a:rPr lang="ru-RU" smtClean="0"/>
              <a:t>01.04.2012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9643C19D-F9CF-4FB1-B26B-FE6299393F72}"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727E3158-2B1C-414F-8E1F-6495CFDFC4E8}" type="datetimeFigureOut">
              <a:rPr lang="ru-RU" smtClean="0"/>
              <a:t>01.04.2012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9643C19D-F9CF-4FB1-B26B-FE6299393F72}"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727E3158-2B1C-414F-8E1F-6495CFDFC4E8}" type="datetimeFigureOut">
              <a:rPr lang="ru-RU" smtClean="0"/>
              <a:t>01.04.2012</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9643C19D-F9CF-4FB1-B26B-FE6299393F72}"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27E3158-2B1C-414F-8E1F-6495CFDFC4E8}" type="datetimeFigureOut">
              <a:rPr lang="ru-RU" smtClean="0"/>
              <a:t>01.04.2012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643C19D-F9CF-4FB1-B26B-FE6299393F72}"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727E3158-2B1C-414F-8E1F-6495CFDFC4E8}" type="datetimeFigureOut">
              <a:rPr lang="ru-RU" smtClean="0"/>
              <a:t>01.04.2012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643C19D-F9CF-4FB1-B26B-FE6299393F72}" type="slidenum">
              <a:rPr lang="ru-RU" smtClean="0"/>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727E3158-2B1C-414F-8E1F-6495CFDFC4E8}" type="datetimeFigureOut">
              <a:rPr lang="ru-RU" smtClean="0"/>
              <a:t>01.04.2012</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643C19D-F9CF-4FB1-B26B-FE6299393F72}"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4213" y="333375"/>
            <a:ext cx="6965950" cy="1079500"/>
          </a:xfrm>
        </p:spPr>
        <p:txBody>
          <a:bodyPr>
            <a:normAutofit fontScale="90000"/>
          </a:bodyPr>
          <a:lstStyle/>
          <a:p>
            <a:pPr eaLnBrk="1" hangingPunct="1"/>
            <a:r>
              <a:rPr lang="ru-RU" smtClean="0"/>
              <a:t>Математические софизмы</a:t>
            </a:r>
          </a:p>
        </p:txBody>
      </p:sp>
      <p:pic>
        <p:nvPicPr>
          <p:cNvPr id="3076" name="Picture 4" descr="891223809"/>
          <p:cNvPicPr>
            <a:picLocks noChangeAspect="1" noChangeArrowheads="1" noCrop="1"/>
          </p:cNvPicPr>
          <p:nvPr/>
        </p:nvPicPr>
        <p:blipFill>
          <a:blip r:embed="rId2" cstate="print"/>
          <a:srcRect/>
          <a:stretch>
            <a:fillRect/>
          </a:stretch>
        </p:blipFill>
        <p:spPr bwMode="auto">
          <a:xfrm>
            <a:off x="2987824" y="2636912"/>
            <a:ext cx="2551112" cy="29972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eaLnBrk="1" hangingPunct="1"/>
            <a:r>
              <a:rPr lang="ru-RU" b="1" i="1" smtClean="0"/>
              <a:t>Понятие «Софизм»</a:t>
            </a:r>
            <a:r>
              <a:rPr lang="ru-RU" smtClean="0"/>
              <a:t> </a:t>
            </a:r>
          </a:p>
        </p:txBody>
      </p:sp>
      <p:sp>
        <p:nvSpPr>
          <p:cNvPr id="21507" name="Rectangle 3"/>
          <p:cNvSpPr>
            <a:spLocks noGrp="1" noChangeArrowheads="1"/>
          </p:cNvSpPr>
          <p:nvPr>
            <p:ph idx="1"/>
          </p:nvPr>
        </p:nvSpPr>
        <p:spPr/>
        <p:txBody>
          <a:bodyPr/>
          <a:lstStyle/>
          <a:p>
            <a:pPr eaLnBrk="1" hangingPunct="1">
              <a:lnSpc>
                <a:spcPct val="90000"/>
              </a:lnSpc>
              <a:buFontTx/>
              <a:buNone/>
            </a:pPr>
            <a:r>
              <a:rPr lang="ru-RU" sz="2400" smtClean="0"/>
              <a:t>         Софизм – (от греческого sophisma , «мастерство, умение, хитрая выдумка, уловка») - умозаключение или рассуждение, обосновывающее какую-нибудь заведомую нелепость, абсурд или парадоксальное утверждение, противоречащее общепринятым представлениям. Софизм основан на преднамеренном, сознательном нарушении правил логики. Каким бы ни был софизм, он всегда содержит одну или несколько замаскированных ошибок.</a:t>
            </a:r>
            <a:br>
              <a:rPr lang="ru-RU" sz="2400" smtClean="0"/>
            </a:br>
            <a:r>
              <a:rPr lang="ru-RU" sz="2400" smtClean="0"/>
              <a:t/>
            </a:r>
            <a:br>
              <a:rPr lang="ru-RU" sz="2400" smtClean="0"/>
            </a:br>
            <a:endParaRPr lang="ru-RU" sz="2400" smtClean="0"/>
          </a:p>
        </p:txBody>
      </p:sp>
      <p:pic>
        <p:nvPicPr>
          <p:cNvPr id="6148" name="Picture 5" descr="AG00020_"/>
          <p:cNvPicPr>
            <a:picLocks noChangeAspect="1" noChangeArrowheads="1" noCrop="1"/>
          </p:cNvPicPr>
          <p:nvPr/>
        </p:nvPicPr>
        <p:blipFill>
          <a:blip r:embed="rId2" cstate="print"/>
          <a:srcRect/>
          <a:stretch>
            <a:fillRect/>
          </a:stretch>
        </p:blipFill>
        <p:spPr bwMode="auto">
          <a:xfrm>
            <a:off x="6227763" y="4868863"/>
            <a:ext cx="2514600" cy="1676400"/>
          </a:xfrm>
          <a:prstGeom prst="rect">
            <a:avLst/>
          </a:prstGeom>
          <a:noFill/>
          <a:ln w="9525">
            <a:noFill/>
            <a:miter lim="800000"/>
            <a:headEnd/>
            <a:tailEnd/>
          </a:ln>
        </p:spPr>
      </p:pic>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p:cTn id="7" dur="2000" fill="hold"/>
                                        <p:tgtEl>
                                          <p:spTgt spid="21506"/>
                                        </p:tgtEl>
                                        <p:attrNameLst>
                                          <p:attrName>ppt_w</p:attrName>
                                        </p:attrNameLst>
                                      </p:cBhvr>
                                      <p:tavLst>
                                        <p:tav tm="0">
                                          <p:val>
                                            <p:strVal val="#ppt_w*2.5"/>
                                          </p:val>
                                        </p:tav>
                                        <p:tav tm="100000">
                                          <p:val>
                                            <p:strVal val="#ppt_w"/>
                                          </p:val>
                                        </p:tav>
                                      </p:tavLst>
                                    </p:anim>
                                    <p:anim calcmode="lin" valueType="num">
                                      <p:cBhvr>
                                        <p:cTn id="8" dur="2000" fill="hold"/>
                                        <p:tgtEl>
                                          <p:spTgt spid="21506"/>
                                        </p:tgtEl>
                                        <p:attrNameLst>
                                          <p:attrName>ppt_h</p:attrName>
                                        </p:attrNameLst>
                                      </p:cBhvr>
                                      <p:tavLst>
                                        <p:tav tm="0">
                                          <p:val>
                                            <p:strVal val="#ppt_h"/>
                                          </p:val>
                                        </p:tav>
                                        <p:tav tm="100000">
                                          <p:val>
                                            <p:strVal val="#ppt_h"/>
                                          </p:val>
                                        </p:tav>
                                      </p:tavLst>
                                    </p:anim>
                                    <p:anim calcmode="lin" valueType="num">
                                      <p:cBhvr>
                                        <p:cTn id="9" dur="2000" fill="hold"/>
                                        <p:tgtEl>
                                          <p:spTgt spid="21506"/>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21506"/>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2150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1507">
                                            <p:txEl>
                                              <p:pRg st="0" end="0"/>
                                            </p:txEl>
                                          </p:spTgt>
                                        </p:tgtEl>
                                        <p:attrNameLst>
                                          <p:attrName>style.visibility</p:attrName>
                                        </p:attrNameLst>
                                      </p:cBhvr>
                                      <p:to>
                                        <p:strVal val="visible"/>
                                      </p:to>
                                    </p:set>
                                    <p:animEffect transition="in" filter="wipe(left)">
                                      <p:cBhvr>
                                        <p:cTn id="16" dur="500"/>
                                        <p:tgtEl>
                                          <p:spTgt spid="215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p:txBody>
          <a:bodyPr>
            <a:normAutofit lnSpcReduction="10000"/>
          </a:bodyPr>
          <a:lstStyle/>
          <a:p>
            <a:pPr eaLnBrk="1" hangingPunct="1">
              <a:lnSpc>
                <a:spcPct val="80000"/>
              </a:lnSpc>
              <a:buFontTx/>
              <a:buNone/>
            </a:pPr>
            <a:r>
              <a:rPr lang="ru-RU" sz="2400" dirty="0" smtClean="0"/>
              <a:t>       </a:t>
            </a:r>
            <a:endParaRPr lang="ru-RU" sz="2400" dirty="0" smtClean="0"/>
          </a:p>
          <a:p>
            <a:pPr eaLnBrk="1" hangingPunct="1">
              <a:lnSpc>
                <a:spcPct val="80000"/>
              </a:lnSpc>
              <a:buFontTx/>
              <a:buNone/>
            </a:pPr>
            <a:endParaRPr lang="ru-RU" sz="2400" dirty="0"/>
          </a:p>
          <a:p>
            <a:pPr eaLnBrk="1" hangingPunct="1">
              <a:lnSpc>
                <a:spcPct val="80000"/>
              </a:lnSpc>
              <a:buFontTx/>
              <a:buNone/>
            </a:pPr>
            <a:endParaRPr lang="ru-RU" sz="2400" dirty="0" smtClean="0"/>
          </a:p>
          <a:p>
            <a:pPr eaLnBrk="1" hangingPunct="1">
              <a:lnSpc>
                <a:spcPct val="80000"/>
              </a:lnSpc>
              <a:buFontTx/>
              <a:buNone/>
            </a:pPr>
            <a:r>
              <a:rPr lang="ru-RU" sz="2400" dirty="0"/>
              <a:t> </a:t>
            </a:r>
            <a:r>
              <a:rPr lang="ru-RU" sz="2400" dirty="0" smtClean="0"/>
              <a:t>    </a:t>
            </a:r>
            <a:r>
              <a:rPr lang="ru-RU" sz="2400" dirty="0" smtClean="0"/>
              <a:t>Математический софизм – удивительное утверждение, в доказательстве которого кроются незаметные, а подчас и довольно тонкие ошибки. Очень часто понимание ошибок в софизме ведет к пониманию математики в целом, помогает развивать логику и навыки правильного мышления. Если нашел ошибку в софизме, значит, ты ее осознал, а осознание ошибки предупреждает от ее повторения в дальнейших математических рассуждениях. Софизмы не приносят пользы, если их не понимать.</a:t>
            </a:r>
            <a:br>
              <a:rPr lang="ru-RU" sz="2400" dirty="0" smtClean="0"/>
            </a:br>
            <a:r>
              <a:rPr lang="ru-RU" sz="2400" dirty="0" smtClean="0"/>
              <a:t/>
            </a:r>
            <a:br>
              <a:rPr lang="ru-RU" sz="2400" dirty="0" smtClean="0"/>
            </a:br>
            <a:endParaRPr lang="ru-RU" sz="2400" dirty="0" smtClean="0"/>
          </a:p>
        </p:txBody>
      </p:sp>
      <p:pic>
        <p:nvPicPr>
          <p:cNvPr id="7172" name="Picture 4" descr="708217yohiud8729"/>
          <p:cNvPicPr>
            <a:picLocks noChangeAspect="1" noChangeArrowheads="1" noCrop="1"/>
          </p:cNvPicPr>
          <p:nvPr/>
        </p:nvPicPr>
        <p:blipFill>
          <a:blip r:embed="rId2" cstate="print"/>
          <a:srcRect/>
          <a:stretch>
            <a:fillRect/>
          </a:stretch>
        </p:blipFill>
        <p:spPr bwMode="auto">
          <a:xfrm>
            <a:off x="6696075" y="0"/>
            <a:ext cx="2447925" cy="234315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fade">
                                      <p:cBhvr>
                                        <p:cTn id="7" dur="1000"/>
                                        <p:tgtEl>
                                          <p:spTgt spid="22531">
                                            <p:txEl>
                                              <p:pRg st="0" end="0"/>
                                            </p:txEl>
                                          </p:spTgt>
                                        </p:tgtEl>
                                      </p:cBhvr>
                                    </p:animEffect>
                                    <p:anim calcmode="lin" valueType="num">
                                      <p:cBhvr>
                                        <p:cTn id="8" dur="10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253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2531">
                                            <p:txEl>
                                              <p:pRg st="3" end="3"/>
                                            </p:txEl>
                                          </p:spTgt>
                                        </p:tgtEl>
                                        <p:attrNameLst>
                                          <p:attrName>style.visibility</p:attrName>
                                        </p:attrNameLst>
                                      </p:cBhvr>
                                      <p:to>
                                        <p:strVal val="visible"/>
                                      </p:to>
                                    </p:set>
                                    <p:animEffect transition="in" filter="fade">
                                      <p:cBhvr>
                                        <p:cTn id="14" dur="1000"/>
                                        <p:tgtEl>
                                          <p:spTgt spid="22531">
                                            <p:txEl>
                                              <p:pRg st="3" end="3"/>
                                            </p:txEl>
                                          </p:spTgt>
                                        </p:tgtEl>
                                      </p:cBhvr>
                                    </p:animEffect>
                                    <p:anim calcmode="lin" valueType="num">
                                      <p:cBhvr>
                                        <p:cTn id="15" dur="1000" fill="hold"/>
                                        <p:tgtEl>
                                          <p:spTgt spid="22531">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2253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4" descr="0c51b6bb24c2"/>
          <p:cNvPicPr>
            <a:picLocks noChangeAspect="1" noChangeArrowheads="1"/>
          </p:cNvPicPr>
          <p:nvPr/>
        </p:nvPicPr>
        <p:blipFill>
          <a:blip r:embed="rId2" cstate="print"/>
          <a:srcRect/>
          <a:stretch>
            <a:fillRect/>
          </a:stretch>
        </p:blipFill>
        <p:spPr bwMode="auto">
          <a:xfrm rot="724936">
            <a:off x="1116013" y="1052513"/>
            <a:ext cx="7620000" cy="5080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p:txBody>
          <a:bodyPr/>
          <a:lstStyle/>
          <a:p>
            <a:pPr eaLnBrk="1" hangingPunct="1">
              <a:lnSpc>
                <a:spcPct val="80000"/>
              </a:lnSpc>
              <a:buFontTx/>
              <a:buNone/>
            </a:pPr>
            <a:r>
              <a:rPr lang="ru-RU" sz="1800" dirty="0" smtClean="0"/>
              <a:t/>
            </a:r>
            <a:br>
              <a:rPr lang="ru-RU" sz="1800" dirty="0" smtClean="0"/>
            </a:br>
            <a:r>
              <a:rPr lang="ru-RU" sz="1800" dirty="0" smtClean="0"/>
              <a:t/>
            </a:r>
            <a:br>
              <a:rPr lang="ru-RU" sz="1800" dirty="0" smtClean="0"/>
            </a:br>
            <a:endParaRPr lang="ru-RU" sz="1800" dirty="0" smtClean="0"/>
          </a:p>
        </p:txBody>
      </p:sp>
      <p:pic>
        <p:nvPicPr>
          <p:cNvPr id="14340" name="Picture 5" descr="d193d8ac9015"/>
          <p:cNvPicPr>
            <a:picLocks noChangeAspect="1" noChangeArrowheads="1" noCrop="1"/>
          </p:cNvPicPr>
          <p:nvPr/>
        </p:nvPicPr>
        <p:blipFill>
          <a:blip r:embed="rId2" cstate="print"/>
          <a:srcRect/>
          <a:stretch>
            <a:fillRect/>
          </a:stretch>
        </p:blipFill>
        <p:spPr bwMode="auto">
          <a:xfrm rot="796406">
            <a:off x="5003800" y="3284538"/>
            <a:ext cx="2771775" cy="3333750"/>
          </a:xfrm>
          <a:prstGeom prst="rect">
            <a:avLst/>
          </a:prstGeom>
          <a:noFill/>
          <a:ln w="9525">
            <a:noFill/>
            <a:miter lim="800000"/>
            <a:headEnd/>
            <a:tailEnd/>
          </a:ln>
        </p:spPr>
      </p:pic>
      <p:sp>
        <p:nvSpPr>
          <p:cNvPr id="5" name="Прямоугольник 4"/>
          <p:cNvSpPr/>
          <p:nvPr/>
        </p:nvSpPr>
        <p:spPr>
          <a:xfrm>
            <a:off x="2555776" y="1844824"/>
            <a:ext cx="4060214" cy="1077218"/>
          </a:xfrm>
          <a:prstGeom prst="rect">
            <a:avLst/>
          </a:prstGeom>
        </p:spPr>
        <p:txBody>
          <a:bodyPr wrap="square">
            <a:spAutoFit/>
          </a:bodyPr>
          <a:lstStyle/>
          <a:p>
            <a:r>
              <a:rPr lang="ru-RU" sz="3200" dirty="0" smtClean="0"/>
              <a:t>«Положительное число меньше нуля?»</a:t>
            </a:r>
            <a:endParaRPr lang="ru-RU" sz="3200"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p:cTn id="7" dur="500" fill="hold"/>
                                        <p:tgtEl>
                                          <p:spTgt spid="2662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662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66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p:txBody>
          <a:bodyPr/>
          <a:lstStyle/>
          <a:p>
            <a:pPr eaLnBrk="1" hangingPunct="1">
              <a:buFontTx/>
              <a:buNone/>
            </a:pPr>
            <a:r>
              <a:rPr lang="ru-RU" dirty="0" smtClean="0"/>
              <a:t>          </a:t>
            </a:r>
          </a:p>
        </p:txBody>
      </p:sp>
      <p:pic>
        <p:nvPicPr>
          <p:cNvPr id="15365" name="Picture 5" descr="448095"/>
          <p:cNvPicPr>
            <a:picLocks noChangeAspect="1" noChangeArrowheads="1" noCrop="1"/>
          </p:cNvPicPr>
          <p:nvPr/>
        </p:nvPicPr>
        <p:blipFill>
          <a:blip r:embed="rId2" cstate="print"/>
          <a:srcRect/>
          <a:stretch>
            <a:fillRect/>
          </a:stretch>
        </p:blipFill>
        <p:spPr bwMode="auto">
          <a:xfrm>
            <a:off x="6546850" y="-387350"/>
            <a:ext cx="2597150" cy="4518025"/>
          </a:xfrm>
          <a:prstGeom prst="rect">
            <a:avLst/>
          </a:prstGeom>
          <a:noFill/>
          <a:ln w="9525">
            <a:noFill/>
            <a:miter lim="800000"/>
            <a:headEnd/>
            <a:tailEnd/>
          </a:ln>
        </p:spPr>
      </p:pic>
      <p:sp>
        <p:nvSpPr>
          <p:cNvPr id="6" name="Прямоугольник 5"/>
          <p:cNvSpPr/>
          <p:nvPr/>
        </p:nvSpPr>
        <p:spPr>
          <a:xfrm>
            <a:off x="1187624" y="1196752"/>
            <a:ext cx="5814392" cy="4893647"/>
          </a:xfrm>
          <a:prstGeom prst="rect">
            <a:avLst/>
          </a:prstGeom>
        </p:spPr>
        <p:txBody>
          <a:bodyPr wrap="square">
            <a:spAutoFit/>
          </a:bodyPr>
          <a:lstStyle/>
          <a:p>
            <a:r>
              <a:rPr lang="ru-RU" sz="2400" dirty="0" smtClean="0"/>
              <a:t>Дано</a:t>
            </a:r>
            <a:r>
              <a:rPr lang="en-US" sz="2400" dirty="0" smtClean="0"/>
              <a:t>: a&gt;b&gt;0</a:t>
            </a:r>
            <a:endParaRPr lang="ru-RU" sz="2400" dirty="0" smtClean="0"/>
          </a:p>
          <a:p>
            <a:pPr lvl="0"/>
            <a:r>
              <a:rPr lang="ru-RU" sz="2400" dirty="0" smtClean="0"/>
              <a:t>Умножить обе части на разность (</a:t>
            </a:r>
            <a:r>
              <a:rPr lang="en-US" sz="2400" dirty="0" smtClean="0"/>
              <a:t>b</a:t>
            </a:r>
            <a:r>
              <a:rPr lang="ru-RU" sz="2400" dirty="0" smtClean="0"/>
              <a:t>-</a:t>
            </a:r>
            <a:r>
              <a:rPr lang="en-US" sz="2400" dirty="0" smtClean="0"/>
              <a:t>a</a:t>
            </a:r>
            <a:r>
              <a:rPr lang="ru-RU" sz="2400" dirty="0" smtClean="0"/>
              <a:t>):</a:t>
            </a:r>
          </a:p>
          <a:p>
            <a:r>
              <a:rPr lang="en-US" sz="2400" dirty="0" smtClean="0"/>
              <a:t>a(b-a) &gt; b(b-a)</a:t>
            </a:r>
            <a:endParaRPr lang="ru-RU" sz="2400" dirty="0" smtClean="0"/>
          </a:p>
          <a:p>
            <a:r>
              <a:rPr lang="en-US" sz="2400" dirty="0" smtClean="0"/>
              <a:t>ab-a</a:t>
            </a:r>
            <a:r>
              <a:rPr lang="en-US" sz="2400" baseline="30000" dirty="0" smtClean="0"/>
              <a:t>2</a:t>
            </a:r>
            <a:r>
              <a:rPr lang="en-US" sz="2400" dirty="0" smtClean="0"/>
              <a:t> &gt; b</a:t>
            </a:r>
            <a:r>
              <a:rPr lang="en-US" sz="2400" baseline="30000" dirty="0" smtClean="0"/>
              <a:t>2</a:t>
            </a:r>
            <a:r>
              <a:rPr lang="en-US" sz="2400" dirty="0" smtClean="0"/>
              <a:t>-ab</a:t>
            </a:r>
            <a:endParaRPr lang="ru-RU" sz="2400" dirty="0" smtClean="0"/>
          </a:p>
          <a:p>
            <a:pPr lvl="0"/>
            <a:r>
              <a:rPr lang="ru-RU" sz="2400" dirty="0" smtClean="0"/>
              <a:t>Преобразовать данное  выражение так, чтобы в левой части был нуль:</a:t>
            </a:r>
          </a:p>
          <a:p>
            <a:r>
              <a:rPr lang="en-US" sz="2400" dirty="0" smtClean="0"/>
              <a:t>0 &gt; a</a:t>
            </a:r>
            <a:r>
              <a:rPr lang="en-US" sz="2400" baseline="30000" dirty="0" smtClean="0"/>
              <a:t>2</a:t>
            </a:r>
            <a:r>
              <a:rPr lang="en-US" sz="2400" dirty="0" smtClean="0"/>
              <a:t>-2ab+b</a:t>
            </a:r>
            <a:r>
              <a:rPr lang="en-US" sz="2400" baseline="30000" dirty="0" smtClean="0"/>
              <a:t>2</a:t>
            </a:r>
            <a:endParaRPr lang="ru-RU" sz="2400" baseline="30000" dirty="0" smtClean="0"/>
          </a:p>
          <a:p>
            <a:pPr lvl="0"/>
            <a:r>
              <a:rPr lang="ru-RU" sz="2400" dirty="0" smtClean="0"/>
              <a:t>(</a:t>
            </a:r>
            <a:r>
              <a:rPr lang="en-US" sz="2400" dirty="0" smtClean="0"/>
              <a:t>a</a:t>
            </a:r>
            <a:r>
              <a:rPr lang="ru-RU" sz="2400" dirty="0" smtClean="0"/>
              <a:t>-</a:t>
            </a:r>
            <a:r>
              <a:rPr lang="en-US" sz="2400" dirty="0" smtClean="0"/>
              <a:t>b</a:t>
            </a:r>
            <a:r>
              <a:rPr lang="ru-RU" sz="2400" dirty="0" smtClean="0"/>
              <a:t>)</a:t>
            </a:r>
            <a:r>
              <a:rPr lang="ru-RU" sz="2400" baseline="30000" dirty="0" smtClean="0"/>
              <a:t>2</a:t>
            </a:r>
            <a:r>
              <a:rPr lang="ru-RU" sz="2400" dirty="0" smtClean="0"/>
              <a:t>, </a:t>
            </a:r>
            <a:r>
              <a:rPr lang="en-US" sz="2400" dirty="0" smtClean="0"/>
              <a:t>a</a:t>
            </a:r>
            <a:r>
              <a:rPr lang="ru-RU" sz="2400" dirty="0" smtClean="0"/>
              <a:t> не равно </a:t>
            </a:r>
            <a:r>
              <a:rPr lang="en-US" sz="2400" dirty="0" smtClean="0"/>
              <a:t>b</a:t>
            </a:r>
            <a:r>
              <a:rPr lang="ru-RU" sz="2400" dirty="0" smtClean="0"/>
              <a:t>, есть число положительное</a:t>
            </a:r>
          </a:p>
          <a:p>
            <a:r>
              <a:rPr lang="ru-RU" sz="2400" dirty="0" smtClean="0"/>
              <a:t> </a:t>
            </a:r>
            <a:r>
              <a:rPr lang="en-US" sz="2400" dirty="0" smtClean="0"/>
              <a:t>0&gt;</a:t>
            </a:r>
            <a:r>
              <a:rPr lang="ru-RU" sz="2400" dirty="0" smtClean="0"/>
              <a:t> (</a:t>
            </a:r>
            <a:r>
              <a:rPr lang="en-US" sz="2400" dirty="0" smtClean="0"/>
              <a:t>a</a:t>
            </a:r>
            <a:r>
              <a:rPr lang="ru-RU" sz="2400" dirty="0" smtClean="0"/>
              <a:t>-</a:t>
            </a:r>
            <a:r>
              <a:rPr lang="en-US" sz="2400" dirty="0" smtClean="0"/>
              <a:t>b</a:t>
            </a:r>
            <a:r>
              <a:rPr lang="ru-RU" sz="2400" dirty="0" smtClean="0"/>
              <a:t>)</a:t>
            </a:r>
            <a:r>
              <a:rPr lang="ru-RU" sz="2400" baseline="30000" dirty="0" smtClean="0"/>
              <a:t>2</a:t>
            </a:r>
            <a:endParaRPr lang="ru-RU" sz="2400" dirty="0" smtClean="0"/>
          </a:p>
          <a:p>
            <a:r>
              <a:rPr lang="ru-RU" sz="2400" dirty="0" smtClean="0"/>
              <a:t>Получили, что положительное число меньше нуля. Где допущена ошибка?</a:t>
            </a:r>
          </a:p>
          <a:p>
            <a:r>
              <a:rPr lang="ru-RU" sz="2400" dirty="0" smtClean="0"/>
              <a:t> </a:t>
            </a:r>
            <a:endParaRPr lang="ru-RU" sz="2400"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fade">
                                      <p:cBhvr>
                                        <p:cTn id="7" dur="1000"/>
                                        <p:tgtEl>
                                          <p:spTgt spid="27651">
                                            <p:txEl>
                                              <p:pRg st="0" end="0"/>
                                            </p:txEl>
                                          </p:spTgt>
                                        </p:tgtEl>
                                      </p:cBhvr>
                                    </p:animEffect>
                                    <p:anim calcmode="lin" valueType="num">
                                      <p:cBhvr>
                                        <p:cTn id="8" dur="1000" fill="hold"/>
                                        <p:tgtEl>
                                          <p:spTgt spid="2765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765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13</TotalTime>
  <Words>201</Words>
  <Application>Microsoft Office PowerPoint</Application>
  <PresentationFormat>Экран (4:3)</PresentationFormat>
  <Paragraphs>20</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Изящная</vt:lpstr>
      <vt:lpstr>Математические софизмы</vt:lpstr>
      <vt:lpstr>Понятие «Софизм» </vt:lpstr>
      <vt:lpstr>Слайд 3</vt:lpstr>
      <vt:lpstr>Слайд 4</vt:lpstr>
      <vt:lpstr>Слайд 5</vt:lpstr>
      <vt:lpstr>Слайд 6</vt:lpstr>
    </vt:vector>
  </TitlesOfParts>
  <Company>DreamLair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Математические софизмы</dc:title>
  <dc:creator>Loner-XP</dc:creator>
  <cp:lastModifiedBy>Loner-XP</cp:lastModifiedBy>
  <cp:revision>2</cp:revision>
  <dcterms:created xsi:type="dcterms:W3CDTF">2012-04-01T13:11:49Z</dcterms:created>
  <dcterms:modified xsi:type="dcterms:W3CDTF">2012-04-01T13:25:22Z</dcterms:modified>
</cp:coreProperties>
</file>