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67" r:id="rId2"/>
    <p:sldId id="256" r:id="rId3"/>
    <p:sldId id="258" r:id="rId4"/>
    <p:sldId id="264" r:id="rId5"/>
    <p:sldId id="265" r:id="rId6"/>
    <p:sldId id="277" r:id="rId7"/>
    <p:sldId id="266" r:id="rId8"/>
    <p:sldId id="278" r:id="rId9"/>
    <p:sldId id="269" r:id="rId10"/>
    <p:sldId id="282" r:id="rId11"/>
    <p:sldId id="270" r:id="rId12"/>
    <p:sldId id="271" r:id="rId13"/>
    <p:sldId id="272" r:id="rId14"/>
    <p:sldId id="273" r:id="rId15"/>
    <p:sldId id="275" r:id="rId16"/>
    <p:sldId id="279" r:id="rId17"/>
    <p:sldId id="280" r:id="rId18"/>
    <p:sldId id="281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28213-F78C-40BC-A07D-41275696C1D6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49454-6212-42CE-B2A5-C7125F8342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1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49454-6212-42CE-B2A5-C7125F8342B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zna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27"/>
            <a:ext cx="9144000" cy="6786346"/>
          </a:xfrm>
          <a:prstGeom prst="rect">
            <a:avLst/>
          </a:prstGeom>
        </p:spPr>
      </p:pic>
      <p:sp>
        <p:nvSpPr>
          <p:cNvPr id="11" name="Блок-схема: альтернативный процесс 10"/>
          <p:cNvSpPr/>
          <p:nvPr/>
        </p:nvSpPr>
        <p:spPr>
          <a:xfrm>
            <a:off x="1142976" y="500042"/>
            <a:ext cx="6215106" cy="314327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Arial Narrow" pitchFamily="34" charset="0"/>
              </a:rPr>
              <a:t>Урок русского языка</a:t>
            </a:r>
          </a:p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Arial Narrow" pitchFamily="34" charset="0"/>
              </a:rPr>
              <a:t>Тема</a:t>
            </a:r>
            <a:r>
              <a:rPr lang="ru-RU" sz="4400" b="1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Arial Narrow" pitchFamily="34" charset="0"/>
              </a:rPr>
              <a:t>«Спряжение глаголов»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Arial Narrow" pitchFamily="34" charset="0"/>
              </a:rPr>
              <a:t>6 класс</a:t>
            </a:r>
            <a:endParaRPr lang="ru-RU" sz="2400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ru-RU" sz="2000" i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00504"/>
            <a:ext cx="3571900" cy="257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928662" y="357166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2"/>
                </a:solidFill>
              </a:rPr>
              <a:t>Однажды ранней осенью я ходил к дальнему озеру за окунями. </a:t>
            </a:r>
          </a:p>
          <a:p>
            <a:pPr algn="just"/>
            <a:r>
              <a:rPr lang="ru-RU" sz="2800" b="1" dirty="0" smtClean="0">
                <a:solidFill>
                  <a:schemeClr val="tx2"/>
                </a:solidFill>
              </a:rPr>
              <a:t>       Тихо и светло быва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chemeClr val="tx2"/>
                </a:solidFill>
              </a:rPr>
              <a:t>т в лесу осенним днем. В таком лесу далеко слыш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chemeClr val="tx2"/>
                </a:solidFill>
              </a:rPr>
              <a:t>тся каждый звук. Вот кто-то бежит под кустами.  </a:t>
            </a:r>
          </a:p>
          <a:p>
            <a:pPr algn="just"/>
            <a:r>
              <a:rPr lang="ru-RU" sz="2800" b="1" dirty="0" smtClean="0">
                <a:solidFill>
                  <a:schemeClr val="tx2"/>
                </a:solidFill>
              </a:rPr>
              <a:t>     Присяд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chemeClr val="tx2"/>
                </a:solidFill>
              </a:rPr>
              <a:t>шь на корточки и вид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chemeClr val="tx2"/>
                </a:solidFill>
              </a:rPr>
              <a:t>шь: кат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chemeClr val="tx2"/>
                </a:solidFill>
              </a:rPr>
              <a:t>тся возок с листьями</a:t>
            </a:r>
            <a:r>
              <a:rPr lang="ru-RU" sz="3200" b="1" dirty="0" smtClean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00042"/>
            <a:ext cx="80010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Если окончание глагола </a:t>
            </a:r>
            <a:r>
              <a:rPr lang="ru-RU" sz="3200" dirty="0" smtClean="0">
                <a:solidFill>
                  <a:srgbClr val="FF0000"/>
                </a:solidFill>
              </a:rPr>
              <a:t>безударное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спряжение определяется </a:t>
            </a:r>
            <a:r>
              <a:rPr lang="ru-RU" sz="3200" dirty="0" smtClean="0">
                <a:solidFill>
                  <a:srgbClr val="FF0000"/>
                </a:solidFill>
              </a:rPr>
              <a:t>по </a:t>
            </a:r>
            <a:r>
              <a:rPr lang="ru-RU" sz="3600" b="1" i="1" dirty="0" smtClean="0">
                <a:solidFill>
                  <a:srgbClr val="FF0000"/>
                </a:solidFill>
              </a:rPr>
              <a:t>инфинитиву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Ко </a:t>
            </a:r>
            <a:r>
              <a:rPr lang="en-GB" sz="3200" b="1" i="1" dirty="0" smtClean="0">
                <a:solidFill>
                  <a:srgbClr val="FF0000"/>
                </a:solidFill>
              </a:rPr>
              <a:t>II </a:t>
            </a:r>
            <a:r>
              <a:rPr lang="ru-RU" sz="3200" b="1" i="1" dirty="0" smtClean="0">
                <a:solidFill>
                  <a:srgbClr val="FF0000"/>
                </a:solidFill>
              </a:rPr>
              <a:t>спряжению относятся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357430"/>
          <a:ext cx="7929618" cy="3866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7805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Все глаголы </a:t>
                      </a:r>
                    </a:p>
                    <a:p>
                      <a:r>
                        <a:rPr lang="ru-RU" sz="2400" dirty="0" smtClean="0"/>
                        <a:t>на -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smtClean="0"/>
                        <a:t>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Четыре глагола </a:t>
                      </a:r>
                    </a:p>
                    <a:p>
                      <a:r>
                        <a:rPr lang="ru-RU" sz="2400" dirty="0" smtClean="0"/>
                        <a:t>на -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400" dirty="0" smtClean="0"/>
                        <a:t>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Семь глаголов </a:t>
                      </a:r>
                    </a:p>
                    <a:p>
                      <a:r>
                        <a:rPr lang="ru-RU" sz="2400" dirty="0" smtClean="0"/>
                        <a:t>на -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ТЬ</a:t>
                      </a:r>
                      <a:endParaRPr lang="ru-RU" sz="2400" dirty="0"/>
                    </a:p>
                  </a:txBody>
                  <a:tcPr/>
                </a:tc>
              </a:tr>
              <a:tr h="2677502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клеить, строить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(кроме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брить и стелить</a:t>
                      </a:r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гнать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дышать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держать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слышать</a:t>
                      </a:r>
                      <a:endParaRPr lang="ru-RU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видеть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терпеть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ненавидеть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вертеть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обидеть зависеть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смотреть</a:t>
                      </a:r>
                      <a:endParaRPr lang="ru-RU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Давайте  рассуждать!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901014" cy="49737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928802"/>
            <a:ext cx="7929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Он </a:t>
            </a:r>
            <a:r>
              <a:rPr lang="ru-RU" sz="3200" dirty="0" err="1" smtClean="0">
                <a:solidFill>
                  <a:schemeClr val="tx2"/>
                </a:solidFill>
              </a:rPr>
              <a:t>дума?т</a:t>
            </a:r>
            <a:r>
              <a:rPr lang="ru-RU" sz="3200" dirty="0" smtClean="0">
                <a:solidFill>
                  <a:schemeClr val="tx2"/>
                </a:solidFill>
              </a:rPr>
              <a:t> (что делает?)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Что делать? – дум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>
                <a:solidFill>
                  <a:schemeClr val="tx2"/>
                </a:solidFill>
              </a:rPr>
              <a:t>ть. Глагол на –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>
                <a:solidFill>
                  <a:schemeClr val="tx2"/>
                </a:solidFill>
              </a:rPr>
              <a:t>ТЬ,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не является исключением</a:t>
            </a:r>
            <a:r>
              <a:rPr lang="ru-RU" sz="3200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Значит, относится к </a:t>
            </a:r>
            <a:r>
              <a:rPr lang="en-GB" sz="3200" dirty="0" smtClean="0">
                <a:solidFill>
                  <a:schemeClr val="tx2"/>
                </a:solidFill>
              </a:rPr>
              <a:t>I </a:t>
            </a:r>
            <a:r>
              <a:rPr lang="ru-RU" sz="3200" dirty="0" smtClean="0">
                <a:solidFill>
                  <a:schemeClr val="tx2"/>
                </a:solidFill>
              </a:rPr>
              <a:t>спряжению.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В окончании следует писать гласную 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Он дума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chemeClr val="tx2"/>
                </a:solidFill>
              </a:rPr>
              <a:t>т.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 или И?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tx2"/>
                </a:solidFill>
              </a:rPr>
              <a:t>вар.т</a:t>
            </a:r>
            <a:r>
              <a:rPr lang="ru-RU" sz="3200" b="1" dirty="0" smtClean="0">
                <a:solidFill>
                  <a:schemeClr val="tx2"/>
                </a:solidFill>
              </a:rPr>
              <a:t>			</a:t>
            </a:r>
            <a:r>
              <a:rPr lang="ru-RU" sz="3200" b="1" dirty="0" err="1" smtClean="0">
                <a:solidFill>
                  <a:schemeClr val="tx2"/>
                </a:solidFill>
              </a:rPr>
              <a:t>ве.т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b="1" dirty="0" err="1" smtClean="0">
                <a:solidFill>
                  <a:schemeClr val="tx2"/>
                </a:solidFill>
              </a:rPr>
              <a:t>показыва.т</a:t>
            </a:r>
            <a:r>
              <a:rPr lang="ru-RU" sz="3200" b="1" dirty="0" smtClean="0">
                <a:solidFill>
                  <a:schemeClr val="tx2"/>
                </a:solidFill>
              </a:rPr>
              <a:t>	     </a:t>
            </a:r>
            <a:r>
              <a:rPr lang="en-GB" sz="3200" b="1" dirty="0" smtClean="0">
                <a:solidFill>
                  <a:schemeClr val="tx2"/>
                </a:solidFill>
              </a:rPr>
              <a:t>     </a:t>
            </a:r>
            <a:r>
              <a:rPr lang="ru-RU" sz="3200" b="1" dirty="0" err="1" smtClean="0">
                <a:solidFill>
                  <a:schemeClr val="tx2"/>
                </a:solidFill>
              </a:rPr>
              <a:t>хвал.т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b="1" dirty="0" err="1" smtClean="0">
                <a:solidFill>
                  <a:schemeClr val="tx2"/>
                </a:solidFill>
              </a:rPr>
              <a:t>стел.т</a:t>
            </a:r>
            <a:r>
              <a:rPr lang="ru-RU" sz="3200" b="1" dirty="0" smtClean="0">
                <a:solidFill>
                  <a:schemeClr val="tx2"/>
                </a:solidFill>
              </a:rPr>
              <a:t>			</a:t>
            </a:r>
            <a:r>
              <a:rPr lang="ru-RU" sz="3200" b="1" dirty="0" err="1" smtClean="0">
                <a:solidFill>
                  <a:schemeClr val="tx2"/>
                </a:solidFill>
              </a:rPr>
              <a:t>круж.т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b="1" dirty="0" err="1" smtClean="0">
                <a:solidFill>
                  <a:schemeClr val="tx2"/>
                </a:solidFill>
              </a:rPr>
              <a:t>бор.тся</a:t>
            </a:r>
            <a:r>
              <a:rPr lang="ru-RU" sz="3200" b="1" dirty="0" smtClean="0">
                <a:solidFill>
                  <a:schemeClr val="tx2"/>
                </a:solidFill>
              </a:rPr>
              <a:t>			</a:t>
            </a:r>
            <a:r>
              <a:rPr lang="ru-RU" sz="3200" b="1" dirty="0" err="1" smtClean="0">
                <a:solidFill>
                  <a:schemeClr val="tx2"/>
                </a:solidFill>
              </a:rPr>
              <a:t>крас.т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b="1" dirty="0" err="1" smtClean="0">
                <a:solidFill>
                  <a:schemeClr val="tx2"/>
                </a:solidFill>
              </a:rPr>
              <a:t>плач.т</a:t>
            </a:r>
            <a:r>
              <a:rPr lang="ru-RU" sz="3200" b="1" dirty="0" smtClean="0">
                <a:solidFill>
                  <a:schemeClr val="tx2"/>
                </a:solidFill>
              </a:rPr>
              <a:t>			руб.т		</a:t>
            </a:r>
          </a:p>
          <a:p>
            <a:r>
              <a:rPr lang="ru-RU" sz="3200" b="1" dirty="0" err="1" smtClean="0">
                <a:solidFill>
                  <a:schemeClr val="tx2"/>
                </a:solidFill>
              </a:rPr>
              <a:t>терп.т</a:t>
            </a:r>
            <a:r>
              <a:rPr lang="ru-RU" sz="3200" b="1" dirty="0" smtClean="0">
                <a:solidFill>
                  <a:schemeClr val="tx2"/>
                </a:solidFill>
              </a:rPr>
              <a:t>			</a:t>
            </a:r>
            <a:r>
              <a:rPr lang="ru-RU" sz="3200" b="1" dirty="0" err="1" smtClean="0">
                <a:solidFill>
                  <a:schemeClr val="tx2"/>
                </a:solidFill>
              </a:rPr>
              <a:t>верт.т</a:t>
            </a:r>
            <a:r>
              <a:rPr lang="ru-RU" sz="3200" b="1" dirty="0" smtClean="0">
                <a:solidFill>
                  <a:schemeClr val="tx2"/>
                </a:solidFill>
              </a:rPr>
              <a:t>	</a:t>
            </a:r>
          </a:p>
          <a:p>
            <a:r>
              <a:rPr lang="ru-RU" sz="3200" b="1" dirty="0" err="1" smtClean="0">
                <a:solidFill>
                  <a:schemeClr val="tx2"/>
                </a:solidFill>
              </a:rPr>
              <a:t>се.т</a:t>
            </a:r>
            <a:r>
              <a:rPr lang="ru-RU" sz="3200" b="1" dirty="0" smtClean="0">
                <a:solidFill>
                  <a:schemeClr val="tx2"/>
                </a:solidFill>
              </a:rPr>
              <a:t>		</a:t>
            </a:r>
            <a:r>
              <a:rPr lang="en-GB" sz="3200" b="1" dirty="0" smtClean="0">
                <a:solidFill>
                  <a:schemeClr val="tx2"/>
                </a:solidFill>
              </a:rPr>
              <a:t>          </a:t>
            </a:r>
            <a:r>
              <a:rPr lang="ru-RU" sz="3200" b="1" dirty="0" err="1" smtClean="0">
                <a:solidFill>
                  <a:schemeClr val="tx2"/>
                </a:solidFill>
              </a:rPr>
              <a:t>гон.т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b="1" dirty="0" err="1" smtClean="0">
                <a:solidFill>
                  <a:schemeClr val="tx2"/>
                </a:solidFill>
              </a:rPr>
              <a:t>обид.т</a:t>
            </a:r>
            <a:r>
              <a:rPr lang="ru-RU" sz="3200" b="1" dirty="0" smtClean="0">
                <a:solidFill>
                  <a:schemeClr val="tx2"/>
                </a:solidFill>
              </a:rPr>
              <a:t>			</a:t>
            </a:r>
            <a:r>
              <a:rPr lang="ru-RU" sz="3200" b="1" dirty="0" err="1" smtClean="0">
                <a:solidFill>
                  <a:schemeClr val="tx2"/>
                </a:solidFill>
              </a:rPr>
              <a:t>та.т</a:t>
            </a:r>
            <a:endParaRPr lang="ru-RU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Проверим!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вар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			ве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показыва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т	          хвал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стел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т			круж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бор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тся			крас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плач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т			руб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	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терп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         	          верт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се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т		          гон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обид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			та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Мини-тест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2"/>
                </a:solidFill>
              </a:rPr>
              <a:t>В каком ряду на месте пропусков во всех глаголах ед. числа пишется буква Е?</a:t>
            </a: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1)</a:t>
            </a:r>
            <a:r>
              <a:rPr lang="ru-RU" sz="2800" b="1" dirty="0" err="1" smtClean="0">
                <a:solidFill>
                  <a:schemeClr val="tx2"/>
                </a:solidFill>
              </a:rPr>
              <a:t>смотр.т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мечта.т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2)</a:t>
            </a:r>
            <a:r>
              <a:rPr lang="ru-RU" sz="2800" b="1" dirty="0" err="1" smtClean="0">
                <a:solidFill>
                  <a:schemeClr val="tx2"/>
                </a:solidFill>
              </a:rPr>
              <a:t>пиш.т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отталкива.т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3)</a:t>
            </a:r>
            <a:r>
              <a:rPr lang="ru-RU" sz="2800" b="1" dirty="0" err="1" smtClean="0">
                <a:solidFill>
                  <a:schemeClr val="tx2"/>
                </a:solidFill>
              </a:rPr>
              <a:t>ненавид.т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озаря.т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4)</a:t>
            </a:r>
            <a:r>
              <a:rPr lang="ru-RU" sz="2800" b="1" dirty="0" err="1" smtClean="0">
                <a:solidFill>
                  <a:schemeClr val="tx2"/>
                </a:solidFill>
              </a:rPr>
              <a:t>напомина.т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держ.т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01122" cy="4853006"/>
          </a:xfrm>
        </p:spPr>
        <p:txBody>
          <a:bodyPr>
            <a:normAutofit/>
          </a:bodyPr>
          <a:lstStyle/>
          <a:p>
            <a:pPr marL="514350" indent="-514350" algn="l"/>
            <a:r>
              <a:rPr lang="ru-RU" sz="2800" b="1" dirty="0" smtClean="0">
                <a:solidFill>
                  <a:schemeClr val="tx2"/>
                </a:solidFill>
              </a:rPr>
              <a:t>2. В каком ряду на месте пропусков во всех глаголах мн.числа пишется буква Я?</a:t>
            </a:r>
          </a:p>
          <a:p>
            <a:pPr marL="514350" indent="-514350" algn="l"/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2"/>
                </a:solidFill>
              </a:rPr>
              <a:t>1)</a:t>
            </a:r>
            <a:r>
              <a:rPr lang="ru-RU" sz="2800" b="1" dirty="0" err="1" smtClean="0">
                <a:solidFill>
                  <a:schemeClr val="tx2"/>
                </a:solidFill>
              </a:rPr>
              <a:t>красне.т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кле.т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2"/>
                </a:solidFill>
              </a:rPr>
              <a:t>2)</a:t>
            </a:r>
            <a:r>
              <a:rPr lang="ru-RU" sz="2800" b="1" dirty="0" err="1" smtClean="0">
                <a:solidFill>
                  <a:schemeClr val="tx2"/>
                </a:solidFill>
              </a:rPr>
              <a:t>мо.т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ненавид.т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2"/>
                </a:solidFill>
              </a:rPr>
              <a:t>3)</a:t>
            </a:r>
            <a:r>
              <a:rPr lang="ru-RU" sz="2800" b="1" dirty="0" err="1" smtClean="0">
                <a:solidFill>
                  <a:schemeClr val="tx2"/>
                </a:solidFill>
              </a:rPr>
              <a:t>нос.т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верт.т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2"/>
                </a:solidFill>
              </a:rPr>
              <a:t>4)</a:t>
            </a:r>
            <a:r>
              <a:rPr lang="ru-RU" sz="2800" b="1" dirty="0" err="1" smtClean="0">
                <a:solidFill>
                  <a:schemeClr val="tx2"/>
                </a:solidFill>
              </a:rPr>
              <a:t>кол.т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стро.т</a:t>
            </a:r>
            <a:endParaRPr lang="ru-RU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571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58246" cy="492444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2"/>
                </a:solidFill>
              </a:rPr>
              <a:t>3. В каком ряду все глаголы относятся ко </a:t>
            </a:r>
            <a:r>
              <a:rPr lang="en-GB" sz="2800" dirty="0" smtClean="0">
                <a:solidFill>
                  <a:schemeClr val="tx2"/>
                </a:solidFill>
              </a:rPr>
              <a:t>II </a:t>
            </a:r>
            <a:r>
              <a:rPr lang="ru-RU" sz="2800" dirty="0" smtClean="0">
                <a:solidFill>
                  <a:schemeClr val="tx2"/>
                </a:solidFill>
              </a:rPr>
              <a:t>спряжению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  <a:endParaRPr lang="ru-RU" sz="2800" dirty="0" smtClean="0">
              <a:solidFill>
                <a:schemeClr val="tx2"/>
              </a:solidFill>
            </a:endParaRPr>
          </a:p>
          <a:p>
            <a:pPr algn="l"/>
            <a:endParaRPr lang="ru-RU" sz="2800" dirty="0" smtClean="0">
              <a:solidFill>
                <a:schemeClr val="tx2"/>
              </a:solidFill>
            </a:endParaRPr>
          </a:p>
          <a:p>
            <a:pPr algn="l"/>
            <a:r>
              <a:rPr lang="ru-RU" sz="2800" dirty="0" smtClean="0">
                <a:solidFill>
                  <a:schemeClr val="tx2"/>
                </a:solidFill>
              </a:rPr>
              <a:t>1)решает, строит, смотрит</a:t>
            </a:r>
          </a:p>
          <a:p>
            <a:pPr algn="l"/>
            <a:r>
              <a:rPr lang="ru-RU" sz="2800" dirty="0" smtClean="0">
                <a:solidFill>
                  <a:schemeClr val="tx2"/>
                </a:solidFill>
              </a:rPr>
              <a:t>2)терпит, играет, выпускает</a:t>
            </a:r>
          </a:p>
          <a:p>
            <a:pPr algn="l"/>
            <a:r>
              <a:rPr lang="ru-RU" sz="2800" dirty="0" smtClean="0">
                <a:solidFill>
                  <a:schemeClr val="tx2"/>
                </a:solidFill>
              </a:rPr>
              <a:t>3)возит, носит, отскочит</a:t>
            </a:r>
          </a:p>
          <a:p>
            <a:pPr algn="l"/>
            <a:r>
              <a:rPr lang="ru-RU" sz="2800" dirty="0" smtClean="0">
                <a:solidFill>
                  <a:schemeClr val="tx2"/>
                </a:solidFill>
              </a:rPr>
              <a:t>4)колется, сигналит, машет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8429684" cy="35719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sz="3600" b="1" i="1" dirty="0" smtClean="0">
                <a:solidFill>
                  <a:schemeClr val="tx2"/>
                </a:solidFill>
              </a:rPr>
              <a:t>4. </a:t>
            </a:r>
            <a:r>
              <a:rPr lang="ru-RU" sz="3100" b="1" i="1" dirty="0" smtClean="0">
                <a:solidFill>
                  <a:schemeClr val="tx2"/>
                </a:solidFill>
              </a:rPr>
              <a:t>В каком ряду все глаголы относятся </a:t>
            </a:r>
            <a:r>
              <a:rPr lang="en-US" sz="3100" b="1" i="1" dirty="0" smtClean="0">
                <a:solidFill>
                  <a:schemeClr val="tx2"/>
                </a:solidFill>
              </a:rPr>
              <a:t/>
            </a:r>
            <a:br>
              <a:rPr lang="en-US" sz="3100" b="1" i="1" dirty="0" smtClean="0">
                <a:solidFill>
                  <a:schemeClr val="tx2"/>
                </a:solidFill>
              </a:rPr>
            </a:br>
            <a:r>
              <a:rPr lang="ru-RU" sz="3100" b="1" i="1" dirty="0" smtClean="0">
                <a:solidFill>
                  <a:schemeClr val="tx2"/>
                </a:solidFill>
              </a:rPr>
              <a:t>ко </a:t>
            </a:r>
            <a:r>
              <a:rPr lang="en-GB" sz="3100" b="1" i="1" dirty="0" smtClean="0">
                <a:solidFill>
                  <a:schemeClr val="tx2"/>
                </a:solidFill>
              </a:rPr>
              <a:t>II </a:t>
            </a:r>
            <a:r>
              <a:rPr lang="ru-RU" sz="3100" b="1" i="1" dirty="0" smtClean="0">
                <a:solidFill>
                  <a:schemeClr val="tx2"/>
                </a:solidFill>
              </a:rPr>
              <a:t>спряжению</a:t>
            </a:r>
            <a:r>
              <a:rPr lang="en-US" sz="3100" b="1" i="1" dirty="0" smtClean="0">
                <a:solidFill>
                  <a:schemeClr val="tx2"/>
                </a:solidFill>
              </a:rPr>
              <a:t/>
            </a:r>
            <a:br>
              <a:rPr lang="en-US" sz="3100" b="1" i="1" dirty="0" smtClean="0">
                <a:solidFill>
                  <a:schemeClr val="tx2"/>
                </a:solidFill>
              </a:rPr>
            </a:br>
            <a:r>
              <a:rPr lang="ru-RU" sz="3100" b="1" i="1" dirty="0" smtClean="0">
                <a:solidFill>
                  <a:schemeClr val="tx2"/>
                </a:solidFill>
              </a:rPr>
              <a:t/>
            </a:r>
            <a:br>
              <a:rPr lang="ru-RU" sz="3100" b="1" i="1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1)ходить, думать, брать</a:t>
            </a:r>
            <a:br>
              <a:rPr lang="ru-RU" sz="3100" b="1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2)списать, тащить, заботиться</a:t>
            </a:r>
            <a:br>
              <a:rPr lang="ru-RU" sz="3100" b="1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3)волноваться, идти, беречь</a:t>
            </a:r>
            <a:br>
              <a:rPr lang="ru-RU" sz="3100" b="1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4)дышать, гнать, любить</a:t>
            </a:r>
            <a:br>
              <a:rPr lang="ru-RU" sz="3100" b="1" dirty="0" smtClean="0">
                <a:solidFill>
                  <a:schemeClr val="tx2"/>
                </a:solidFill>
              </a:rPr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Проверим!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84248"/>
            <a:ext cx="7467600" cy="4873752"/>
          </a:xfrm>
        </p:spPr>
        <p:txBody>
          <a:bodyPr/>
          <a:lstStyle/>
          <a:p>
            <a:pPr algn="ctr" fontAlgn="t">
              <a:buNone/>
            </a:pPr>
            <a:r>
              <a:rPr lang="ru-RU" sz="3200" b="1" dirty="0" smtClean="0"/>
              <a:t>1</a:t>
            </a:r>
            <a:r>
              <a:rPr lang="en-US" sz="3200" b="1" dirty="0" smtClean="0"/>
              <a:t>- </a:t>
            </a:r>
            <a:r>
              <a:rPr lang="ru-RU" sz="3200" b="1" dirty="0" smtClean="0"/>
              <a:t>2)</a:t>
            </a:r>
          </a:p>
          <a:p>
            <a:pPr algn="ctr" fontAlgn="t">
              <a:buNone/>
            </a:pPr>
            <a:r>
              <a:rPr lang="ru-RU" sz="3200" b="1" dirty="0" smtClean="0"/>
              <a:t>2</a:t>
            </a:r>
            <a:r>
              <a:rPr lang="en-US" sz="3200" b="1" dirty="0" smtClean="0"/>
              <a:t>- </a:t>
            </a:r>
            <a:r>
              <a:rPr lang="ru-RU" sz="3200" b="1" dirty="0" smtClean="0"/>
              <a:t>3)</a:t>
            </a:r>
          </a:p>
          <a:p>
            <a:pPr algn="ctr" fontAlgn="t">
              <a:buNone/>
            </a:pPr>
            <a:r>
              <a:rPr lang="ru-RU" sz="3200" b="1" dirty="0" smtClean="0"/>
              <a:t>3</a:t>
            </a:r>
            <a:r>
              <a:rPr lang="en-US" sz="3200" b="1" dirty="0" smtClean="0"/>
              <a:t>- </a:t>
            </a:r>
            <a:r>
              <a:rPr lang="ru-RU" sz="3200" b="1" dirty="0" smtClean="0"/>
              <a:t>3)</a:t>
            </a:r>
          </a:p>
          <a:p>
            <a:pPr algn="ctr" fontAlgn="t">
              <a:buNone/>
            </a:pPr>
            <a:r>
              <a:rPr lang="ru-RU" sz="3200" b="1" dirty="0" smtClean="0"/>
              <a:t>4</a:t>
            </a:r>
            <a:r>
              <a:rPr lang="en-US" sz="3200" b="1" dirty="0" smtClean="0"/>
              <a:t>- </a:t>
            </a:r>
            <a:r>
              <a:rPr lang="ru-RU" sz="3200" b="1" dirty="0" smtClean="0"/>
              <a:t>4)</a:t>
            </a:r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</a:rPr>
              <a:t>Закончи высказывания о глаголе: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500174"/>
            <a:ext cx="75612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Общее грамматическое значение глагола – …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Постоянные морфологические признаки –…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Непостоянные морфологические признаки  -…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Синтаксическая роль –… 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714348" y="4929198"/>
            <a:ext cx="5643602" cy="714380"/>
          </a:xfrm>
          <a:prstGeom prst="flowChartAlternateProcess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714348" y="3357562"/>
            <a:ext cx="7000924" cy="1071570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2143116"/>
            <a:ext cx="6929486" cy="8572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14348" y="928670"/>
            <a:ext cx="5857916" cy="785818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857233"/>
            <a:ext cx="8072494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Общее грамматическое значение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глагола – </a:t>
            </a:r>
            <a:r>
              <a:rPr lang="ru-RU" sz="2800" b="1" dirty="0" smtClean="0">
                <a:solidFill>
                  <a:srgbClr val="FF0000"/>
                </a:solidFill>
              </a:rPr>
              <a:t>действие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Постоянные морфологические признаки – </a:t>
            </a:r>
            <a:r>
              <a:rPr lang="ru-RU" sz="2800" b="1" dirty="0" smtClean="0">
                <a:solidFill>
                  <a:srgbClr val="FF0000"/>
                </a:solidFill>
              </a:rPr>
              <a:t>возвратность, вид, спряжение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Непостоянные морфологические признаки  -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наклонение, время, лицо, число, род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Синтаксическая роль – </a:t>
            </a:r>
            <a:r>
              <a:rPr lang="ru-RU" sz="2800" b="1" dirty="0" smtClean="0">
                <a:solidFill>
                  <a:srgbClr val="FF0000"/>
                </a:solidFill>
              </a:rPr>
              <a:t>сказуемое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Проверим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8129590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Что такое спряжение глаголов?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571744"/>
            <a:ext cx="7286676" cy="225266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</a:rPr>
              <a:t>Какие глаголы спрягаются?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</a:rPr>
              <a:t>Личные окончания глаголов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14290"/>
            <a:ext cx="6643734" cy="7143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Заполните  таблицу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5334"/>
              </p:ext>
            </p:extLst>
          </p:nvPr>
        </p:nvGraphicFramePr>
        <p:xfrm>
          <a:off x="2699792" y="1412776"/>
          <a:ext cx="5584134" cy="3367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067"/>
                <a:gridCol w="2792067"/>
              </a:tblGrid>
              <a:tr h="13939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с</a:t>
                      </a:r>
                      <a:r>
                        <a:rPr lang="ru-RU" sz="2800" dirty="0" smtClean="0"/>
                        <a:t>пряжение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 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 с</a:t>
                      </a:r>
                      <a:r>
                        <a:rPr lang="ru-RU" sz="2800" dirty="0" smtClean="0"/>
                        <a:t>пряжение</a:t>
                      </a:r>
                      <a:endParaRPr lang="ru-RU" sz="2800" dirty="0"/>
                    </a:p>
                  </a:txBody>
                  <a:tcPr/>
                </a:tc>
              </a:tr>
              <a:tr h="19738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</a:rPr>
              <a:t>Личные окончания глаголов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714488"/>
          <a:ext cx="7715304" cy="4643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18567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с</a:t>
                      </a:r>
                      <a:r>
                        <a:rPr lang="ru-RU" sz="3600" dirty="0" smtClean="0"/>
                        <a:t>пряжение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 </a:t>
                      </a: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 с</a:t>
                      </a:r>
                      <a:r>
                        <a:rPr lang="ru-RU" sz="3600" dirty="0" smtClean="0"/>
                        <a:t>пряжение</a:t>
                      </a:r>
                      <a:endParaRPr lang="ru-RU" sz="3600" dirty="0"/>
                    </a:p>
                  </a:txBody>
                  <a:tcPr/>
                </a:tc>
              </a:tr>
              <a:tr h="278708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М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ШЬ, 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ТЕ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Т,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 -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Т, -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Т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М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ШЬ, 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ТЕ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Т,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 -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Т, -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Т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357166"/>
          <a:ext cx="785818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531"/>
                <a:gridCol w="3101913"/>
                <a:gridCol w="2274736"/>
              </a:tblGrid>
              <a:tr h="2286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спряжение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 спряжение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600" dirty="0"/>
                    </a:p>
                  </a:txBody>
                  <a:tcPr/>
                </a:tc>
              </a:tr>
              <a:tr h="32592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скажешь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идёшь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борется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видишь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решится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вернется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явится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молчим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оставляете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27076"/>
          <a:ext cx="8143932" cy="614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214314"/>
                <a:gridCol w="3929090"/>
              </a:tblGrid>
              <a:tr h="22273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спряжение</a:t>
                      </a:r>
                    </a:p>
                    <a:p>
                      <a:endParaRPr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спряжение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391632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скажешь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идёшь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борется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вернется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оставляете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видишь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 решится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явится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молчим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5725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2"/>
                </a:solidFill>
              </a:rPr>
              <a:t>      Однажды ранней осенью я ходил к дальнему озеру за окунями. </a:t>
            </a:r>
          </a:p>
          <a:p>
            <a:pPr algn="just"/>
            <a:r>
              <a:rPr lang="ru-RU" sz="2800" b="1" dirty="0" smtClean="0">
                <a:solidFill>
                  <a:schemeClr val="tx2"/>
                </a:solidFill>
              </a:rPr>
              <a:t>       Тихо и светло </a:t>
            </a:r>
            <a:r>
              <a:rPr lang="ru-RU" sz="2800" b="1" dirty="0" err="1" smtClean="0">
                <a:solidFill>
                  <a:schemeClr val="tx2"/>
                </a:solidFill>
              </a:rPr>
              <a:t>быва</a:t>
            </a:r>
            <a:r>
              <a:rPr lang="ru-RU" sz="2800" b="1" dirty="0" smtClean="0">
                <a:solidFill>
                  <a:schemeClr val="tx2"/>
                </a:solidFill>
              </a:rPr>
              <a:t> … т в лесу осенним днем. В таком лесу далеко </a:t>
            </a:r>
            <a:r>
              <a:rPr lang="ru-RU" sz="2800" b="1" dirty="0" err="1" smtClean="0">
                <a:solidFill>
                  <a:schemeClr val="tx2"/>
                </a:solidFill>
              </a:rPr>
              <a:t>слыш</a:t>
            </a:r>
            <a:r>
              <a:rPr lang="ru-RU" sz="2800" b="1" dirty="0" smtClean="0">
                <a:solidFill>
                  <a:schemeClr val="tx2"/>
                </a:solidFill>
              </a:rPr>
              <a:t>…</a:t>
            </a:r>
            <a:r>
              <a:rPr lang="ru-RU" sz="2800" b="1" dirty="0" err="1" smtClean="0">
                <a:solidFill>
                  <a:schemeClr val="tx2"/>
                </a:solidFill>
              </a:rPr>
              <a:t>тся</a:t>
            </a:r>
            <a:r>
              <a:rPr lang="ru-RU" sz="2800" b="1" dirty="0" smtClean="0">
                <a:solidFill>
                  <a:schemeClr val="tx2"/>
                </a:solidFill>
              </a:rPr>
              <a:t> каждый звук. Вот кто-то бежит под кустами.  </a:t>
            </a:r>
          </a:p>
          <a:p>
            <a:pPr algn="just"/>
            <a:r>
              <a:rPr lang="ru-RU" sz="2800" b="1" dirty="0" smtClean="0">
                <a:solidFill>
                  <a:schemeClr val="tx2"/>
                </a:solidFill>
              </a:rPr>
              <a:t>     </a:t>
            </a:r>
            <a:r>
              <a:rPr lang="ru-RU" sz="2800" b="1" dirty="0" err="1" smtClean="0">
                <a:solidFill>
                  <a:schemeClr val="tx2"/>
                </a:solidFill>
              </a:rPr>
              <a:t>Присяд</a:t>
            </a:r>
            <a:r>
              <a:rPr lang="ru-RU" sz="2800" b="1" dirty="0" smtClean="0">
                <a:solidFill>
                  <a:schemeClr val="tx2"/>
                </a:solidFill>
              </a:rPr>
              <a:t>…</a:t>
            </a:r>
            <a:r>
              <a:rPr lang="ru-RU" sz="2800" b="1" dirty="0" err="1" smtClean="0">
                <a:solidFill>
                  <a:schemeClr val="tx2"/>
                </a:solidFill>
              </a:rPr>
              <a:t>шь</a:t>
            </a:r>
            <a:r>
              <a:rPr lang="ru-RU" sz="2800" b="1" dirty="0" smtClean="0">
                <a:solidFill>
                  <a:schemeClr val="tx2"/>
                </a:solidFill>
              </a:rPr>
              <a:t> на корточки и вид… </a:t>
            </a:r>
            <a:r>
              <a:rPr lang="ru-RU" sz="2800" b="1" dirty="0" err="1" smtClean="0">
                <a:solidFill>
                  <a:schemeClr val="tx2"/>
                </a:solidFill>
              </a:rPr>
              <a:t>шь</a:t>
            </a:r>
            <a:r>
              <a:rPr lang="ru-RU" sz="2800" b="1" dirty="0" smtClean="0">
                <a:solidFill>
                  <a:schemeClr val="tx2"/>
                </a:solidFill>
              </a:rPr>
              <a:t>: кат…</a:t>
            </a:r>
            <a:r>
              <a:rPr lang="ru-RU" sz="2800" b="1" dirty="0" err="1" smtClean="0">
                <a:solidFill>
                  <a:schemeClr val="tx2"/>
                </a:solidFill>
              </a:rPr>
              <a:t>тся</a:t>
            </a:r>
            <a:r>
              <a:rPr lang="ru-RU" sz="2800" b="1" dirty="0" smtClean="0">
                <a:solidFill>
                  <a:schemeClr val="tx2"/>
                </a:solidFill>
              </a:rPr>
              <a:t> возок с листьями</a:t>
            </a:r>
            <a:r>
              <a:rPr lang="ru-RU" sz="3200" b="1" dirty="0" smtClean="0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357694"/>
            <a:ext cx="3071834" cy="221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368</TotalTime>
  <Words>469</Words>
  <Application>Microsoft Office PowerPoint</Application>
  <PresentationFormat>Экран (4:3)</PresentationFormat>
  <Paragraphs>157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Презентация PowerPoint</vt:lpstr>
      <vt:lpstr>Презентация PowerPoint</vt:lpstr>
      <vt:lpstr>Презентация PowerPoint</vt:lpstr>
      <vt:lpstr>Что такое спряжение глаголов?</vt:lpstr>
      <vt:lpstr>Личные окончания глаголов</vt:lpstr>
      <vt:lpstr>Личные окончания глаголов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Давайте  рассуждать!</vt:lpstr>
      <vt:lpstr>Е или И?</vt:lpstr>
      <vt:lpstr>Проверим!</vt:lpstr>
      <vt:lpstr>Мини-тест</vt:lpstr>
      <vt:lpstr>Презентация PowerPoint</vt:lpstr>
      <vt:lpstr>Презентация PowerPoint</vt:lpstr>
      <vt:lpstr>        4. В каком ряду все глаголы относятся  ко II спряжению  1)ходить, думать, брать 2)списать, тащить, заботиться 3)волноваться, идти, беречь 4)дышать, гнать, любить </vt:lpstr>
      <vt:lpstr>Проверим!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vsv</cp:lastModifiedBy>
  <cp:revision>46</cp:revision>
  <dcterms:modified xsi:type="dcterms:W3CDTF">2022-09-15T03:24:30Z</dcterms:modified>
</cp:coreProperties>
</file>