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29600" cy="6480720"/>
          </a:xfrm>
        </p:spPr>
        <p:txBody>
          <a:bodyPr>
            <a:no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Тема урока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dirty="0" smtClean="0">
                <a:effectLst/>
              </a:rPr>
              <a:t> </a:t>
            </a:r>
            <a:r>
              <a:rPr lang="ru-RU" sz="3600" dirty="0">
                <a:solidFill>
                  <a:srgbClr val="FF0000"/>
                </a:solidFill>
                <a:effectLst/>
              </a:rPr>
              <a:t>«Написание букв О и Е после шипящих и Ц в окончаниях существительных</a:t>
            </a:r>
            <a:r>
              <a:rPr lang="ru-RU" sz="3600" dirty="0" smtClean="0">
                <a:solidFill>
                  <a:srgbClr val="FF0000"/>
                </a:solidFill>
                <a:effectLst/>
              </a:rPr>
              <a:t>». </a:t>
            </a:r>
            <a:br>
              <a:rPr lang="ru-RU" sz="3600" dirty="0" smtClean="0">
                <a:solidFill>
                  <a:srgbClr val="FF0000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>(3 класс по программе ПНШ)</a:t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3600" dirty="0">
                <a:solidFill>
                  <a:srgbClr val="FF0000"/>
                </a:solidFill>
                <a:effectLst/>
              </a:rPr>
              <a:t/>
            </a:r>
            <a:br>
              <a:rPr lang="ru-RU" sz="3600" dirty="0">
                <a:solidFill>
                  <a:srgbClr val="FF0000"/>
                </a:solidFill>
                <a:effectLst/>
              </a:rPr>
            </a:br>
            <a:r>
              <a:rPr lang="ru-RU" sz="2000" u="sng" dirty="0">
                <a:solidFill>
                  <a:schemeClr val="tx1"/>
                </a:solidFill>
                <a:effectLst/>
              </a:rPr>
              <a:t>Цели:</a:t>
            </a:r>
            <a:r>
              <a:rPr lang="ru-RU" sz="2000" dirty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*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формировать </a:t>
            </a:r>
            <a:r>
              <a:rPr lang="ru-RU" sz="2000" dirty="0">
                <a:solidFill>
                  <a:schemeClr val="tx1"/>
                </a:solidFill>
                <a:effectLst/>
              </a:rPr>
              <a:t>умение правильно писать окончания   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</a:rPr>
              <a:t>существительных с основой на шипящие и Ц;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*развивать </a:t>
            </a:r>
            <a:r>
              <a:rPr lang="ru-RU" sz="2000" dirty="0">
                <a:solidFill>
                  <a:schemeClr val="tx1"/>
                </a:solidFill>
                <a:effectLst/>
              </a:rPr>
              <a:t>речь, умение работать со словарём;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*воспитывать </a:t>
            </a:r>
            <a:r>
              <a:rPr lang="ru-RU" sz="2000" dirty="0">
                <a:solidFill>
                  <a:schemeClr val="tx1"/>
                </a:solidFill>
                <a:effectLst/>
              </a:rPr>
              <a:t>внимание, самостоятельность, умение выслушивать мнения одноклассников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                                                                        </a:t>
            </a:r>
            <a:r>
              <a:rPr lang="ru-RU" sz="1200" b="0" dirty="0" smtClean="0">
                <a:solidFill>
                  <a:schemeClr val="tx1"/>
                </a:solidFill>
                <a:effectLst/>
              </a:rPr>
              <a:t>Подготовила Спиридонова Т.Б.</a:t>
            </a:r>
            <a:br>
              <a:rPr lang="ru-RU" sz="1200" b="0" dirty="0" smtClean="0">
                <a:solidFill>
                  <a:schemeClr val="tx1"/>
                </a:solidFill>
                <a:effectLst/>
              </a:rPr>
            </a:br>
            <a:r>
              <a:rPr lang="ru-RU" sz="1200" b="0" dirty="0">
                <a:solidFill>
                  <a:schemeClr val="tx1"/>
                </a:solidFill>
                <a:effectLst/>
              </a:rPr>
              <a:t> </a:t>
            </a:r>
            <a:r>
              <a:rPr lang="ru-RU" sz="1200" b="0" dirty="0" smtClean="0">
                <a:solidFill>
                  <a:schemeClr val="tx1"/>
                </a:solidFill>
                <a:effectLst/>
              </a:rPr>
              <a:t>                                                                                                                        МОУ «СОШ №55»</a:t>
            </a:r>
            <a:r>
              <a:rPr lang="ru-RU" sz="1200" b="0" dirty="0">
                <a:solidFill>
                  <a:schemeClr val="tx1"/>
                </a:solidFill>
                <a:effectLst/>
              </a:rPr>
              <a:t/>
            </a:r>
            <a:br>
              <a:rPr lang="ru-RU" sz="1200" b="0" dirty="0">
                <a:solidFill>
                  <a:schemeClr val="tx1"/>
                </a:solidFill>
                <a:effectLst/>
              </a:rPr>
            </a:b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987824" y="6741368"/>
            <a:ext cx="6048672" cy="116632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       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17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2071702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85926"/>
            <a:ext cx="8401080" cy="3000396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Представить что-то с лучшей стороны.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84879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Показать товар лиц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м.</a:t>
            </a:r>
            <a:endParaRPr lang="ru-RU" sz="6000" b="1" dirty="0"/>
          </a:p>
        </p:txBody>
      </p:sp>
      <p:pic>
        <p:nvPicPr>
          <p:cNvPr id="21506" name="Picture 2" descr="http://im5-tub-ru.yandex.net/i?id=16799343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214818"/>
            <a:ext cx="3048008" cy="2286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186798" cy="1285884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Бить</a:t>
            </a:r>
            <a:r>
              <a:rPr lang="ru-RU" sz="6600" dirty="0" smtClean="0"/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ключ</a:t>
            </a:r>
            <a:r>
              <a:rPr lang="ru-RU" sz="7200" dirty="0" smtClean="0">
                <a:solidFill>
                  <a:srgbClr val="FF0000"/>
                </a:solidFill>
              </a:rPr>
              <a:t>о</a:t>
            </a:r>
            <a:r>
              <a:rPr lang="ru-RU" sz="7200" dirty="0" smtClean="0">
                <a:solidFill>
                  <a:schemeClr val="tx1"/>
                </a:solidFill>
              </a:rPr>
              <a:t>м.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507786"/>
            <a:ext cx="8472518" cy="1849908"/>
          </a:xfrm>
        </p:spPr>
        <p:txBody>
          <a:bodyPr>
            <a:noAutofit/>
          </a:bodyPr>
          <a:lstStyle/>
          <a:p>
            <a:r>
              <a:rPr lang="ru-RU" sz="8000" dirty="0" smtClean="0"/>
              <a:t>Бурно протекать, проявляться.</a:t>
            </a:r>
            <a:endParaRPr lang="ru-RU" sz="8000" dirty="0"/>
          </a:p>
        </p:txBody>
      </p:sp>
      <p:pic>
        <p:nvPicPr>
          <p:cNvPr id="24578" name="Picture 2" descr="http://im7-tub-ru.yandex.net/i?id=397435563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5046" y="4643446"/>
            <a:ext cx="2738919" cy="1928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258204" cy="1247764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Сидеть сыч</a:t>
            </a:r>
            <a:r>
              <a:rPr lang="ru-RU" sz="8000" dirty="0" smtClean="0">
                <a:solidFill>
                  <a:srgbClr val="FF0000"/>
                </a:solidFill>
              </a:rPr>
              <a:t>о</a:t>
            </a:r>
            <a:r>
              <a:rPr lang="ru-RU" sz="8000" dirty="0" smtClean="0">
                <a:solidFill>
                  <a:schemeClr val="tx1"/>
                </a:solidFill>
              </a:rPr>
              <a:t>м.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507786"/>
            <a:ext cx="8258204" cy="256428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Сидеть обиженно, надувшись.</a:t>
            </a:r>
            <a:endParaRPr lang="ru-RU" sz="6600" dirty="0"/>
          </a:p>
        </p:txBody>
      </p:sp>
      <p:pic>
        <p:nvPicPr>
          <p:cNvPr id="25602" name="Picture 2" descr="http://im7-tub-ru.yandex.net/i?id=139412407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000504"/>
            <a:ext cx="3238509" cy="2428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09600"/>
            <a:ext cx="8401080" cy="962012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Не заманишь калач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>
                <a:solidFill>
                  <a:schemeClr val="tx1"/>
                </a:solidFill>
              </a:rPr>
              <a:t>м.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85926"/>
            <a:ext cx="8329642" cy="292895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Никакими средствами не уговорить пойти, зайти куда –либо.</a:t>
            </a:r>
            <a:endParaRPr lang="ru-RU" sz="6000" dirty="0"/>
          </a:p>
        </p:txBody>
      </p:sp>
      <p:pic>
        <p:nvPicPr>
          <p:cNvPr id="26626" name="Picture 2" descr="http://im4-tub-ru.yandex.net/i?id=387515547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714884"/>
            <a:ext cx="2893239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643602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Упр.№</a:t>
            </a:r>
            <a:r>
              <a:rPr lang="ru-RU" dirty="0" smtClean="0">
                <a:solidFill>
                  <a:schemeClr val="tx1"/>
                </a:solidFill>
              </a:rPr>
              <a:t> 61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Горниц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>
                <a:solidFill>
                  <a:schemeClr val="tx1"/>
                </a:solidFill>
              </a:rPr>
              <a:t>й, волчиц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>
                <a:solidFill>
                  <a:schemeClr val="tx1"/>
                </a:solidFill>
              </a:rPr>
              <a:t>й, месяц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>
                <a:solidFill>
                  <a:schemeClr val="tx1"/>
                </a:solidFill>
              </a:rPr>
              <a:t>м, ключниц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>
                <a:solidFill>
                  <a:schemeClr val="tx1"/>
                </a:solidFill>
              </a:rPr>
              <a:t>й, пыльц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>
                <a:solidFill>
                  <a:schemeClr val="tx1"/>
                </a:solidFill>
              </a:rPr>
              <a:t>й, нош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>
                <a:solidFill>
                  <a:schemeClr val="tx1"/>
                </a:solidFill>
              </a:rPr>
              <a:t>й, задач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>
                <a:solidFill>
                  <a:schemeClr val="tx1"/>
                </a:solidFill>
              </a:rPr>
              <a:t>й, пшениц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>
                <a:solidFill>
                  <a:schemeClr val="tx1"/>
                </a:solidFill>
              </a:rPr>
              <a:t>й, овц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>
                <a:solidFill>
                  <a:schemeClr val="tx1"/>
                </a:solidFill>
              </a:rPr>
              <a:t>й.</a:t>
            </a:r>
            <a:br>
              <a:rPr lang="ru-RU" sz="54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6536545" y="1321579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607323" y="1321579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607323" y="210739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322099" y="210739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214810" y="2928934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822165" y="2964653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571736" y="3714752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50793" y="3750471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929190" y="4572008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В окончаниях имён существительных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после шипящих и Ц</a:t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под ударением </a:t>
            </a:r>
            <a:r>
              <a:rPr lang="ru-RU" sz="4800" dirty="0" smtClean="0">
                <a:solidFill>
                  <a:schemeClr val="tx1"/>
                </a:solidFill>
              </a:rPr>
              <a:t>пишется 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>
                <a:solidFill>
                  <a:schemeClr val="tx1"/>
                </a:solidFill>
              </a:rPr>
              <a:t>, а </a:t>
            </a:r>
            <a:r>
              <a:rPr lang="ru-RU" sz="4800" dirty="0" smtClean="0">
                <a:solidFill>
                  <a:srgbClr val="FF0000"/>
                </a:solidFill>
              </a:rPr>
              <a:t>без ударения </a:t>
            </a:r>
            <a:r>
              <a:rPr lang="ru-RU" sz="4800" dirty="0" smtClean="0">
                <a:solidFill>
                  <a:schemeClr val="tx1"/>
                </a:solidFill>
              </a:rPr>
              <a:t>– </a:t>
            </a:r>
            <a:r>
              <a:rPr lang="ru-RU" sz="4800" dirty="0" smtClean="0">
                <a:solidFill>
                  <a:srgbClr val="FF0000"/>
                </a:solidFill>
              </a:rPr>
              <a:t>Е </a:t>
            </a:r>
            <a:r>
              <a:rPr lang="ru-RU" sz="4800" dirty="0" smtClean="0">
                <a:solidFill>
                  <a:schemeClr val="tx1"/>
                </a:solidFill>
              </a:rPr>
              <a:t>(пле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ч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>
                <a:solidFill>
                  <a:schemeClr val="tx1"/>
                </a:solidFill>
              </a:rPr>
              <a:t>, солн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>
                <a:solidFill>
                  <a:schemeClr val="tx1"/>
                </a:solidFill>
              </a:rPr>
              <a:t>, мя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ч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>
                <a:solidFill>
                  <a:schemeClr val="tx1"/>
                </a:solidFill>
              </a:rPr>
              <a:t>м, учени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>
                <a:solidFill>
                  <a:schemeClr val="tx1"/>
                </a:solidFill>
              </a:rPr>
              <a:t>й)</a:t>
            </a:r>
            <a:endParaRPr lang="ru-RU" sz="4800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893207" y="4393413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893339" y="4464851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286644" y="4429132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500562" y="5143512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428868"/>
            <a:ext cx="1857388" cy="2000264"/>
          </a:xfrm>
        </p:spPr>
        <p:txBody>
          <a:bodyPr>
            <a:noAutofit/>
          </a:bodyPr>
          <a:lstStyle/>
          <a:p>
            <a:r>
              <a:rPr lang="ru-RU" sz="16600" dirty="0" smtClean="0">
                <a:solidFill>
                  <a:srgbClr val="FF0000"/>
                </a:solidFill>
              </a:rPr>
              <a:t>Я</a:t>
            </a:r>
            <a:endParaRPr lang="ru-RU" sz="166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57166"/>
            <a:ext cx="4040188" cy="1571635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ПОВТОРИЛ…</a:t>
            </a:r>
            <a:endParaRPr lang="ru-RU" sz="4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4857759"/>
            <a:ext cx="4497388" cy="1268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НАУЧИЛСЯ…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357166"/>
            <a:ext cx="4041775" cy="1571635"/>
          </a:xfrm>
        </p:spPr>
        <p:txBody>
          <a:bodyPr>
            <a:normAutofit/>
          </a:bodyPr>
          <a:lstStyle/>
          <a:p>
            <a:pPr algn="r"/>
            <a:r>
              <a:rPr lang="ru-RU" sz="4800" b="1" dirty="0" smtClean="0"/>
              <a:t>УЗНАЛ…</a:t>
            </a:r>
            <a:endParaRPr lang="ru-RU" sz="4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857759"/>
            <a:ext cx="4041775" cy="1268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ВЫЯСНИЛ…</a:t>
            </a:r>
            <a:endParaRPr lang="ru-RU" sz="4400" b="1" dirty="0"/>
          </a:p>
        </p:txBody>
      </p:sp>
      <p:cxnSp>
        <p:nvCxnSpPr>
          <p:cNvPr id="11" name="Прямая со стрелкой 10"/>
          <p:cNvCxnSpPr>
            <a:stCxn id="2" idx="3"/>
          </p:cNvCxnSpPr>
          <p:nvPr/>
        </p:nvCxnSpPr>
        <p:spPr>
          <a:xfrm>
            <a:off x="5643570" y="3429000"/>
            <a:ext cx="150019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1"/>
            <a:endCxn id="4" idx="0"/>
          </p:cNvCxnSpPr>
          <p:nvPr/>
        </p:nvCxnSpPr>
        <p:spPr>
          <a:xfrm rot="10800000" flipV="1">
            <a:off x="2248694" y="3428999"/>
            <a:ext cx="1537488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643570" y="1785926"/>
            <a:ext cx="157163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3" idx="2"/>
          </p:cNvCxnSpPr>
          <p:nvPr/>
        </p:nvCxnSpPr>
        <p:spPr>
          <a:xfrm rot="10800000">
            <a:off x="2477294" y="1928802"/>
            <a:ext cx="1308888" cy="1071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>
                <a:solidFill>
                  <a:schemeClr val="tx1"/>
                </a:solidFill>
              </a:rPr>
              <a:t>Оцени свою работу: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186766" cy="25003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86050" y="3857628"/>
            <a:ext cx="3286148" cy="21431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   </a:t>
            </a:r>
            <a:r>
              <a:rPr lang="ru-RU" sz="3200" b="1" dirty="0" smtClean="0">
                <a:solidFill>
                  <a:srgbClr val="00B050"/>
                </a:solidFill>
              </a:rPr>
              <a:t>Я старался,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но у меня не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всё получилось.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597" y="3857628"/>
            <a:ext cx="2500329" cy="1214446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Мне ничего</a:t>
            </a:r>
          </a:p>
          <a:p>
            <a:r>
              <a:rPr lang="ru-RU" sz="3200" dirty="0" smtClean="0"/>
              <a:t> не удалось.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8" y="3857628"/>
            <a:ext cx="3000397" cy="15001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У меня всё получилось.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14282" y="2428868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71538" y="135729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71538" y="350043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42976" y="2500306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Умножение 10"/>
          <p:cNvSpPr/>
          <p:nvPr/>
        </p:nvSpPr>
        <p:spPr>
          <a:xfrm>
            <a:off x="1071538" y="2786058"/>
            <a:ext cx="428628" cy="42862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>
              <a:solidFill>
                <a:srgbClr val="002060"/>
              </a:solidFill>
              <a:latin typeface="Impact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714744" y="2500306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142873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357187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43438" y="2571744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Умножение 15"/>
          <p:cNvSpPr/>
          <p:nvPr/>
        </p:nvSpPr>
        <p:spPr>
          <a:xfrm>
            <a:off x="4572000" y="2357430"/>
            <a:ext cx="428628" cy="428628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6286512" y="2500306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43768" y="142873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768" y="357187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215206" y="2571744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Умножение 20"/>
          <p:cNvSpPr/>
          <p:nvPr/>
        </p:nvSpPr>
        <p:spPr>
          <a:xfrm>
            <a:off x="7143768" y="1500174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Домашнее задание: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*стр.171 № </a:t>
            </a:r>
            <a:r>
              <a:rPr lang="ru-RU" dirty="0" smtClean="0">
                <a:solidFill>
                  <a:schemeClr val="tx1"/>
                </a:solidFill>
              </a:rPr>
              <a:t>419 (</a:t>
            </a:r>
            <a:r>
              <a:rPr lang="ru-RU" dirty="0" err="1" smtClean="0">
                <a:solidFill>
                  <a:schemeClr val="tx1"/>
                </a:solidFill>
              </a:rPr>
              <a:t>а,б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err="1" smtClean="0">
                <a:solidFill>
                  <a:schemeClr val="tx1"/>
                </a:solidFill>
              </a:rPr>
              <a:t>уч</a:t>
            </a:r>
            <a:r>
              <a:rPr lang="ru-RU" dirty="0" smtClean="0">
                <a:solidFill>
                  <a:schemeClr val="tx1"/>
                </a:solidFill>
              </a:rPr>
              <a:t>. стр. 57-58 выучить правило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7346" name="Picture 2" descr="http://im6-tub-ru.yandex.net/i?id=102823990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428990"/>
            <a:ext cx="2857520" cy="2857520"/>
          </a:xfrm>
          <a:prstGeom prst="rect">
            <a:avLst/>
          </a:prstGeom>
          <a:noFill/>
        </p:spPr>
      </p:pic>
      <p:pic>
        <p:nvPicPr>
          <p:cNvPr id="1026" name="Picture 2" descr="http://im3-tub-ru.yandex.net/i?id=553803306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0146" y="3786190"/>
            <a:ext cx="389194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…</a:t>
            </a:r>
            <a:r>
              <a:rPr lang="ru-RU" sz="6000" dirty="0" err="1" smtClean="0">
                <a:solidFill>
                  <a:schemeClr val="tx1"/>
                </a:solidFill>
              </a:rPr>
              <a:t>тец</a:t>
            </a:r>
            <a:r>
              <a:rPr lang="ru-RU" sz="6000" dirty="0" smtClean="0">
                <a:solidFill>
                  <a:schemeClr val="tx1"/>
                </a:solidFill>
              </a:rPr>
              <a:t> , туча, мес…</a:t>
            </a:r>
            <a:r>
              <a:rPr lang="ru-RU" sz="6000" dirty="0" err="1" smtClean="0">
                <a:solidFill>
                  <a:schemeClr val="tx1"/>
                </a:solidFill>
              </a:rPr>
              <a:t>ц</a:t>
            </a:r>
            <a:r>
              <a:rPr lang="ru-RU" sz="6000" dirty="0" smtClean="0">
                <a:solidFill>
                  <a:schemeClr val="tx1"/>
                </a:solidFill>
              </a:rPr>
              <a:t>, врач(?), …</a:t>
            </a:r>
            <a:r>
              <a:rPr lang="ru-RU" sz="6000" dirty="0" err="1" smtClean="0">
                <a:solidFill>
                  <a:schemeClr val="tx1"/>
                </a:solidFill>
              </a:rPr>
              <a:t>гурец</a:t>
            </a:r>
            <a:r>
              <a:rPr lang="ru-RU" sz="6000" dirty="0" smtClean="0">
                <a:solidFill>
                  <a:schemeClr val="tx1"/>
                </a:solidFill>
              </a:rPr>
              <a:t>, стриж(?),крыша, ул…</a:t>
            </a:r>
            <a:r>
              <a:rPr lang="ru-RU" sz="6000" dirty="0" err="1" smtClean="0">
                <a:solidFill>
                  <a:schemeClr val="tx1"/>
                </a:solidFill>
              </a:rPr>
              <a:t>ца</a:t>
            </a:r>
            <a:r>
              <a:rPr lang="ru-RU" sz="6000" dirty="0" smtClean="0">
                <a:solidFill>
                  <a:schemeClr val="tx1"/>
                </a:solidFill>
              </a:rPr>
              <a:t>, борщ(?).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609600"/>
            <a:ext cx="3857652" cy="5534044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тучей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врачом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стрижом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крышей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борщом</a:t>
            </a:r>
            <a:br>
              <a:rPr lang="ru-RU" sz="60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929190" y="642918"/>
            <a:ext cx="3757610" cy="5500726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тцом</a:t>
            </a:r>
          </a:p>
          <a:p>
            <a:pPr algn="ctr"/>
            <a:r>
              <a:rPr lang="ru-RU" sz="6000" b="1" dirty="0" smtClean="0"/>
              <a:t>мес</a:t>
            </a:r>
            <a:r>
              <a:rPr lang="ru-RU" sz="6000" b="1" dirty="0" smtClean="0">
                <a:solidFill>
                  <a:srgbClr val="FF0000"/>
                </a:solidFill>
              </a:rPr>
              <a:t>я</a:t>
            </a:r>
            <a:r>
              <a:rPr lang="ru-RU" sz="6000" b="1" dirty="0" smtClean="0"/>
              <a:t>цем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гурцом</a:t>
            </a:r>
          </a:p>
          <a:p>
            <a:pPr algn="ctr"/>
            <a:r>
              <a:rPr lang="ru-RU" sz="6000" b="1" dirty="0" smtClean="0"/>
              <a:t>ул</a:t>
            </a:r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r>
              <a:rPr lang="ru-RU" sz="6000" b="1" dirty="0" smtClean="0"/>
              <a:t>цей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609600"/>
            <a:ext cx="3857652" cy="5534044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ту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ч</a:t>
            </a:r>
            <a:r>
              <a:rPr lang="ru-RU" sz="6000" b="0" i="1" dirty="0" smtClean="0">
                <a:solidFill>
                  <a:srgbClr val="FF0000"/>
                </a:solidFill>
              </a:rPr>
              <a:t>е</a:t>
            </a:r>
            <a:r>
              <a:rPr lang="ru-RU" sz="6000" b="0" i="1" dirty="0" smtClean="0">
                <a:solidFill>
                  <a:schemeClr val="tx1"/>
                </a:solidFill>
              </a:rPr>
              <a:t>й</a:t>
            </a: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вра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ч</a:t>
            </a:r>
            <a:r>
              <a:rPr lang="ru-RU" sz="6000" b="0" i="1" dirty="0" smtClean="0">
                <a:solidFill>
                  <a:srgbClr val="FF0000"/>
                </a:solidFill>
              </a:rPr>
              <a:t>о</a:t>
            </a:r>
            <a:r>
              <a:rPr lang="ru-RU" sz="6000" b="0" i="1" dirty="0" smtClean="0">
                <a:solidFill>
                  <a:schemeClr val="tx1"/>
                </a:solidFill>
              </a:rPr>
              <a:t>м</a:t>
            </a: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стри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ж</a:t>
            </a:r>
            <a:r>
              <a:rPr lang="ru-RU" sz="6000" b="0" i="1" dirty="0" smtClean="0">
                <a:solidFill>
                  <a:srgbClr val="FF0000"/>
                </a:solidFill>
              </a:rPr>
              <a:t>о</a:t>
            </a:r>
            <a:r>
              <a:rPr lang="ru-RU" sz="6000" b="0" i="1" dirty="0" smtClean="0">
                <a:solidFill>
                  <a:schemeClr val="tx1"/>
                </a:solidFill>
              </a:rPr>
              <a:t>м</a:t>
            </a: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кры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ш</a:t>
            </a:r>
            <a:r>
              <a:rPr lang="ru-RU" sz="6000" b="0" i="1" dirty="0" smtClean="0">
                <a:solidFill>
                  <a:srgbClr val="FF0000"/>
                </a:solidFill>
              </a:rPr>
              <a:t>е</a:t>
            </a:r>
            <a:r>
              <a:rPr lang="ru-RU" sz="6000" b="0" i="1" dirty="0" smtClean="0">
                <a:solidFill>
                  <a:schemeClr val="tx1"/>
                </a:solidFill>
              </a:rPr>
              <a:t>й</a:t>
            </a: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бор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щ</a:t>
            </a:r>
            <a:r>
              <a:rPr lang="ru-RU" sz="6000" b="0" i="1" dirty="0" smtClean="0">
                <a:solidFill>
                  <a:srgbClr val="FF0000"/>
                </a:solidFill>
              </a:rPr>
              <a:t>о</a:t>
            </a:r>
            <a:r>
              <a:rPr lang="ru-RU" sz="6000" b="0" i="1" dirty="0" smtClean="0">
                <a:solidFill>
                  <a:schemeClr val="tx1"/>
                </a:solidFill>
              </a:rPr>
              <a:t>м</a:t>
            </a: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929190" y="571480"/>
            <a:ext cx="3757610" cy="5500726"/>
          </a:xfrm>
        </p:spPr>
        <p:txBody>
          <a:bodyPr/>
          <a:lstStyle/>
          <a:p>
            <a:pPr algn="ctr"/>
            <a:r>
              <a:rPr lang="ru-RU" sz="6000" b="1" dirty="0" smtClean="0"/>
              <a:t>от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6000" i="1" dirty="0" smtClean="0">
                <a:solidFill>
                  <a:srgbClr val="FF0000"/>
                </a:solidFill>
              </a:rPr>
              <a:t>о</a:t>
            </a:r>
            <a:r>
              <a:rPr lang="ru-RU" sz="6000" i="1" dirty="0" smtClean="0"/>
              <a:t>м</a:t>
            </a:r>
          </a:p>
          <a:p>
            <a:pPr algn="ctr"/>
            <a:r>
              <a:rPr lang="ru-RU" sz="6000" b="1" dirty="0" smtClean="0"/>
              <a:t>меся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6000" i="1" dirty="0" smtClean="0">
                <a:solidFill>
                  <a:srgbClr val="FF0000"/>
                </a:solidFill>
              </a:rPr>
              <a:t>е</a:t>
            </a:r>
            <a:r>
              <a:rPr lang="ru-RU" sz="6000" i="1" dirty="0" smtClean="0"/>
              <a:t>м</a:t>
            </a:r>
          </a:p>
          <a:p>
            <a:pPr algn="ctr"/>
            <a:r>
              <a:rPr lang="ru-RU" sz="6000" b="1" dirty="0" smtClean="0"/>
              <a:t>огур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6000" i="1" dirty="0" smtClean="0">
                <a:solidFill>
                  <a:srgbClr val="FF0000"/>
                </a:solidFill>
              </a:rPr>
              <a:t>о</a:t>
            </a:r>
            <a:r>
              <a:rPr lang="ru-RU" sz="6000" i="1" dirty="0" smtClean="0"/>
              <a:t>м</a:t>
            </a:r>
          </a:p>
          <a:p>
            <a:pPr algn="ctr"/>
            <a:r>
              <a:rPr lang="ru-RU" sz="6000" b="1" dirty="0" smtClean="0"/>
              <a:t>ули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6000" i="1" dirty="0" smtClean="0">
                <a:solidFill>
                  <a:srgbClr val="FF0000"/>
                </a:solidFill>
              </a:rPr>
              <a:t>е</a:t>
            </a:r>
            <a:r>
              <a:rPr lang="ru-RU" sz="6000" i="1" dirty="0" smtClean="0"/>
              <a:t>й</a:t>
            </a:r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750199" y="892951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964645" y="1678769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178959" y="2678901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1964513" y="3679033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107521" y="4536289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7250925" y="750075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6107917" y="1893083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572396" y="2857496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5822165" y="4036223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86900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         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Ж</a:t>
            </a:r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dirty="0" smtClean="0">
                <a:solidFill>
                  <a:schemeClr val="tx1"/>
                </a:solidFill>
              </a:rPr>
              <a:t>      </a:t>
            </a:r>
            <a:r>
              <a:rPr lang="ru-RU" sz="6600" dirty="0" err="1" smtClean="0">
                <a:solidFill>
                  <a:schemeClr val="bg2">
                    <a:lumMod val="50000"/>
                  </a:schemeClr>
                </a:solidFill>
              </a:rPr>
              <a:t>ш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  <a:r>
              <a:rPr lang="ru-RU" sz="7200" i="1" dirty="0" smtClean="0">
                <a:solidFill>
                  <a:srgbClr val="FF0000"/>
                </a:solidFill>
              </a:rPr>
              <a:t>- е</a:t>
            </a:r>
            <a:br>
              <a:rPr lang="ru-RU" sz="7200" i="1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chemeClr val="tx1"/>
                </a:solidFill>
              </a:rPr>
              <a:t>      </a:t>
            </a:r>
            <a:r>
              <a:rPr lang="ru-RU" sz="6600" dirty="0" err="1" smtClean="0">
                <a:solidFill>
                  <a:schemeClr val="bg2">
                    <a:lumMod val="50000"/>
                  </a:schemeClr>
                </a:solidFill>
              </a:rPr>
              <a:t>щ</a:t>
            </a:r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dirty="0" smtClean="0">
                <a:solidFill>
                  <a:schemeClr val="tx1"/>
                </a:solidFill>
              </a:rPr>
              <a:t>       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ч            </a:t>
            </a:r>
            <a:r>
              <a:rPr lang="ru-RU" sz="6600" i="1" dirty="0" smtClean="0">
                <a:solidFill>
                  <a:srgbClr val="FF0000"/>
                </a:solidFill>
              </a:rPr>
              <a:t>- о</a:t>
            </a:r>
            <a:br>
              <a:rPr lang="ru-RU" sz="6600" i="1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chemeClr val="tx1"/>
                </a:solidFill>
              </a:rPr>
              <a:t>       </a:t>
            </a:r>
            <a:r>
              <a:rPr lang="ru-RU" sz="6600" dirty="0" err="1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endParaRPr lang="ru-RU" sz="66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28596" y="1428736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1472" y="1571612"/>
            <a:ext cx="2143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571736" y="1428736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28596" y="2428868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71472" y="2571744"/>
            <a:ext cx="2071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536017" y="2464587"/>
            <a:ext cx="2143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92877" y="3536157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1472" y="3714752"/>
            <a:ext cx="2143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571736" y="3571876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28596" y="4429132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71472" y="4572008"/>
            <a:ext cx="2143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571736" y="4429132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28596" y="5500702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71472" y="5643578"/>
            <a:ext cx="2143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2571736" y="5500702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643438" y="1857364"/>
            <a:ext cx="428628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6179355" y="3750471"/>
            <a:ext cx="357190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В окончаниях имён существительных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после шипящих и Ц</a:t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под ударением </a:t>
            </a:r>
            <a:r>
              <a:rPr lang="ru-RU" sz="4800" dirty="0" smtClean="0">
                <a:solidFill>
                  <a:schemeClr val="tx1"/>
                </a:solidFill>
              </a:rPr>
              <a:t>пишется 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>
                <a:solidFill>
                  <a:schemeClr val="tx1"/>
                </a:solidFill>
              </a:rPr>
              <a:t>, а </a:t>
            </a:r>
            <a:r>
              <a:rPr lang="ru-RU" sz="4800" dirty="0" smtClean="0">
                <a:solidFill>
                  <a:srgbClr val="FF0000"/>
                </a:solidFill>
              </a:rPr>
              <a:t>без ударения </a:t>
            </a:r>
            <a:r>
              <a:rPr lang="ru-RU" sz="4800" dirty="0" smtClean="0">
                <a:solidFill>
                  <a:schemeClr val="tx1"/>
                </a:solidFill>
              </a:rPr>
              <a:t>– </a:t>
            </a:r>
            <a:r>
              <a:rPr lang="ru-RU" sz="4800" dirty="0" smtClean="0">
                <a:solidFill>
                  <a:srgbClr val="FF0000"/>
                </a:solidFill>
              </a:rPr>
              <a:t>Е </a:t>
            </a:r>
            <a:r>
              <a:rPr lang="ru-RU" sz="4800" dirty="0" smtClean="0">
                <a:solidFill>
                  <a:schemeClr val="tx1"/>
                </a:solidFill>
              </a:rPr>
              <a:t>(пле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ч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>
                <a:solidFill>
                  <a:schemeClr val="tx1"/>
                </a:solidFill>
              </a:rPr>
              <a:t>, солн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>
                <a:solidFill>
                  <a:schemeClr val="tx1"/>
                </a:solidFill>
              </a:rPr>
              <a:t>, мя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ч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>
                <a:solidFill>
                  <a:schemeClr val="tx1"/>
                </a:solidFill>
              </a:rPr>
              <a:t>м, учени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>
                <a:solidFill>
                  <a:schemeClr val="tx1"/>
                </a:solidFill>
              </a:rPr>
              <a:t>й)</a:t>
            </a:r>
            <a:endParaRPr lang="ru-RU" sz="4800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893207" y="4393413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893339" y="4464851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286644" y="4429132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500562" y="5143512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Дружи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щ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>
                <a:solidFill>
                  <a:schemeClr val="tx1"/>
                </a:solidFill>
              </a:rPr>
              <a:t>  ,ли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>
                <a:solidFill>
                  <a:schemeClr val="tx1"/>
                </a:solidFill>
              </a:rPr>
              <a:t>, окон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>
                <a:solidFill>
                  <a:schemeClr val="tx1"/>
                </a:solidFill>
              </a:rPr>
              <a:t> , пле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ч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>
                <a:solidFill>
                  <a:schemeClr val="tx1"/>
                </a:solidFill>
              </a:rPr>
              <a:t>, коль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>
                <a:solidFill>
                  <a:schemeClr val="tx1"/>
                </a:solidFill>
              </a:rPr>
              <a:t>, волчи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щ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>
                <a:solidFill>
                  <a:schemeClr val="tx1"/>
                </a:solidFill>
              </a:rPr>
              <a:t> , … ,… .</a:t>
            </a:r>
            <a:endParaRPr lang="ru-RU" sz="6600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464711" y="1393017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7500958" y="1428736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571736" y="2500306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286644" y="2428868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428992" y="3429000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286512" y="3286124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3929090" cy="450059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гребц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продавц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певц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ловц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пловц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43438" y="714356"/>
            <a:ext cx="4043362" cy="542928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хлебц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м</a:t>
            </a:r>
          </a:p>
          <a:p>
            <a:r>
              <a:rPr lang="ru-RU" sz="4800" b="1" dirty="0" smtClean="0"/>
              <a:t>красавц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м</a:t>
            </a:r>
          </a:p>
          <a:p>
            <a:r>
              <a:rPr lang="ru-RU" sz="4800" b="1" dirty="0" smtClean="0"/>
              <a:t>ленивц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м</a:t>
            </a:r>
          </a:p>
          <a:p>
            <a:r>
              <a:rPr lang="ru-RU" sz="4800" b="1" dirty="0" smtClean="0"/>
              <a:t>торговц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м</a:t>
            </a:r>
          </a:p>
          <a:p>
            <a:r>
              <a:rPr lang="ru-RU" sz="4800" b="1" dirty="0" smtClean="0"/>
              <a:t>очевидц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м</a:t>
            </a:r>
          </a:p>
          <a:p>
            <a:endParaRPr lang="ru-RU" sz="4800" b="1" dirty="0" smtClean="0"/>
          </a:p>
          <a:p>
            <a:endParaRPr lang="ru-RU" sz="4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357422" y="857232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286116" y="1571612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143108" y="2285992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143108" y="3071810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500298" y="3857628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72132" y="785794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215074" y="1714488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929322" y="2571744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072198" y="3500438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179355" y="4393413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2071702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Кривить душ</a:t>
            </a:r>
            <a:r>
              <a:rPr lang="ru-RU" sz="7200" dirty="0" smtClean="0">
                <a:solidFill>
                  <a:srgbClr val="FF0000"/>
                </a:solidFill>
              </a:rPr>
              <a:t>о</a:t>
            </a:r>
            <a:r>
              <a:rPr lang="ru-RU" sz="7200" dirty="0" smtClean="0">
                <a:solidFill>
                  <a:schemeClr val="tx1"/>
                </a:solidFill>
              </a:rPr>
              <a:t>й.</a:t>
            </a:r>
            <a:br>
              <a:rPr lang="ru-RU" sz="7200" dirty="0" smtClean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85926"/>
            <a:ext cx="8401080" cy="407196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Быть неискренним, намеренно говорить неправду.</a:t>
            </a:r>
            <a:endParaRPr lang="ru-RU" sz="6000" dirty="0"/>
          </a:p>
        </p:txBody>
      </p:sp>
      <p:pic>
        <p:nvPicPr>
          <p:cNvPr id="1026" name="Picture 2" descr="http://im2-tub-ru.yandex.net/i?id=420179379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5" y="3929066"/>
            <a:ext cx="2952757" cy="2214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F6A1C9"/>
      </a:accent1>
      <a:accent2>
        <a:srgbClr val="F272AF"/>
      </a:accent2>
      <a:accent3>
        <a:srgbClr val="FCB95D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130</Words>
  <Application>Microsoft Office PowerPoint</Application>
  <PresentationFormat>Экран (4:3)</PresentationFormat>
  <Paragraphs>49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Impact</vt:lpstr>
      <vt:lpstr>Lucida Sans</vt:lpstr>
      <vt:lpstr>Times New Roman</vt:lpstr>
      <vt:lpstr>Wingdings</vt:lpstr>
      <vt:lpstr>Wingdings 2</vt:lpstr>
      <vt:lpstr>Wingdings 3</vt:lpstr>
      <vt:lpstr>Апекс</vt:lpstr>
      <vt:lpstr>Тема урока:  «Написание букв О и Е после шипящих и Ц в окончаниях существительных».  (3 класс по программе ПНШ)  Цели:  *формировать умение правильно писать окончания     существительных с основой на шипящие и Ц; *развивать речь, умение работать со словарём; *воспитывать внимание, самостоятельность, умение выслушивать мнения одноклассников.                                                                           Подготовила Спиридонова Т.Б.                                                                                                                          МОУ «СОШ №55» </vt:lpstr>
      <vt:lpstr> …тец , туча, мес…ц, врач(?), …гурец, стриж(?),крыша, ул…ца, борщ(?).</vt:lpstr>
      <vt:lpstr>тучей врачом стрижом крышей борщом </vt:lpstr>
      <vt:lpstr>тучей врачом стрижом крышей борщом </vt:lpstr>
      <vt:lpstr>         Ж       ш            - е       щ        ч            - о        ц</vt:lpstr>
      <vt:lpstr>В окончаниях имён существительных  после шипящих и Ц  под ударением пишется О, а без ударения – Е (плечо, солнце, мячом, ученицей)</vt:lpstr>
      <vt:lpstr>Дружище  ,лицо, оконце , плечо, кольцо, волчище , … ,… .</vt:lpstr>
      <vt:lpstr>   гребцом продавцом певцом ловцом пловцом </vt:lpstr>
      <vt:lpstr>      Кривить душой. </vt:lpstr>
      <vt:lpstr>       </vt:lpstr>
      <vt:lpstr>Бить ключом.</vt:lpstr>
      <vt:lpstr>Сидеть сычом.</vt:lpstr>
      <vt:lpstr>Не заманишь калачом.</vt:lpstr>
      <vt:lpstr>Упр.№ 61 Горницей, волчицей, месяцем, ключницей, пыльцой, ношей, задачей, пшеницей, овцой. </vt:lpstr>
      <vt:lpstr>В окончаниях имён существительных  после шипящих и Ц  под ударением пишется О, а без ударения – Е (плечо, солнце, мячом, ученицей)</vt:lpstr>
      <vt:lpstr>Я</vt:lpstr>
      <vt:lpstr> Оцени свою работу: </vt:lpstr>
      <vt:lpstr>Домашнее задание: *стр.171 № 419 (а,б)  уч. стр. 57-58 выучить правило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…тец , туча, мес…ц, врач(?), …гурец, стриж(?),крыша, ул…ца, борщ(?).</dc:title>
  <cp:lastModifiedBy>Татьяна</cp:lastModifiedBy>
  <cp:revision>12</cp:revision>
  <dcterms:modified xsi:type="dcterms:W3CDTF">2018-02-19T04:09:36Z</dcterms:modified>
</cp:coreProperties>
</file>