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9"/>
  </p:notesMasterIdLst>
  <p:sldIdLst>
    <p:sldId id="257" r:id="rId2"/>
    <p:sldId id="264" r:id="rId3"/>
    <p:sldId id="265" r:id="rId4"/>
    <p:sldId id="266" r:id="rId5"/>
    <p:sldId id="271" r:id="rId6"/>
    <p:sldId id="263" r:id="rId7"/>
    <p:sldId id="272" r:id="rId8"/>
    <p:sldId id="273" r:id="rId9"/>
    <p:sldId id="274" r:id="rId10"/>
    <p:sldId id="275" r:id="rId11"/>
    <p:sldId id="277" r:id="rId12"/>
    <p:sldId id="279" r:id="rId13"/>
    <p:sldId id="280" r:id="rId14"/>
    <p:sldId id="282" r:id="rId15"/>
    <p:sldId id="283" r:id="rId16"/>
    <p:sldId id="284" r:id="rId17"/>
    <p:sldId id="285" r:id="rId1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CA335D2-CC24-4B7E-B862-84FED6C6E3ED}">
          <p14:sldIdLst>
            <p14:sldId id="257"/>
          </p14:sldIdLst>
        </p14:section>
        <p14:section name="Раздел без заголовка" id="{9E11260A-53FD-4C47-8425-3256BE81CD2A}">
          <p14:sldIdLst>
            <p14:sldId id="264"/>
            <p14:sldId id="265"/>
            <p14:sldId id="266"/>
            <p14:sldId id="271"/>
            <p14:sldId id="263"/>
            <p14:sldId id="272"/>
            <p14:sldId id="273"/>
            <p14:sldId id="274"/>
            <p14:sldId id="275"/>
            <p14:sldId id="277"/>
            <p14:sldId id="279"/>
            <p14:sldId id="280"/>
            <p14:sldId id="282"/>
            <p14:sldId id="283"/>
            <p14:sldId id="284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23" autoAdjust="0"/>
    <p:restoredTop sz="95104" autoAdjust="0"/>
  </p:normalViewPr>
  <p:slideViewPr>
    <p:cSldViewPr>
      <p:cViewPr>
        <p:scale>
          <a:sx n="93" d="100"/>
          <a:sy n="93" d="100"/>
        </p:scale>
        <p:origin x="-11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2"/>
    </p:cViewPr>
  </p:sorterViewPr>
  <p:notesViewPr>
    <p:cSldViewPr>
      <p:cViewPr varScale="1">
        <p:scale>
          <a:sx n="61" d="100"/>
          <a:sy n="61" d="100"/>
        </p:scale>
        <p:origin x="-2988" y="-102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959032074927454"/>
          <c:y val="0.15982167293064997"/>
          <c:w val="0.84040967925072541"/>
          <c:h val="0.700072451299449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cat>
            <c:strRef>
              <c:f>Лист1!$A$2:$A$9</c:f>
              <c:strCache>
                <c:ptCount val="8"/>
                <c:pt idx="0">
                  <c:v>80  слов</c:v>
                </c:pt>
                <c:pt idx="1">
                  <c:v>200 слов</c:v>
                </c:pt>
                <c:pt idx="2">
                  <c:v>300 слов</c:v>
                </c:pt>
                <c:pt idx="3">
                  <c:v>400 слов</c:v>
                </c:pt>
                <c:pt idx="4">
                  <c:v>800 слов</c:v>
                </c:pt>
                <c:pt idx="5">
                  <c:v>1500-2000 слов</c:v>
                </c:pt>
                <c:pt idx="6">
                  <c:v>3000-4000 слов</c:v>
                </c:pt>
                <c:pt idx="7">
                  <c:v>8000 слов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0.5</c:v>
                </c:pt>
                <c:pt idx="1">
                  <c:v>0.6</c:v>
                </c:pt>
                <c:pt idx="2">
                  <c:v>0.65</c:v>
                </c:pt>
                <c:pt idx="3">
                  <c:v>0.7</c:v>
                </c:pt>
                <c:pt idx="4">
                  <c:v>0.8</c:v>
                </c:pt>
                <c:pt idx="5">
                  <c:v>0.9</c:v>
                </c:pt>
                <c:pt idx="6">
                  <c:v>0.95</c:v>
                </c:pt>
                <c:pt idx="7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624384"/>
        <c:axId val="30622848"/>
        <c:axId val="0"/>
      </c:bar3DChart>
      <c:valAx>
        <c:axId val="3062284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30624384"/>
        <c:crossesAt val="1"/>
        <c:crossBetween val="between"/>
      </c:valAx>
      <c:catAx>
        <c:axId val="3062438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+mj-lt"/>
              </a:defRPr>
            </a:pPr>
            <a:endParaRPr lang="ru-RU"/>
          </a:p>
        </c:txPr>
        <c:crossAx val="3062284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E9F1574-EE75-4AE7-9D8D-E84EBE59CCBA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5C8ECE0-9C31-40CF-A0F2-7F6CCF089D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98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8ECE0-9C31-40CF-A0F2-7F6CCF089D4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8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EDB16ED-0632-421A-BE7C-3B0EBB0F3A65}" type="datetime1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DEFF-87AB-4B98-9647-D433321E7F57}" type="datetime1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4AD2-B515-4CAE-8D00-F7A0A3A90712}" type="datetime1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4400" y="1600200"/>
            <a:ext cx="3810000" cy="4530725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13A35-8CCE-4CA7-92EA-38CDB4CC6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5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51A6-0573-47C7-9D7B-13341898244F}" type="datetime1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8448-5387-4502-B32F-B7F371FDD4F3}" type="datetime1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6450-689A-4568-9941-F7D67A219B86}" type="datetime1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D766-1594-48BA-83BB-F2CDE70804C8}" type="datetime1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CF32-6122-43A4-ADA1-47AED513EA08}" type="datetime1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C515-0A2B-47C7-94C0-A762977B3F6F}" type="datetime1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D21B433-26F0-46B0-80AD-00DCB14ACD45}" type="datetime1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A0DF9C4-0398-46C5-B391-FDF2EA42900D}" type="datetime1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E1D5209-9D1E-4DB3-8E9E-7244F146D8B2}" type="datetime1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openxmlformats.org/officeDocument/2006/relationships/image" Target="http://bukinist.biz/pict/2008/18jul08/slovar_sinonimov_russkogo_yazyka.jpg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Добрый день!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Вас </a:t>
            </a:r>
            <a:r>
              <a:rPr lang="ru-RU" sz="3200" dirty="0" smtClean="0"/>
              <a:t>приветствует участница</a:t>
            </a:r>
            <a:br>
              <a:rPr lang="ru-RU" sz="3200" dirty="0" smtClean="0"/>
            </a:br>
            <a:r>
              <a:rPr lang="ru-RU" sz="3200" dirty="0" smtClean="0"/>
              <a:t>              </a:t>
            </a:r>
            <a:r>
              <a:rPr lang="ru-RU" sz="3200" dirty="0" smtClean="0"/>
              <a:t>научно – практической конференции средней школы №2,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3Б класса</a:t>
            </a:r>
            <a:br>
              <a:rPr lang="ru-RU" sz="3200" dirty="0" smtClean="0"/>
            </a:br>
            <a:r>
              <a:rPr lang="ru-RU" sz="3200" dirty="0" err="1" smtClean="0"/>
              <a:t>Кинзябаева</a:t>
            </a:r>
            <a:r>
              <a:rPr lang="ru-RU" sz="3200" dirty="0" smtClean="0"/>
              <a:t> Алсу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51798"/>
            <a:ext cx="3200974" cy="413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2304" y="751469"/>
            <a:ext cx="49439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Palatino Linotype" pitchFamily="18" charset="0"/>
              </a:rPr>
              <a:t>Владимир Иванович</a:t>
            </a:r>
          </a:p>
          <a:p>
            <a:pPr algn="ctr"/>
            <a:r>
              <a:rPr lang="ru-RU" sz="3600" b="1" dirty="0" smtClean="0">
                <a:latin typeface="Palatino Linotype" pitchFamily="18" charset="0"/>
              </a:rPr>
              <a:t> Даль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4829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571500"/>
            <a:ext cx="8183562" cy="10715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hlink"/>
                </a:solidFill>
                <a:latin typeface="Palatino Linotype" pitchFamily="18" charset="0"/>
              </a:rPr>
              <a:t>ЭТИМОЛОГИЧЕСКИЙ СЛОВАРЬ</a:t>
            </a:r>
            <a:endParaRPr lang="ru-RU" sz="2000" i="1" u="sng" dirty="0" smtClean="0">
              <a:solidFill>
                <a:srgbClr val="4E4D27"/>
              </a:solidFill>
              <a:latin typeface="Bookman Old Style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563888" y="1340768"/>
            <a:ext cx="4906962" cy="4276725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496B54"/>
                </a:solidFill>
                <a:latin typeface="Palatino Linotype" pitchFamily="18" charset="0"/>
              </a:rPr>
              <a:t>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496B54"/>
                </a:solidFill>
                <a:latin typeface="Palatino Linotype" pitchFamily="18" charset="0"/>
              </a:rPr>
              <a:t>     </a:t>
            </a:r>
            <a:r>
              <a:rPr lang="ru-RU" sz="1800" b="1" dirty="0" smtClean="0">
                <a:latin typeface="+mj-lt"/>
              </a:rPr>
              <a:t>Ознакомившись с этимологическим словарем, где в интересной и доступной форме подробно описываются истории возникновения слов в русском языке и излагаются  факты из истории их использования,                                 вы раскроете множество тайн, которые заключаются в такой науке, как этимология.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800" dirty="0" smtClean="0">
              <a:latin typeface="+mj-lt"/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200" b="1" dirty="0" smtClean="0">
              <a:latin typeface="Bookman Old Style" pitchFamily="18" charset="0"/>
            </a:endParaRPr>
          </a:p>
        </p:txBody>
      </p:sp>
      <p:pic>
        <p:nvPicPr>
          <p:cNvPr id="39942" name="Picture 6" descr="P1040802"/>
          <p:cNvPicPr>
            <a:picLocks noChangeAspect="1" noChangeArrowheads="1"/>
          </p:cNvPicPr>
          <p:nvPr/>
        </p:nvPicPr>
        <p:blipFill>
          <a:blip r:embed="rId2" cstate="print"/>
          <a:srcRect r="27"/>
          <a:stretch>
            <a:fillRect/>
          </a:stretch>
        </p:blipFill>
        <p:spPr bwMode="auto">
          <a:xfrm rot="21303432">
            <a:off x="988195" y="2108125"/>
            <a:ext cx="2816225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33299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500063"/>
            <a:ext cx="8183562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hlink"/>
                </a:solidFill>
                <a:latin typeface="Palatino Linotype" pitchFamily="18" charset="0"/>
              </a:rPr>
              <a:t>ФРАЗЕОЛОГИЧЕСКИЙ СЛОВАРЬ</a:t>
            </a:r>
            <a:r>
              <a:rPr lang="ru-RU" sz="43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Mistral" pitchFamily="66" charset="0"/>
              </a:rPr>
              <a:t/>
            </a:r>
            <a:br>
              <a:rPr lang="ru-RU" sz="43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Mistral" pitchFamily="66" charset="0"/>
              </a:rPr>
            </a:br>
            <a:endParaRPr lang="ru-RU" sz="2000" i="1" u="sng" dirty="0" smtClean="0">
              <a:solidFill>
                <a:srgbClr val="4E4D27"/>
              </a:solidFill>
              <a:latin typeface="Bookman Old Style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779912" y="1268759"/>
            <a:ext cx="4464496" cy="1668149"/>
          </a:xfrm>
        </p:spPr>
        <p:txBody>
          <a:bodyPr wrap="square"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+mj-lt"/>
              </a:rPr>
              <a:t>   </a:t>
            </a:r>
            <a:r>
              <a:rPr lang="ru-RU" sz="2000" b="1" dirty="0" smtClean="0">
                <a:latin typeface="+mj-lt"/>
              </a:rPr>
              <a:t>В отличие от других словарей, здесь описываются не отдельные слова, а устоявшиеся в русском языке словосочетания  – фразеологизмы. </a:t>
            </a:r>
          </a:p>
        </p:txBody>
      </p:sp>
      <p:pic>
        <p:nvPicPr>
          <p:cNvPr id="40966" name="Picture 6" descr="P1040546"/>
          <p:cNvPicPr>
            <a:picLocks noChangeAspect="1" noChangeArrowheads="1"/>
          </p:cNvPicPr>
          <p:nvPr/>
        </p:nvPicPr>
        <p:blipFill>
          <a:blip r:embed="rId2" cstate="print"/>
          <a:srcRect r="2" b="50"/>
          <a:stretch>
            <a:fillRect/>
          </a:stretch>
        </p:blipFill>
        <p:spPr bwMode="auto">
          <a:xfrm rot="-738646">
            <a:off x="1005225" y="1469104"/>
            <a:ext cx="3288277" cy="472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80264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774719" cy="437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76470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+mj-lt"/>
              </a:rPr>
              <a:t>К.Г. Паустовский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8" y="1572460"/>
            <a:ext cx="4168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Segoe Print" pitchFamily="2" charset="0"/>
              </a:rPr>
              <a:t>« Нам дан во владение самый богатый, меткий, могучий и поистине волшебный русский язык».</a:t>
            </a:r>
            <a:endParaRPr lang="ru-RU" sz="24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1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58533" y="620688"/>
            <a:ext cx="7772400" cy="13652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hlink"/>
                </a:solidFill>
                <a:latin typeface="Palatino Linotype" pitchFamily="18" charset="0"/>
              </a:rPr>
              <a:t>ТОПОНИМИЧЕСКИЙ СЛОВАРЬ</a:t>
            </a:r>
            <a:r>
              <a:rPr lang="ru-RU" sz="2800" dirty="0" smtClean="0">
                <a:solidFill>
                  <a:schemeClr val="hlink"/>
                </a:solidFill>
                <a:latin typeface="Mistral" pitchFamily="66" charset="0"/>
              </a:rPr>
              <a:t> </a:t>
            </a:r>
            <a:br>
              <a:rPr lang="ru-RU" sz="2800" dirty="0" smtClean="0">
                <a:solidFill>
                  <a:schemeClr val="hlink"/>
                </a:solidFill>
                <a:latin typeface="Mistral" pitchFamily="66" charset="0"/>
              </a:rPr>
            </a:br>
            <a:endParaRPr lang="ru-RU" sz="2800" dirty="0" smtClean="0">
              <a:solidFill>
                <a:schemeClr val="hlink"/>
              </a:solidFill>
              <a:latin typeface="Mistral" pitchFamily="66" charset="0"/>
            </a:endParaRPr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3995936" y="1728010"/>
            <a:ext cx="4690864" cy="440291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000" b="1" dirty="0" smtClean="0">
                <a:latin typeface="+mj-lt"/>
              </a:rPr>
              <a:t>В словарь входят названия самых важных и интересных с географической точки зрения объектов. </a:t>
            </a:r>
            <a:endParaRPr lang="ru-RU" sz="2400" dirty="0" smtClean="0">
              <a:latin typeface="+mj-lt"/>
            </a:endParaRPr>
          </a:p>
        </p:txBody>
      </p:sp>
      <p:pic>
        <p:nvPicPr>
          <p:cNvPr id="38918" name="Picture 6" descr="P1040763"/>
          <p:cNvPicPr>
            <a:picLocks noChangeAspect="1" noChangeArrowheads="1"/>
          </p:cNvPicPr>
          <p:nvPr/>
        </p:nvPicPr>
        <p:blipFill>
          <a:blip r:embed="rId2" cstate="print"/>
          <a:srcRect r="-58" b="26"/>
          <a:stretch>
            <a:fillRect/>
          </a:stretch>
        </p:blipFill>
        <p:spPr bwMode="auto">
          <a:xfrm rot="-592961">
            <a:off x="948527" y="1712962"/>
            <a:ext cx="302101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702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6534">
            <a:off x="700823" y="2182426"/>
            <a:ext cx="2681977" cy="324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42" y="1400606"/>
            <a:ext cx="2434975" cy="325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526">
            <a:off x="5929904" y="2824012"/>
            <a:ext cx="2530527" cy="311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559999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Print" pitchFamily="2" charset="0"/>
              </a:rPr>
              <a:t>«Деревня»</a:t>
            </a:r>
            <a:endParaRPr lang="ru-RU" sz="2800" dirty="0"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0122" y="778632"/>
            <a:ext cx="3274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Print" pitchFamily="2" charset="0"/>
              </a:rPr>
              <a:t>«Два великана»</a:t>
            </a:r>
            <a:endParaRPr lang="ru-RU" sz="2800" dirty="0">
              <a:latin typeface="Segoe Pri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1879221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Print" pitchFamily="2" charset="0"/>
              </a:rPr>
              <a:t>«Тишина»</a:t>
            </a:r>
            <a:endParaRPr lang="ru-RU" sz="28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01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84383" y="5229200"/>
            <a:ext cx="3205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Segoe Print" pitchFamily="2" charset="0"/>
              </a:rPr>
              <a:t>  «Берег моря»</a:t>
            </a:r>
            <a:endParaRPr lang="ru-RU" sz="2800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9182" y="627947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Segoe Print" pitchFamily="2" charset="0"/>
              </a:rPr>
              <a:t>«Девочка с персиками»</a:t>
            </a:r>
            <a:endParaRPr lang="ru-RU" sz="2400" dirty="0">
              <a:latin typeface="Segoe Print" pitchFamily="2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791">
            <a:off x="5288474" y="894913"/>
            <a:ext cx="3487751" cy="238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1988840"/>
            <a:ext cx="2393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Segoe Print" pitchFamily="2" charset="0"/>
              </a:rPr>
              <a:t>«Богатыри</a:t>
            </a:r>
            <a:r>
              <a:rPr lang="ru-RU" sz="2800" dirty="0" smtClean="0">
                <a:latin typeface="Segoe Print" pitchFamily="2" charset="0"/>
              </a:rPr>
              <a:t>»</a:t>
            </a:r>
            <a:endParaRPr lang="ru-RU" sz="2800" dirty="0">
              <a:latin typeface="Segoe Print" pitchFamily="2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26" y="1151167"/>
            <a:ext cx="2276759" cy="328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040" y="3501008"/>
            <a:ext cx="3617652" cy="262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603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6149" y="2708920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Спасибо за внимание!</a:t>
            </a:r>
            <a:endParaRPr lang="ru-RU" sz="48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0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11206"/>
            <a:ext cx="6912768" cy="535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691538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Почему люди пишут безграмотно?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06455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815" y="2326208"/>
            <a:ext cx="4094561" cy="373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5" y="1052736"/>
            <a:ext cx="7200801" cy="2016224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«Неправильные правила» для словарных слов.</a:t>
            </a:r>
            <a:br>
              <a:rPr lang="ru-RU" sz="4000" b="1" i="1" dirty="0" smtClean="0"/>
            </a:br>
            <a:endParaRPr lang="ru-RU" sz="4000" b="1" i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0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908721"/>
            <a:ext cx="6254044" cy="187220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Активный словарь </a:t>
            </a:r>
            <a:r>
              <a:rPr lang="ru-RU" dirty="0" smtClean="0"/>
              <a:t>(слова, которые человек употребляет в своей речи).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3429000"/>
            <a:ext cx="6231467" cy="1669551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  <a:latin typeface="+mj-lt"/>
              </a:rPr>
              <a:t>Пассивный словарь </a:t>
            </a: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( слова, которые человек не употребляет, но узнаёт в тексте, понимает их).</a:t>
            </a:r>
            <a:endParaRPr lang="ru-RU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19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836713"/>
            <a:ext cx="3128228" cy="6480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7869" y="908720"/>
            <a:ext cx="2939521" cy="115212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В.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Шекспир</a:t>
            </a:r>
            <a:r>
              <a:rPr lang="ru-RU" sz="3200" dirty="0" smtClean="0">
                <a:solidFill>
                  <a:schemeClr val="tx1"/>
                </a:solidFill>
              </a:rPr>
              <a:t>         20.000 слов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10669" y="1340769"/>
            <a:ext cx="2944368" cy="648072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А.С.Пушкин</a:t>
            </a:r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21.000 слов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D766-1594-48BA-83BB-F2CDE70804C8}" type="datetime1">
              <a:rPr lang="ru-RU" smtClean="0"/>
              <a:pPr/>
              <a:t>15.12.2014</a:t>
            </a:fld>
            <a:endParaRPr lang="ru-RU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44" y="2132856"/>
            <a:ext cx="3595364" cy="399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312368" cy="394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22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 title="Необходимый словарный запас для пониманя прочитанного "/>
          <p:cNvGraphicFramePr/>
          <p:nvPr>
            <p:extLst>
              <p:ext uri="{D42A27DB-BD31-4B8C-83A1-F6EECF244321}">
                <p14:modId xmlns:p14="http://schemas.microsoft.com/office/powerpoint/2010/main" val="3160106296"/>
              </p:ext>
            </p:extLst>
          </p:nvPr>
        </p:nvGraphicFramePr>
        <p:xfrm>
          <a:off x="7696" y="620688"/>
          <a:ext cx="784887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76470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Необходимый словарный запас для понимания прочитанного текста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2126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928813" y="571500"/>
            <a:ext cx="6437312" cy="7143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4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Mistral" pitchFamily="66" charset="0"/>
              </a:rPr>
              <a:t> </a:t>
            </a:r>
            <a:r>
              <a:rPr lang="ru-RU" sz="2800" b="1" smtClean="0">
                <a:solidFill>
                  <a:srgbClr val="38524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Словари русского языка</a:t>
            </a:r>
            <a:endParaRPr lang="ru-RU" sz="2800" b="1" u="sng" dirty="0" smtClean="0">
              <a:solidFill>
                <a:srgbClr val="FE7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4" name="Picture 6" descr="P1040744"/>
          <p:cNvPicPr>
            <a:picLocks noChangeAspect="1" noChangeArrowheads="1"/>
          </p:cNvPicPr>
          <p:nvPr/>
        </p:nvPicPr>
        <p:blipFill>
          <a:blip r:embed="rId2" cstate="print"/>
          <a:srcRect r="29" b="8"/>
          <a:stretch>
            <a:fillRect/>
          </a:stretch>
        </p:blipFill>
        <p:spPr bwMode="auto">
          <a:xfrm>
            <a:off x="665184" y="1640032"/>
            <a:ext cx="15113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1040763"/>
          <p:cNvPicPr>
            <a:picLocks noChangeAspect="1" noChangeArrowheads="1"/>
          </p:cNvPicPr>
          <p:nvPr/>
        </p:nvPicPr>
        <p:blipFill>
          <a:blip r:embed="rId3" cstate="print"/>
          <a:srcRect r="70" b="-21"/>
          <a:stretch>
            <a:fillRect/>
          </a:stretch>
        </p:blipFill>
        <p:spPr bwMode="auto">
          <a:xfrm rot="657019">
            <a:off x="2027698" y="1072690"/>
            <a:ext cx="1566862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1040721"/>
          <p:cNvPicPr>
            <a:picLocks noChangeAspect="1" noChangeArrowheads="1"/>
          </p:cNvPicPr>
          <p:nvPr/>
        </p:nvPicPr>
        <p:blipFill>
          <a:blip r:embed="rId4" cstate="print"/>
          <a:srcRect r="-127" b="90"/>
          <a:stretch>
            <a:fillRect/>
          </a:stretch>
        </p:blipFill>
        <p:spPr bwMode="auto">
          <a:xfrm rot="-128495">
            <a:off x="3583424" y="1556769"/>
            <a:ext cx="1524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P1040713"/>
          <p:cNvPicPr>
            <a:picLocks noChangeAspect="1" noChangeArrowheads="1"/>
          </p:cNvPicPr>
          <p:nvPr/>
        </p:nvPicPr>
        <p:blipFill>
          <a:blip r:embed="rId5" cstate="print"/>
          <a:srcRect r="93" b="-85"/>
          <a:stretch>
            <a:fillRect/>
          </a:stretch>
        </p:blipFill>
        <p:spPr bwMode="auto">
          <a:xfrm rot="-676628">
            <a:off x="863494" y="4085186"/>
            <a:ext cx="14859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1040546"/>
          <p:cNvPicPr>
            <a:picLocks noChangeAspect="1" noChangeArrowheads="1"/>
          </p:cNvPicPr>
          <p:nvPr/>
        </p:nvPicPr>
        <p:blipFill>
          <a:blip r:embed="rId6" cstate="print"/>
          <a:srcRect r="44" b="35"/>
          <a:stretch>
            <a:fillRect/>
          </a:stretch>
        </p:blipFill>
        <p:spPr bwMode="auto">
          <a:xfrm>
            <a:off x="2968999" y="3886841"/>
            <a:ext cx="1635125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P1040540"/>
          <p:cNvPicPr>
            <a:picLocks noChangeAspect="1" noChangeArrowheads="1"/>
          </p:cNvPicPr>
          <p:nvPr/>
        </p:nvPicPr>
        <p:blipFill>
          <a:blip r:embed="rId7" cstate="print">
            <a:lum bright="-24000" contrast="-6000"/>
          </a:blip>
          <a:srcRect r="52" b="-38"/>
          <a:stretch>
            <a:fillRect/>
          </a:stretch>
        </p:blipFill>
        <p:spPr bwMode="auto">
          <a:xfrm rot="912998">
            <a:off x="6636926" y="3964441"/>
            <a:ext cx="16494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Изображение 0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2714" y="1720995"/>
            <a:ext cx="15525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http://bukinist.biz/pict/2008/18jul08/slovar_sinonimov_russkogo_yazyka.jpg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5147469" y="1405929"/>
            <a:ext cx="1584325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1cfc5"/>
          <p:cNvPicPr>
            <a:picLocks noChangeAspect="1" noChangeArrowheads="1"/>
          </p:cNvPicPr>
          <p:nvPr/>
        </p:nvPicPr>
        <p:blipFill>
          <a:blip r:embed="rId11" cstate="print"/>
          <a:srcRect r="185"/>
          <a:stretch>
            <a:fillRect/>
          </a:stretch>
        </p:blipFill>
        <p:spPr bwMode="auto">
          <a:xfrm>
            <a:off x="4860032" y="3940038"/>
            <a:ext cx="151288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532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44" y="1553512"/>
            <a:ext cx="3744415" cy="45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9495" y="1556792"/>
            <a:ext cx="4032448" cy="237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>
                <a:latin typeface="Palatino Linotype" pitchFamily="18" charset="0"/>
              </a:rPr>
              <a:t>В словаре </a:t>
            </a:r>
            <a:endParaRPr lang="ru-RU" sz="3600" b="1" dirty="0" smtClean="0">
              <a:latin typeface="Palatino Linotype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3600" b="1" dirty="0" smtClean="0">
                <a:latin typeface="Palatino Linotype" pitchFamily="18" charset="0"/>
              </a:rPr>
              <a:t>В.И. </a:t>
            </a:r>
            <a:r>
              <a:rPr lang="ru-RU" sz="3600" b="1" dirty="0">
                <a:latin typeface="Palatino Linotype" pitchFamily="18" charset="0"/>
              </a:rPr>
              <a:t>ДАЛЯ содержится около   200 тыс. слов.     </a:t>
            </a:r>
            <a:r>
              <a:rPr lang="ru-RU" sz="3200" b="1" dirty="0">
                <a:solidFill>
                  <a:srgbClr val="4C7058"/>
                </a:solidFill>
                <a:latin typeface="Palatino Linotype" pitchFamily="18" charset="0"/>
              </a:rPr>
              <a:t>  </a:t>
            </a:r>
            <a:r>
              <a:rPr lang="ru-RU" sz="4000" b="1" dirty="0">
                <a:solidFill>
                  <a:srgbClr val="4C7058"/>
                </a:solidFill>
                <a:latin typeface="Palatino Linotype" pitchFamily="18" charset="0"/>
              </a:rPr>
              <a:t>     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91644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+mj-lt"/>
              </a:rPr>
              <a:t>Т</a:t>
            </a:r>
            <a:r>
              <a:rPr lang="ru-RU" sz="2800" dirty="0" smtClean="0">
                <a:solidFill>
                  <a:schemeClr val="accent2"/>
                </a:solidFill>
                <a:latin typeface="+mj-lt"/>
              </a:rPr>
              <a:t>ОЛКОВЫЙ СЛОВАРЬ</a:t>
            </a:r>
            <a:endParaRPr lang="ru-RU" sz="28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31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444208" y="5805264"/>
            <a:ext cx="1213821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980728"/>
            <a:ext cx="662473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4000" dirty="0" smtClean="0"/>
              <a:t> </a:t>
            </a:r>
            <a:r>
              <a:rPr lang="ru-RU" sz="4000" dirty="0" smtClean="0">
                <a:latin typeface="+mj-lt"/>
              </a:rPr>
              <a:t>На реке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4000" dirty="0" smtClean="0">
                <a:latin typeface="+mj-lt"/>
              </a:rPr>
              <a:t> Наш огород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4000" dirty="0" smtClean="0">
                <a:latin typeface="+mj-lt"/>
              </a:rPr>
              <a:t> В школе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4000" dirty="0" smtClean="0">
                <a:latin typeface="+mj-lt"/>
              </a:rPr>
              <a:t> Животные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4000" dirty="0" smtClean="0">
                <a:latin typeface="+mj-lt"/>
              </a:rPr>
              <a:t> Математика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4000" dirty="0" smtClean="0">
                <a:latin typeface="+mj-lt"/>
              </a:rPr>
              <a:t> Волшебные слова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4000" dirty="0" smtClean="0">
                <a:latin typeface="+mj-lt"/>
              </a:rPr>
              <a:t> Родина</a:t>
            </a: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781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387</TotalTime>
  <Words>236</Words>
  <Application>Microsoft Office PowerPoint</Application>
  <PresentationFormat>Экран (4:3)</PresentationFormat>
  <Paragraphs>40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Добрый день!  Вас приветствует участница               научно – практической конференции средней школы №2,  3Б класса Кинзябаева Алсу</vt:lpstr>
      <vt:lpstr>Почему люди пишут безграмотно?</vt:lpstr>
      <vt:lpstr>«Неправильные правила» для словарных слов. </vt:lpstr>
      <vt:lpstr>Активный словарь (слова, которые человек употребляет в своей речи).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ЭТИМОЛОГИЧЕСКИЙ СЛОВАРЬ</vt:lpstr>
      <vt:lpstr>ФРАЗЕОЛОГИЧЕСКИЙ СЛОВАРЬ </vt:lpstr>
      <vt:lpstr>Презентация PowerPoint</vt:lpstr>
      <vt:lpstr>ТОПОНИМИЧЕСКИЙ СЛОВАРЬ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работа Шириевой Натальи Владимировны</dc:title>
  <cp:lastModifiedBy>ildus</cp:lastModifiedBy>
  <cp:revision>44</cp:revision>
  <dcterms:modified xsi:type="dcterms:W3CDTF">2014-12-15T18:28:15Z</dcterms:modified>
</cp:coreProperties>
</file>