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sldIdLst>
    <p:sldId id="256" r:id="rId2"/>
    <p:sldId id="257" r:id="rId3"/>
    <p:sldId id="275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505" autoAdjust="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Да, часто</c:v>
                </c:pt>
                <c:pt idx="1">
                  <c:v>Иногда</c:v>
                </c:pt>
                <c:pt idx="2">
                  <c:v>Нет</c:v>
                </c:pt>
                <c:pt idx="3">
                  <c:v>Не замечал(а)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35.800000000000011</c:v>
                </c:pt>
                <c:pt idx="1">
                  <c:v>54.7</c:v>
                </c:pt>
                <c:pt idx="2">
                  <c:v>0</c:v>
                </c:pt>
                <c:pt idx="3">
                  <c:v>9.4</c:v>
                </c:pt>
              </c:numCache>
            </c:numRef>
          </c:val>
        </c:ser>
        <c:dLbls/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C8CA6E-532B-4DDA-A872-37B0AE9A86A5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C1C3A5-F40B-4A6B-B120-C6AA33ED6B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03547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1C3A5-F40B-4A6B-B120-C6AA33ED6BC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12487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1C3A5-F40B-4A6B-B120-C6AA33ED6BC2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491038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1C3A5-F40B-4A6B-B120-C6AA33ED6BC2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463263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1C3A5-F40B-4A6B-B120-C6AA33ED6BC2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5924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ndxp.com.ru/sleng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71670" y="3645024"/>
            <a:ext cx="4572032" cy="2069992"/>
          </a:xfrm>
        </p:spPr>
        <p:txBody>
          <a:bodyPr>
            <a:noAutofit/>
          </a:bodyPr>
          <a:lstStyle/>
          <a:p>
            <a:pPr algn="r"/>
            <a:r>
              <a:rPr lang="ru-RU" sz="1200" dirty="0" smtClean="0"/>
              <a:t>Выполнила</a:t>
            </a:r>
            <a:endParaRPr lang="ru-RU" sz="1200" dirty="0" smtClean="0"/>
          </a:p>
          <a:p>
            <a:pPr algn="r"/>
            <a:r>
              <a:rPr lang="ru-RU" sz="1200" dirty="0"/>
              <a:t>у</a:t>
            </a:r>
            <a:r>
              <a:rPr lang="ru-RU" sz="1200" dirty="0" smtClean="0"/>
              <a:t>ченица 8Б класса</a:t>
            </a:r>
            <a:br>
              <a:rPr lang="ru-RU" sz="1200" dirty="0" smtClean="0"/>
            </a:br>
            <a:r>
              <a:rPr lang="ru-RU" sz="1200" dirty="0" smtClean="0"/>
              <a:t>МАОУ СОШ №22</a:t>
            </a:r>
          </a:p>
          <a:p>
            <a:pPr algn="r"/>
            <a:r>
              <a:rPr lang="ru-RU" sz="1200" dirty="0"/>
              <a:t>г</a:t>
            </a:r>
            <a:r>
              <a:rPr lang="ru-RU" sz="1200" dirty="0" smtClean="0"/>
              <a:t>. Тамбова</a:t>
            </a:r>
          </a:p>
          <a:p>
            <a:pPr algn="r"/>
            <a:r>
              <a:rPr lang="ru-RU" sz="1200" dirty="0" smtClean="0"/>
              <a:t>Рассохина Анастасия.</a:t>
            </a:r>
          </a:p>
          <a:p>
            <a:endParaRPr lang="ru-RU" sz="1200" dirty="0"/>
          </a:p>
          <a:p>
            <a:pPr algn="r"/>
            <a:r>
              <a:rPr lang="ru-RU" sz="1200" dirty="0" smtClean="0"/>
              <a:t>Руководитель </a:t>
            </a:r>
            <a:r>
              <a:rPr lang="ru-RU" sz="1200" dirty="0" smtClean="0"/>
              <a:t>проекта</a:t>
            </a:r>
            <a:endParaRPr lang="ru-RU" sz="1200" dirty="0" smtClean="0"/>
          </a:p>
          <a:p>
            <a:pPr algn="r"/>
            <a:r>
              <a:rPr lang="ru-RU" sz="1200" dirty="0"/>
              <a:t>у</a:t>
            </a:r>
            <a:r>
              <a:rPr lang="ru-RU" sz="1200" dirty="0" smtClean="0"/>
              <a:t>читель русского языка и литературы</a:t>
            </a:r>
          </a:p>
          <a:p>
            <a:pPr algn="r"/>
            <a:r>
              <a:rPr lang="ru-RU" sz="1200" dirty="0" smtClean="0"/>
              <a:t>Волкова Т. А.</a:t>
            </a:r>
            <a:endParaRPr lang="ru-RU" sz="1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916832"/>
            <a:ext cx="6120680" cy="1800200"/>
          </a:xfrm>
        </p:spPr>
        <p:txBody>
          <a:bodyPr/>
          <a:lstStyle/>
          <a:p>
            <a:r>
              <a:rPr lang="ru-RU" dirty="0" smtClean="0">
                <a:cs typeface="Courier New" pitchFamily="49" charset="0"/>
              </a:rPr>
              <a:t>Молодёжный </a:t>
            </a:r>
            <a:br>
              <a:rPr lang="ru-RU" dirty="0" smtClean="0">
                <a:cs typeface="Courier New" pitchFamily="49" charset="0"/>
              </a:rPr>
            </a:br>
            <a:r>
              <a:rPr lang="ru-RU" dirty="0" smtClean="0">
                <a:cs typeface="Courier New" pitchFamily="49" charset="0"/>
              </a:rPr>
              <a:t>сленг</a:t>
            </a:r>
            <a:endParaRPr lang="ru-RU" sz="1800" dirty="0">
              <a:latin typeface="+mn-lt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054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276872"/>
            <a:ext cx="8407893" cy="4407408"/>
          </a:xfrm>
        </p:spPr>
        <p:txBody>
          <a:bodyPr/>
          <a:lstStyle/>
          <a:p>
            <a:pPr marL="45720" indent="0">
              <a:buNone/>
            </a:pPr>
            <a:r>
              <a:rPr lang="ru-RU" b="1" dirty="0" smtClean="0"/>
              <a:t>Развитие компьютерных технологий</a:t>
            </a:r>
            <a:r>
              <a:rPr lang="ru-RU" dirty="0" smtClean="0"/>
              <a:t>, как бы странно это ни звучало, оказывает сильное воздействие на развитие </a:t>
            </a:r>
            <a:r>
              <a:rPr lang="ru-RU" dirty="0"/>
              <a:t>молодёжного сленга. Интернет, его широкие возможности, быстро развивающиеся компьютерные технологии всегда привлекали молодых людей. В связи с этим появляется много новых </a:t>
            </a:r>
            <a:r>
              <a:rPr lang="ru-RU" dirty="0" smtClean="0"/>
              <a:t>жаргонизмов</a:t>
            </a:r>
            <a:r>
              <a:rPr lang="ru-RU" dirty="0"/>
              <a:t> </a:t>
            </a:r>
            <a:r>
              <a:rPr lang="ru-RU" dirty="0" smtClean="0"/>
              <a:t>(«вирусняк» – компьютерный вирус, «инэт» - Интернет, «мыло» – электронная почта, «оперативка» – операционная система) 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Что оказывает влияние на молодёжный сленг?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71260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772816"/>
            <a:ext cx="8407893" cy="4407408"/>
          </a:xfrm>
        </p:spPr>
        <p:txBody>
          <a:bodyPr/>
          <a:lstStyle/>
          <a:p>
            <a:pPr marL="45720" indent="0">
              <a:buNone/>
            </a:pPr>
            <a:r>
              <a:rPr lang="ru-RU" dirty="0" smtClean="0"/>
              <a:t>  Одно </a:t>
            </a:r>
            <a:r>
              <a:rPr lang="ru-RU" dirty="0"/>
              <a:t>из увлечений молодёжи - </a:t>
            </a:r>
            <a:r>
              <a:rPr lang="ru-RU" b="1" dirty="0"/>
              <a:t>музыка</a:t>
            </a:r>
            <a:r>
              <a:rPr lang="ru-RU" dirty="0"/>
              <a:t>. Она является частью жизни молодых людей. Современная музыка - смесь различных культур, музыкальных направлений, результат композиторских </a:t>
            </a:r>
            <a:r>
              <a:rPr lang="ru-RU" dirty="0" smtClean="0"/>
              <a:t>экспериментов</a:t>
            </a:r>
            <a:endParaRPr lang="ru-RU" dirty="0"/>
          </a:p>
          <a:p>
            <a:pPr marL="45720" indent="0">
              <a:buNone/>
            </a:pPr>
            <a:r>
              <a:rPr lang="ru-RU" dirty="0" smtClean="0"/>
              <a:t>  </a:t>
            </a:r>
          </a:p>
          <a:p>
            <a:pPr marL="45720" indent="0">
              <a:buNone/>
            </a:pPr>
            <a:r>
              <a:rPr lang="ru-RU" dirty="0"/>
              <a:t> </a:t>
            </a:r>
            <a:r>
              <a:rPr lang="ru-RU" dirty="0" smtClean="0"/>
              <a:t> Молодёжные </a:t>
            </a:r>
            <a:r>
              <a:rPr lang="ru-RU" dirty="0"/>
              <a:t>жаргонизмы, относящиеся к сфере музыки, содержат названия различных музыкальных стилей </a:t>
            </a:r>
            <a:r>
              <a:rPr lang="ru-RU" dirty="0" smtClean="0"/>
              <a:t>(«попса», «попсятина» − поп-музыка</a:t>
            </a:r>
            <a:r>
              <a:rPr lang="ru-RU" dirty="0"/>
              <a:t>, </a:t>
            </a:r>
            <a:r>
              <a:rPr lang="ru-RU" dirty="0" smtClean="0"/>
              <a:t>«дарк» </a:t>
            </a:r>
            <a:r>
              <a:rPr lang="ru-RU" dirty="0"/>
              <a:t>- тяжелая музыка, </a:t>
            </a:r>
            <a:r>
              <a:rPr lang="ru-RU" dirty="0" smtClean="0"/>
              <a:t>«свежак» − </a:t>
            </a:r>
            <a:r>
              <a:rPr lang="ru-RU" dirty="0"/>
              <a:t>свежая, </a:t>
            </a:r>
            <a:r>
              <a:rPr lang="ru-RU" dirty="0" smtClean="0"/>
              <a:t>новая, только что вышедшая </a:t>
            </a:r>
            <a:r>
              <a:rPr lang="ru-RU" dirty="0"/>
              <a:t>музыка, </a:t>
            </a:r>
            <a:r>
              <a:rPr lang="ru-RU" dirty="0" smtClean="0"/>
              <a:t>«релиз» </a:t>
            </a:r>
            <a:r>
              <a:rPr lang="ru-RU" dirty="0"/>
              <a:t>- вышедшая в продажу композиция, </a:t>
            </a:r>
            <a:r>
              <a:rPr lang="ru-RU" dirty="0" smtClean="0"/>
              <a:t>«трэк» </a:t>
            </a:r>
            <a:r>
              <a:rPr lang="ru-RU" dirty="0"/>
              <a:t>- музыкальная композиция, </a:t>
            </a:r>
            <a:r>
              <a:rPr lang="ru-RU" dirty="0" smtClean="0"/>
              <a:t>«плэйлист» </a:t>
            </a:r>
            <a:r>
              <a:rPr lang="ru-RU" dirty="0"/>
              <a:t>- список музыкальных композиций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0406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204864"/>
            <a:ext cx="8407893" cy="4407408"/>
          </a:xfrm>
        </p:spPr>
        <p:txBody>
          <a:bodyPr/>
          <a:lstStyle/>
          <a:p>
            <a:pPr marL="45720" indent="0">
              <a:buNone/>
            </a:pPr>
            <a:r>
              <a:rPr lang="ru-RU" dirty="0" smtClean="0"/>
              <a:t>  Многие </a:t>
            </a:r>
            <a:r>
              <a:rPr lang="ru-RU" dirty="0"/>
              <a:t>молодёжные жаргонизмы - это </a:t>
            </a:r>
            <a:r>
              <a:rPr lang="ru-RU" b="1" dirty="0"/>
              <a:t>слова, которые заимствованы с английского языка</a:t>
            </a:r>
            <a:r>
              <a:rPr lang="ru-RU" dirty="0"/>
              <a:t>, но так и не переведены на русский язык. Интересно следующее: эти жаргонизмы понимают даже те люди, которые никогда в жизни не учили английский язык, настолько жаргонные слова влились в современную </a:t>
            </a:r>
            <a:r>
              <a:rPr lang="ru-RU" dirty="0" smtClean="0"/>
              <a:t>речь</a:t>
            </a:r>
            <a:r>
              <a:rPr lang="ru-RU" dirty="0"/>
              <a:t> </a:t>
            </a:r>
            <a:r>
              <a:rPr lang="ru-RU" dirty="0" smtClean="0"/>
              <a:t>(«Фифти-фифти» </a:t>
            </a:r>
            <a:r>
              <a:rPr lang="ru-RU" dirty="0"/>
              <a:t>(</a:t>
            </a:r>
            <a:r>
              <a:rPr lang="en-US" dirty="0"/>
              <a:t>fifty-fifty) </a:t>
            </a:r>
            <a:r>
              <a:rPr lang="en-US" dirty="0" smtClean="0"/>
              <a:t>−</a:t>
            </a:r>
            <a:r>
              <a:rPr lang="ru-RU" dirty="0" smtClean="0"/>
              <a:t> </a:t>
            </a:r>
            <a:r>
              <a:rPr lang="en-US" dirty="0" smtClean="0"/>
              <a:t>50 </a:t>
            </a:r>
            <a:r>
              <a:rPr lang="ru-RU" dirty="0"/>
              <a:t>на 50, </a:t>
            </a:r>
            <a:r>
              <a:rPr lang="ru-RU" dirty="0" smtClean="0"/>
              <a:t>«крэйзи» </a:t>
            </a:r>
            <a:r>
              <a:rPr lang="ru-RU" dirty="0"/>
              <a:t>(</a:t>
            </a:r>
            <a:r>
              <a:rPr lang="en-US" dirty="0"/>
              <a:t>crazy</a:t>
            </a:r>
            <a:r>
              <a:rPr lang="en-US" dirty="0" smtClean="0"/>
              <a:t>)</a:t>
            </a:r>
            <a:r>
              <a:rPr lang="ru-RU" dirty="0" smtClean="0"/>
              <a:t> − </a:t>
            </a:r>
            <a:r>
              <a:rPr lang="en-US" dirty="0" smtClean="0"/>
              <a:t> </a:t>
            </a:r>
            <a:r>
              <a:rPr lang="ru-RU" dirty="0"/>
              <a:t>сумасшедший, </a:t>
            </a:r>
            <a:r>
              <a:rPr lang="ru-RU" dirty="0" smtClean="0"/>
              <a:t>«фейс» (</a:t>
            </a:r>
            <a:r>
              <a:rPr lang="en-US" dirty="0" smtClean="0"/>
              <a:t>face)</a:t>
            </a:r>
            <a:r>
              <a:rPr lang="ru-RU" dirty="0" smtClean="0"/>
              <a:t> – лицо)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6685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988840"/>
            <a:ext cx="8407893" cy="4407408"/>
          </a:xfrm>
        </p:spPr>
        <p:txBody>
          <a:bodyPr/>
          <a:lstStyle/>
          <a:p>
            <a:pPr marL="45720" indent="0">
              <a:buNone/>
            </a:pPr>
            <a:r>
              <a:rPr lang="ru-RU" dirty="0" smtClean="0"/>
              <a:t>  Некоторым </a:t>
            </a:r>
            <a:r>
              <a:rPr lang="ru-RU" dirty="0"/>
              <a:t>молодым людям кажется, что использование </a:t>
            </a:r>
            <a:r>
              <a:rPr lang="ru-RU" dirty="0" smtClean="0"/>
              <a:t>тюремного жаргона в </a:t>
            </a:r>
            <a:r>
              <a:rPr lang="ru-RU" dirty="0"/>
              <a:t>речи делает их «крутыми», авторитетными и возвышает над всеми окружающими. Поэтому ее часто можно услышать от тех молодых людей, которые пытаются быть лидерами в компании, </a:t>
            </a:r>
            <a:r>
              <a:rPr lang="ru-RU" dirty="0" smtClean="0"/>
              <a:t>классе</a:t>
            </a:r>
            <a:r>
              <a:rPr lang="ru-RU" dirty="0"/>
              <a:t> </a:t>
            </a:r>
            <a:r>
              <a:rPr lang="ru-RU" dirty="0" smtClean="0"/>
              <a:t>(«замочить», «</a:t>
            </a:r>
            <a:r>
              <a:rPr lang="ru-RU" dirty="0"/>
              <a:t>грохнуть» − убить, «</a:t>
            </a:r>
            <a:r>
              <a:rPr lang="ru-RU" dirty="0" smtClean="0"/>
              <a:t>стучать» − докладывать, «базарить» - говорить)</a:t>
            </a:r>
          </a:p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r>
              <a:rPr lang="ru-RU" dirty="0" smtClean="0"/>
              <a:t>  Знанием </a:t>
            </a:r>
            <a:r>
              <a:rPr lang="ru-RU" dirty="0"/>
              <a:t>уголовной лексики молодые люди часто пытаются подчеркнуть свою «взрослость» и «крутизну»</a:t>
            </a:r>
          </a:p>
        </p:txBody>
      </p:sp>
    </p:spTree>
    <p:extLst>
      <p:ext uri="{BB962C8B-B14F-4D97-AF65-F5344CB8AC3E}">
        <p14:creationId xmlns:p14="http://schemas.microsoft.com/office/powerpoint/2010/main" xmlns="" val="172584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780928"/>
            <a:ext cx="8407893" cy="440740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/>
              <a:t>Первая волна появления молодёжного сленга в России отмечается в 20-е годы прошлого столетия. После гражданской войны, во времена разрухи и беспризорности, самыми распространенными жаргонизмами были «буза» (шум, скандал, беспорядок) и «лафа» (свободно и хорошо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История формирования сленга в России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44712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844824"/>
            <a:ext cx="8407893" cy="4407408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dirty="0"/>
              <a:t>Вторая волна связана с появлением «стиляг». В этот период наиболее модными словами были такие как:</a:t>
            </a:r>
          </a:p>
          <a:p>
            <a:pPr marL="45720" indent="0">
              <a:buNone/>
            </a:pPr>
            <a:r>
              <a:rPr lang="ru-RU" dirty="0"/>
              <a:t>Бродвей (или Брод) — как правило, центральная улица города, служившая для стиляг местом </a:t>
            </a:r>
            <a:r>
              <a:rPr lang="ru-RU" dirty="0" smtClean="0"/>
              <a:t>встреч.</a:t>
            </a:r>
            <a:endParaRPr lang="ru-RU" dirty="0"/>
          </a:p>
          <a:p>
            <a:pPr marL="45720" indent="0">
              <a:buNone/>
            </a:pPr>
            <a:r>
              <a:rPr lang="ru-RU" dirty="0"/>
              <a:t>Чувак — проверенный молодой человек, которого приглашали на «процесс» (узкую вечеринку) в «хату», Человек Уважающий Высокую Американскую </a:t>
            </a:r>
            <a:r>
              <a:rPr lang="ru-RU" dirty="0" smtClean="0"/>
              <a:t>Культуру.</a:t>
            </a:r>
            <a:endParaRPr lang="ru-RU" dirty="0"/>
          </a:p>
          <a:p>
            <a:pPr marL="45720" indent="0">
              <a:buNone/>
            </a:pPr>
            <a:r>
              <a:rPr lang="ru-RU" dirty="0" smtClean="0"/>
              <a:t>Чувиха — </a:t>
            </a:r>
            <a:r>
              <a:rPr lang="ru-RU" dirty="0"/>
              <a:t>девушка,</a:t>
            </a:r>
          </a:p>
          <a:p>
            <a:pPr marL="45720" indent="0">
              <a:buNone/>
            </a:pPr>
            <a:r>
              <a:rPr lang="ru-RU" dirty="0" smtClean="0"/>
              <a:t>Кинуть </a:t>
            </a:r>
            <a:r>
              <a:rPr lang="ru-RU" dirty="0"/>
              <a:t>брэк — пройтись с целью «людей посмотреть — себя показать». Как правило, звучало, как «кинуть брэк по Броду»,</a:t>
            </a:r>
          </a:p>
          <a:p>
            <a:pPr marL="45720" indent="0">
              <a:buNone/>
            </a:pPr>
            <a:r>
              <a:rPr lang="ru-RU" dirty="0" smtClean="0"/>
              <a:t>Шузы (</a:t>
            </a:r>
            <a:r>
              <a:rPr lang="ru-RU" dirty="0"/>
              <a:t>англ</a:t>
            </a:r>
            <a:r>
              <a:rPr lang="ru-RU" dirty="0" smtClean="0"/>
              <a:t>. shoes </a:t>
            </a:r>
            <a:r>
              <a:rPr lang="ru-RU" dirty="0"/>
              <a:t>— обувь) — ботинки стиляг на высокой подошве,</a:t>
            </a:r>
          </a:p>
          <a:p>
            <a:pPr marL="45720" indent="0">
              <a:buNone/>
            </a:pPr>
            <a:r>
              <a:rPr lang="ru-RU" dirty="0"/>
              <a:t>Хата — квартира и многие </a:t>
            </a:r>
            <a:r>
              <a:rPr lang="ru-RU" dirty="0" smtClean="0"/>
              <a:t>другие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4230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844824"/>
            <a:ext cx="8407893" cy="4407408"/>
          </a:xfrm>
        </p:spPr>
        <p:txBody>
          <a:bodyPr>
            <a:normAutofit fontScale="85000" lnSpcReduction="10000"/>
          </a:bodyPr>
          <a:lstStyle/>
          <a:p>
            <a:pPr marL="45720" indent="0">
              <a:buNone/>
            </a:pPr>
            <a:r>
              <a:rPr lang="ru-RU" dirty="0"/>
              <a:t>Третья волна была в 60–70-е гг. XX века,  связана с периодом застоя, породившим разные неформальные молодежные движения и «хиппующие» молодые люди создали свой «системный» сленг как языковый жест противостояния официальной идеологии, именно тогда появились такие слова, как «балдеть» (проводить время в бездействии и праздности), «кадрить» (флиртовать), «потрясно» (очень хорошо).</a:t>
            </a:r>
          </a:p>
          <a:p>
            <a:pPr marL="45720" indent="0">
              <a:buNone/>
            </a:pPr>
            <a:r>
              <a:rPr lang="ru-RU" dirty="0"/>
              <a:t>Бурный рост, со второй половины XX века, компьютерных технологий, и, в частности, массовое внедрение в середине 1980-х годов в обиход обычного человека персональных компьютеров и компьютерных устройств, внесли в русский язык громадное количество специальных слов и выражений, богатую разветвлённую терминологию.</a:t>
            </a:r>
          </a:p>
          <a:p>
            <a:pPr marL="45720" indent="0">
              <a:buNone/>
            </a:pPr>
            <a:r>
              <a:rPr lang="ru-RU" dirty="0"/>
              <a:t>Многие из этих терминов — англицизмы, но есть и слова из других европейских языков.</a:t>
            </a:r>
          </a:p>
          <a:p>
            <a:pPr marL="45720" indent="0">
              <a:buNone/>
            </a:pPr>
            <a:r>
              <a:rPr lang="ru-RU" dirty="0"/>
              <a:t>Вместе с новой техникой в мир человека внедрились также компьютерные игры, где тоже присутствуют определённые индивидуальные обозначения </a:t>
            </a:r>
            <a:r>
              <a:rPr lang="ru-RU" dirty="0" smtClean="0"/>
              <a:t>вещей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8399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ru-RU" dirty="0" smtClean="0"/>
              <a:t>Я провела социологический опрос среди сверстников. На вопрос «Используете ли вы в своей речи сленговые выражения?» я получила такие ответы: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Социологический опрос</a:t>
            </a:r>
            <a:endParaRPr lang="ru-RU" sz="2800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3376076529"/>
              </p:ext>
            </p:extLst>
          </p:nvPr>
        </p:nvGraphicFramePr>
        <p:xfrm>
          <a:off x="1403648" y="2794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17577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916832"/>
            <a:ext cx="8407893" cy="4407408"/>
          </a:xfrm>
        </p:spPr>
        <p:txBody>
          <a:bodyPr/>
          <a:lstStyle/>
          <a:p>
            <a:pPr marL="45720" indent="0">
              <a:buNone/>
            </a:pPr>
            <a:r>
              <a:rPr lang="ru-RU" dirty="0" smtClean="0"/>
              <a:t>В результате исследования можно сделать такие выводы:</a:t>
            </a:r>
          </a:p>
          <a:p>
            <a:r>
              <a:rPr lang="ru-RU" dirty="0"/>
              <a:t>С каждым годом наблюдается  рост сленгового запаса слов современного </a:t>
            </a:r>
            <a:r>
              <a:rPr lang="ru-RU" dirty="0" smtClean="0"/>
              <a:t>школьника</a:t>
            </a:r>
          </a:p>
          <a:p>
            <a:r>
              <a:rPr lang="ru-RU" dirty="0"/>
              <a:t>Употребление сленговых слов  и выражений зависит от временной эпохи, от  возрастных особенностей школьников, от их  интересов  и </a:t>
            </a:r>
            <a:r>
              <a:rPr lang="ru-RU" dirty="0" smtClean="0"/>
              <a:t>увлечений</a:t>
            </a:r>
          </a:p>
          <a:p>
            <a:r>
              <a:rPr lang="ru-RU" dirty="0"/>
              <a:t>Сленг не остается постоянным в речи подростков. Со сменой одного модного явления другим, старые слова забываются, им на смену приходят другие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8817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916832"/>
            <a:ext cx="8407893" cy="4407408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dirty="0"/>
              <a:t>Сленг нельзя ни запретить, ни отменить. Он  появляется и меняется   с течением </a:t>
            </a:r>
            <a:r>
              <a:rPr lang="ru-RU" dirty="0" smtClean="0"/>
              <a:t>времени. </a:t>
            </a:r>
            <a:r>
              <a:rPr lang="ru-RU" dirty="0"/>
              <a:t>В настоящее время сленг употребляется в прессе и в литературе  для придания речи яркости, краткости и живости. Даже государственные деятели высокого ранга используют в своих выступлениях сленговые выражения.  </a:t>
            </a:r>
          </a:p>
          <a:p>
            <a:pPr marL="45720" indent="0">
              <a:buNone/>
            </a:pPr>
            <a:r>
              <a:rPr lang="ru-RU" dirty="0"/>
              <a:t>Сленг был, есть и будет в школьной лексике. Невозможно представить современного школьника совсем без сленга.   Хорошо это или плохо? Каждый волен сам выбрать ответ на этот вопрос.  Но нельзя относиться к сленгу как к чему-то , что только загрязняет русский язык.  Это неотъемлемая часть нашей речи. А взрослые призваны делать  замечания, с целью не допустить, чтобы  сленг полностью заменил нам,  детям, </a:t>
            </a:r>
            <a:r>
              <a:rPr lang="ru-RU" dirty="0" smtClean="0"/>
              <a:t>нормальную речь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7753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772816"/>
            <a:ext cx="8407893" cy="4407408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dirty="0" smtClean="0"/>
              <a:t>                                    Цель проекта</a:t>
            </a:r>
          </a:p>
          <a:p>
            <a:pPr marL="45720" indent="0">
              <a:buNone/>
            </a:pPr>
            <a:endParaRPr lang="ru-RU" dirty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Выяснение причин употребления молодёжью сленговых выражений </a:t>
            </a:r>
          </a:p>
          <a:p>
            <a:pPr>
              <a:buFont typeface="Arial" pitchFamily="34" charset="0"/>
              <a:buChar char="•"/>
            </a:pPr>
            <a:endParaRPr lang="ru-RU" dirty="0"/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 marL="45720" indent="0">
              <a:buNone/>
            </a:pPr>
            <a:r>
              <a:rPr lang="ru-RU" dirty="0" smtClean="0"/>
              <a:t>                                   Задачи проекта</a:t>
            </a:r>
          </a:p>
          <a:p>
            <a:pPr marL="45720" indent="0">
              <a:buNone/>
            </a:pPr>
            <a:endParaRPr lang="ru-RU" dirty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Исследовать актуальность вопроса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Провести социологический опрос среди сверстников по отношению к исследуемой проблеме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Изучить историю формирования сленга в России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Показать примеры различных форм молодёжного сленга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2930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916832"/>
            <a:ext cx="8407893" cy="4407408"/>
          </a:xfrm>
        </p:spPr>
        <p:txBody>
          <a:bodyPr/>
          <a:lstStyle/>
          <a:p>
            <a:r>
              <a:rPr lang="ru-RU" dirty="0"/>
              <a:t> Голуб И.Б. Основы культуры речи. – М., «Дрофа», 2003</a:t>
            </a:r>
            <a:r>
              <a:rPr lang="ru-RU" dirty="0" smtClean="0"/>
              <a:t>.</a:t>
            </a:r>
          </a:p>
          <a:p>
            <a:r>
              <a:rPr lang="ru-RU" dirty="0" smtClean="0"/>
              <a:t>Источники Интернета</a:t>
            </a:r>
          </a:p>
          <a:p>
            <a:r>
              <a:rPr lang="ru-RU" dirty="0" smtClean="0"/>
              <a:t>Фазиль </a:t>
            </a:r>
            <a:r>
              <a:rPr lang="ru-RU" dirty="0"/>
              <a:t>В.Р. Тайна русского языка. – М., «Дрофа», 2006</a:t>
            </a:r>
            <a:r>
              <a:rPr lang="ru-RU" dirty="0" smtClean="0"/>
              <a:t>.</a:t>
            </a:r>
          </a:p>
          <a:p>
            <a:r>
              <a:rPr lang="ru-RU" dirty="0"/>
              <a:t>Люстрова З.Н., Скворцов В.Я., Дерягин М. М. Беседы о русском языке. – М. «Знание», 1999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Статья «Компьютерный сленг» (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www.windxp.com.ru/sleng.htm</a:t>
            </a:r>
            <a:r>
              <a:rPr lang="ru-RU" dirty="0" smtClean="0"/>
              <a:t>)</a:t>
            </a:r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Список используемых </a:t>
            </a:r>
            <a:r>
              <a:rPr lang="ru-RU" sz="2400" dirty="0" smtClean="0"/>
              <a:t>источников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57393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844824"/>
            <a:ext cx="8407893" cy="4407408"/>
          </a:xfrm>
        </p:spPr>
        <p:txBody>
          <a:bodyPr/>
          <a:lstStyle/>
          <a:p>
            <a:pPr marL="45720" indent="0">
              <a:buNone/>
            </a:pPr>
            <a:r>
              <a:rPr lang="ru-RU" sz="1600" dirty="0" smtClean="0"/>
              <a:t>Каждый из нас хоть раз в жизни сталкивался с таким понятием, как «сленг». И каждый из нас приблизительно знает, что означает это слово. Но что же такое «сленг» на самом деле? Какое определение даётся этому слову в словаре? </a:t>
            </a:r>
          </a:p>
          <a:p>
            <a:pPr marL="45720" indent="0">
              <a:buNone/>
            </a:pPr>
            <a:endParaRPr lang="ru-RU" sz="1600" b="1" i="1" dirty="0" smtClean="0"/>
          </a:p>
          <a:p>
            <a:pPr marL="45720" indent="0">
              <a:buNone/>
            </a:pPr>
            <a:r>
              <a:rPr lang="ru-RU" sz="1600" b="1" i="1" dirty="0" smtClean="0"/>
              <a:t>Сленг </a:t>
            </a:r>
            <a:r>
              <a:rPr lang="ru-RU" sz="1600" dirty="0" smtClean="0"/>
              <a:t>– слова и выражения, используемые людьми определённых возрастных групп, профессий, классов.</a:t>
            </a:r>
          </a:p>
          <a:p>
            <a:pPr marL="45720" indent="0">
              <a:buNone/>
            </a:pPr>
            <a:endParaRPr lang="ru-RU" sz="1600" dirty="0"/>
          </a:p>
          <a:p>
            <a:pPr marL="45720" indent="0">
              <a:buNone/>
            </a:pPr>
            <a:r>
              <a:rPr lang="ru-RU" sz="1600" dirty="0" smtClean="0"/>
              <a:t>Однако темп жизни с каждым днём ускоряется, развивается массовая информация, Интернет-технологии. Понятие </a:t>
            </a:r>
            <a:r>
              <a:rPr lang="ru-RU" sz="1600" b="1" i="1" dirty="0" smtClean="0"/>
              <a:t>сленг </a:t>
            </a:r>
            <a:r>
              <a:rPr lang="ru-RU" sz="1600" dirty="0" smtClean="0"/>
              <a:t>потеряло свой первоначальный смысл. На мой взгляд, в современном мире </a:t>
            </a:r>
            <a:r>
              <a:rPr lang="ru-RU" sz="1600" b="1" i="1" dirty="0" smtClean="0"/>
              <a:t>сленг</a:t>
            </a:r>
            <a:r>
              <a:rPr lang="ru-RU" sz="1600" dirty="0" smtClean="0"/>
              <a:t> имеет совершенно другое определение.</a:t>
            </a:r>
          </a:p>
          <a:p>
            <a:pPr marL="45720" indent="0">
              <a:buNone/>
            </a:pPr>
            <a:endParaRPr lang="ru-RU" sz="1600" dirty="0"/>
          </a:p>
          <a:p>
            <a:pPr marL="45720" indent="0">
              <a:buNone/>
            </a:pPr>
            <a:r>
              <a:rPr lang="ru-RU" sz="1600" b="1" i="1" dirty="0" smtClean="0"/>
              <a:t>Сленг </a:t>
            </a:r>
            <a:r>
              <a:rPr lang="ru-RU" sz="1600" dirty="0"/>
              <a:t>- (англ. slang), экспрессивно и эмоционально окрашенная лексика разговорной речи, отклоняющаяся от принятой лит. языковой </a:t>
            </a:r>
            <a:r>
              <a:rPr lang="ru-RU" sz="1600" dirty="0" smtClean="0"/>
              <a:t>нормы</a:t>
            </a:r>
            <a:endParaRPr lang="ru-RU" sz="1600" b="1" i="1" dirty="0" smtClean="0"/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0722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2462850"/>
            <a:ext cx="8407893" cy="4407408"/>
          </a:xfrm>
        </p:spPr>
        <p:txBody>
          <a:bodyPr/>
          <a:lstStyle/>
          <a:p>
            <a:pPr marL="45720" indent="0">
              <a:buNone/>
            </a:pPr>
            <a:r>
              <a:rPr lang="ru-RU" dirty="0" smtClean="0"/>
              <a:t>В наши дни как никогда актуальна проблема молодёжного жаргона. Язык постоянно развивается, пополняется новыми словами. Актуальность проблемы заключается в том, что молодежный жаргон – один из составляющих процесса развития языка, его пополнения, его многообразия</a:t>
            </a:r>
            <a:r>
              <a:rPr lang="ru-RU" dirty="0"/>
              <a:t>. С течением времени ускоряется темп жизни. Соответственно, растет словарный запас, ведь каждому новому понятию должно соответствовать как минимум одно слово. </a:t>
            </a:r>
            <a:r>
              <a:rPr lang="ru-RU" dirty="0" smtClean="0"/>
              <a:t>А это может означать лишь одно – словарь жаргона с каждым годом только расширяется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1244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3068960"/>
            <a:ext cx="8407893" cy="305751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400" dirty="0" smtClean="0"/>
              <a:t>   Зная </a:t>
            </a:r>
            <a:r>
              <a:rPr lang="ru-RU" sz="2400" dirty="0"/>
              <a:t>о том, что молодежный сленг используется отдельной группой общества, </a:t>
            </a:r>
            <a:r>
              <a:rPr lang="ru-RU" sz="2400" dirty="0" smtClean="0"/>
              <a:t>можно </a:t>
            </a:r>
            <a:r>
              <a:rPr lang="ru-RU" sz="2400" dirty="0"/>
              <a:t>предположить, что он понятен не всем носителям </a:t>
            </a:r>
            <a:r>
              <a:rPr lang="ru-RU" sz="2400" dirty="0" smtClean="0"/>
              <a:t>языка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Гипотеза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7176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23528" y="1988840"/>
            <a:ext cx="8407893" cy="4734265"/>
          </a:xfrm>
        </p:spPr>
        <p:txBody>
          <a:bodyPr/>
          <a:lstStyle/>
          <a:p>
            <a:pPr marL="45720" indent="0">
              <a:buNone/>
            </a:pPr>
            <a:r>
              <a:rPr lang="ru-RU" dirty="0"/>
              <a:t>Речь современной молодежи приводит в негодование преподавателей, родителей, представителей старшего поколения, остро реагирующих на режущие ухо выражения. В самом деле, есть о чем беспокоиться: по данным последних исследований, в студенческой среде степень жаргонизации речи (определенная в такой, казалось бы, безобидной сфере общеоценочных слов-синонимов: «хорошо» — «плохо») превышает 50% для юношей и 33% для девушек (т.е. зашибись, улет, отпад, супер, стремно и подобные словечки наполовину вытесняют литературные выражения). Такие цифры могут вызвать удивление и уныние у блюстителей чистоты русского </a:t>
            </a:r>
            <a:r>
              <a:rPr lang="ru-RU" dirty="0" smtClean="0"/>
              <a:t>языка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6296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195743"/>
            <a:ext cx="8407893" cy="4662257"/>
          </a:xfrm>
        </p:spPr>
        <p:txBody>
          <a:bodyPr/>
          <a:lstStyle/>
          <a:p>
            <a:pPr marL="45720" indent="0">
              <a:buNone/>
            </a:pPr>
            <a:r>
              <a:rPr lang="ru-RU" dirty="0"/>
              <a:t>Молодежная речь отражает неустойчивое культурно-языковое состояние общества, балансирующее на грани литературного языка и жаргона. Так называемый общий жаргон — заниженный стиль речи, размывающий и нормы языка, и нормы речевого этикета, — становится привычным не только в повседневном общении, но и звучит в теле- и радиоэфире. Молодежь, являясь преимущественным носителем жаргона, делает его элементом поп-культуры, престижным и необходимым для самовыражения. Примеров тому достаточно </a:t>
            </a:r>
            <a:r>
              <a:rPr lang="ru-RU" dirty="0" smtClean="0"/>
              <a:t>даже в </a:t>
            </a:r>
            <a:r>
              <a:rPr lang="ru-RU" dirty="0"/>
              <a:t>текстах песен («Стремный корабль» — название песни группы «Крематорий», «Мне все по барабану» — группа «</a:t>
            </a:r>
            <a:r>
              <a:rPr lang="ru-RU" dirty="0" smtClean="0"/>
              <a:t>Сплин»)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7245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844824"/>
            <a:ext cx="8407893" cy="4407408"/>
          </a:xfrm>
        </p:spPr>
        <p:txBody>
          <a:bodyPr/>
          <a:lstStyle/>
          <a:p>
            <a:pPr marL="45720" indent="0">
              <a:buNone/>
            </a:pPr>
            <a:r>
              <a:rPr lang="ru-RU" dirty="0" smtClean="0"/>
              <a:t>  Многие молодые люди употребляют сленговые выражения не потому, что им хочется выделиться или показаться более продвинутыми на фоне других, а просто потому, что их словарный запас не позволяет использовать литературные выражения. Именно поэтому им гораздо проще использовать жаргонизмы для выражения собственных мыслей</a:t>
            </a:r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r>
              <a:rPr lang="ru-RU" dirty="0" smtClean="0"/>
              <a:t>  Ни для кого не секрет, что молодёжь стремится к разнообразию: ведь всегда говорить по правилам русского языка и использовать литературные выражения </a:t>
            </a:r>
            <a:r>
              <a:rPr lang="ru-RU" dirty="0"/>
              <a:t>довольно скучно. Молодёжь определяет сленг как озорной, вульгарный, насмешливый, «свой» язык. Жаргонная лексика привлекает молодёжь оригинальностью, развязностью, </a:t>
            </a:r>
            <a:r>
              <a:rPr lang="ru-RU" dirty="0" smtClean="0"/>
              <a:t>раскованностью</a:t>
            </a:r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Причины употребления молодёжью сленговых выражений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92995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ru-RU" dirty="0" smtClean="0"/>
              <a:t>  Многие используют </a:t>
            </a:r>
            <a:r>
              <a:rPr lang="ru-RU" dirty="0"/>
              <a:t>сленг как подражание определенному лицу, которого подросток считает значимым для </a:t>
            </a:r>
            <a:r>
              <a:rPr lang="ru-RU" dirty="0" smtClean="0"/>
              <a:t>себя. Это может быть кто угодно – актёр, музыкант, герой какого-либо фильма, ведущий передачи. Поэтому в речи детей так много сленговых выражений, слов из блатного лексикона или фраз из телевизионных передач и фильмов</a:t>
            </a:r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r>
              <a:rPr lang="ru-RU" dirty="0" smtClean="0"/>
              <a:t>    Сленг может использоваться как способ самовыражения</a:t>
            </a:r>
            <a:r>
              <a:rPr lang="ru-RU" dirty="0"/>
              <a:t>. Подростки часто заявляют, что просто не хотят, чтобы их понимали взрослые. Сленговые названия относятся только к миру подростка, таким образом, отделяя его от всего остального, и зачастую непонятны людям других возрастных </a:t>
            </a:r>
            <a:r>
              <a:rPr lang="ru-RU" dirty="0" smtClean="0"/>
              <a:t>категорий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8029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206</TotalTime>
  <Words>1601</Words>
  <Application>Microsoft Office PowerPoint</Application>
  <PresentationFormat>Экран (4:3)</PresentationFormat>
  <Paragraphs>82</Paragraphs>
  <Slides>20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Сетка</vt:lpstr>
      <vt:lpstr>Молодёжный  сленг</vt:lpstr>
      <vt:lpstr>Слайд 2</vt:lpstr>
      <vt:lpstr>Слайд 3</vt:lpstr>
      <vt:lpstr>Актуальность </vt:lpstr>
      <vt:lpstr>Гипотеза</vt:lpstr>
      <vt:lpstr>Слайд 6</vt:lpstr>
      <vt:lpstr>Слайд 7</vt:lpstr>
      <vt:lpstr>Причины употребления молодёжью сленговых выражений</vt:lpstr>
      <vt:lpstr>Слайд 9</vt:lpstr>
      <vt:lpstr>Что оказывает влияние на молодёжный сленг?</vt:lpstr>
      <vt:lpstr>Слайд 11</vt:lpstr>
      <vt:lpstr>Слайд 12</vt:lpstr>
      <vt:lpstr>Слайд 13</vt:lpstr>
      <vt:lpstr>История формирования сленга в России</vt:lpstr>
      <vt:lpstr>Слайд 15</vt:lpstr>
      <vt:lpstr>Слайд 16</vt:lpstr>
      <vt:lpstr>Социологический опрос</vt:lpstr>
      <vt:lpstr>Вывод</vt:lpstr>
      <vt:lpstr>Слайд 19</vt:lpstr>
      <vt:lpstr>Список используемых источников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Молодёжный жаргон: норма или антинорма?</dc:title>
  <dc:creator>Надежда</dc:creator>
  <cp:lastModifiedBy>user</cp:lastModifiedBy>
  <cp:revision>30</cp:revision>
  <dcterms:created xsi:type="dcterms:W3CDTF">2015-03-14T14:36:22Z</dcterms:created>
  <dcterms:modified xsi:type="dcterms:W3CDTF">2016-03-20T19:47:06Z</dcterms:modified>
</cp:coreProperties>
</file>