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66" d="100"/>
          <a:sy n="66" d="100"/>
        </p:scale>
        <p:origin x="-292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4318AC-4441-44DE-B2EF-CC95E18CC96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601917-28E1-4099-94A5-19434A0C5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714488"/>
            <a:ext cx="5981712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Arial Black" pitchFamily="34" charset="0"/>
              </a:rPr>
              <a:t>Организация проектной учебно-исследовательской деятельности </a:t>
            </a:r>
            <a:endParaRPr lang="ru-RU" sz="3200" b="1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786190"/>
            <a:ext cx="7429552" cy="250033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/>
              <a:t> «Сейчас, когда объём информации быстро и резко возрастает,</a:t>
            </a:r>
          </a:p>
          <a:p>
            <a:pPr algn="r"/>
            <a:r>
              <a:rPr lang="ru-RU" dirty="0"/>
              <a:t> уже недостаточно вооружить молодых людей суммой знаний.</a:t>
            </a:r>
          </a:p>
          <a:p>
            <a:pPr algn="r"/>
            <a:r>
              <a:rPr lang="ru-RU" dirty="0"/>
              <a:t>Необходимо обучать их умениям самим добывать эти знания,</a:t>
            </a:r>
          </a:p>
          <a:p>
            <a:pPr algn="r"/>
            <a:r>
              <a:rPr lang="ru-RU" dirty="0"/>
              <a:t>Умению работать с информацией…»</a:t>
            </a:r>
          </a:p>
          <a:p>
            <a:pPr algn="r"/>
            <a:r>
              <a:rPr lang="en-US" dirty="0"/>
              <a:t> </a:t>
            </a:r>
            <a:endParaRPr lang="ru-RU" dirty="0"/>
          </a:p>
          <a:p>
            <a:pPr algn="r"/>
            <a:r>
              <a:rPr lang="ru-RU" dirty="0"/>
              <a:t>Л.И.Брежнев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Цель:</a:t>
            </a:r>
            <a:r>
              <a:rPr lang="ru-RU" sz="3100" dirty="0" err="1"/>
              <a:t>Разработать</a:t>
            </a:r>
            <a:r>
              <a:rPr lang="ru-RU" sz="3100" dirty="0"/>
              <a:t> практико-ориентировочную модель по развитию УУД через организацию проектной </a:t>
            </a:r>
            <a:r>
              <a:rPr lang="ru-RU" sz="3100" dirty="0" smtClean="0"/>
              <a:t>деятельности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28" y="2285992"/>
            <a:ext cx="7498080" cy="2052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Планируемые результаты:</a:t>
            </a:r>
          </a:p>
          <a:p>
            <a:pPr marL="596646" indent="-514350">
              <a:buAutoNum type="arabicPeriod"/>
            </a:pPr>
            <a:r>
              <a:rPr lang="ru-RU" b="1" dirty="0"/>
              <a:t>Разработки уроков по формированию УУД средствами проектной деятельности</a:t>
            </a:r>
          </a:p>
          <a:p>
            <a:pPr marL="596646" indent="-514350">
              <a:buAutoNum type="arabicPeriod"/>
            </a:pPr>
            <a:r>
              <a:rPr lang="ru-RU" b="1" dirty="0"/>
              <a:t>Творческие работы учащихся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Практико-ориентировочная модель проведения проекта.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sz="4400" b="1" dirty="0"/>
              <a:t>I</a:t>
            </a:r>
            <a:r>
              <a:rPr lang="ru-RU" sz="4400" b="1" dirty="0"/>
              <a:t>. Подготовительный этап</a:t>
            </a:r>
            <a:r>
              <a:rPr lang="ru-RU" sz="4400" dirty="0"/>
              <a:t>.</a:t>
            </a:r>
          </a:p>
          <a:p>
            <a:pPr>
              <a:buNone/>
            </a:pPr>
            <a:r>
              <a:rPr lang="ru-RU" sz="4400" dirty="0"/>
              <a:t>1.Формулирование темы проекта, его целей, задач.</a:t>
            </a:r>
          </a:p>
          <a:p>
            <a:pPr>
              <a:buNone/>
            </a:pPr>
            <a:r>
              <a:rPr lang="ru-RU" sz="4400" dirty="0"/>
              <a:t>2. Составление учителем визитки проекта, методических и дидактических       материалов к проекту.</a:t>
            </a:r>
          </a:p>
          <a:p>
            <a:pPr>
              <a:buNone/>
            </a:pPr>
            <a:r>
              <a:rPr lang="ru-RU" sz="4400" dirty="0"/>
              <a:t>     Чтобы заложить прочное основание для проекта, необходимо определить те компетентности, знания и умения, которые необходимо развивать и формировать, а затем оценивать в ходе реализации учебного проекта. Они лягут в основу визитной карточки проекта.</a:t>
            </a:r>
          </a:p>
          <a:p>
            <a:pPr algn="ctr">
              <a:buNone/>
            </a:pPr>
            <a:r>
              <a:rPr lang="ru-RU" sz="4400" b="1" dirty="0"/>
              <a:t>Визитная карточка проекта</a:t>
            </a:r>
            <a:r>
              <a:rPr lang="ru-RU" sz="4400" dirty="0"/>
              <a:t>:</a:t>
            </a:r>
          </a:p>
          <a:p>
            <a:pPr lvl="0">
              <a:buNone/>
            </a:pPr>
            <a:r>
              <a:rPr lang="ru-RU" sz="4400" dirty="0"/>
              <a:t>описание проекта;</a:t>
            </a:r>
          </a:p>
          <a:p>
            <a:pPr lvl="0">
              <a:buNone/>
            </a:pPr>
            <a:r>
              <a:rPr lang="ru-RU" sz="4400" dirty="0"/>
              <a:t>сведения о проекте: необходимые начальные знания, умения, навыки;</a:t>
            </a:r>
          </a:p>
          <a:p>
            <a:pPr lvl="0">
              <a:buNone/>
            </a:pPr>
            <a:r>
              <a:rPr lang="ru-RU" sz="4400" dirty="0"/>
              <a:t>материалы и ресурсы, необходимые для проекта;</a:t>
            </a:r>
          </a:p>
          <a:p>
            <a:pPr lvl="0">
              <a:buNone/>
            </a:pPr>
            <a:r>
              <a:rPr lang="ru-RU" sz="4400" dirty="0"/>
              <a:t>требования к проекту;</a:t>
            </a:r>
          </a:p>
          <a:p>
            <a:pPr lvl="0">
              <a:buNone/>
            </a:pPr>
            <a:r>
              <a:rPr lang="ru-RU" sz="4400" dirty="0"/>
              <a:t>критерии оценивания проекта.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357166"/>
            <a:ext cx="7498080" cy="58912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II</a:t>
            </a:r>
            <a:r>
              <a:rPr lang="ru-RU" sz="1600" b="1" dirty="0"/>
              <a:t>. Основной этап.</a:t>
            </a:r>
            <a:endParaRPr lang="ru-RU" sz="1600" dirty="0"/>
          </a:p>
          <a:p>
            <a:pPr lvl="0">
              <a:buNone/>
            </a:pPr>
            <a:r>
              <a:rPr lang="ru-RU" sz="1600" dirty="0"/>
              <a:t>Знакомство с проектом (вводная презентация), формулирование проблемы, которая будет решаться в проекте. Создаётся презентация, направленная на выявление уровня предварительных представлений и опыта, учащихся по теме учебного проекта. Можно познакомить учащихся с направляющими вопросами, чтобы понять, что они думают по этому поводу. Информацию, полученную через такое оценивание, можно использовать для усовершенствования проекта или для корректировки организации учебного процесса.</a:t>
            </a:r>
          </a:p>
          <a:p>
            <a:pPr lvl="0">
              <a:buNone/>
            </a:pPr>
            <a:r>
              <a:rPr lang="ru-RU" sz="1600" dirty="0"/>
              <a:t>Формирование групп, распределения ролей участников группы. Роли и задания внутри группы ученики распределяют сами. Группы учащихся формируются с учётом психологической совместимости, при этом в каждой группе должен быть сильный, средний и слабый ученик. При выполнении проекта каждый ученик несёт ответственность за свой участок работы и за работу всей группы.</a:t>
            </a:r>
          </a:p>
          <a:p>
            <a:pPr lvl="0">
              <a:buNone/>
            </a:pPr>
            <a:r>
              <a:rPr lang="ru-RU" sz="1600" dirty="0"/>
              <a:t>Совместное обсуждение в группах результатов проекта.</a:t>
            </a:r>
          </a:p>
          <a:p>
            <a:pPr lvl="0">
              <a:buNone/>
            </a:pPr>
            <a:r>
              <a:rPr lang="ru-RU" sz="1600" dirty="0"/>
              <a:t>Оформление результатов проекта в форме презентации.</a:t>
            </a:r>
          </a:p>
          <a:p>
            <a:pPr>
              <a:buNone/>
            </a:pPr>
            <a:r>
              <a:rPr lang="en-US" sz="1600" b="1" dirty="0"/>
              <a:t>III</a:t>
            </a:r>
            <a:r>
              <a:rPr lang="ru-RU" sz="1600" b="1" dirty="0"/>
              <a:t>. Заключительный этап</a:t>
            </a:r>
            <a:r>
              <a:rPr lang="ru-RU" sz="1600" dirty="0"/>
              <a:t>.</a:t>
            </a:r>
          </a:p>
          <a:p>
            <a:pPr lvl="0">
              <a:buNone/>
            </a:pPr>
            <a:r>
              <a:rPr lang="ru-RU" sz="1600" dirty="0"/>
              <a:t>Презентация результатов проекта на уроке. Результаты представляются на обсуждение. Участники проекта делятся мнениями, отвечают на поставленные вопросы, дают самооценку проекта. Учитель оценивает работы учащихся, качество и объём используемых источников, качество отчёта, эстетичность выполнения проекта.</a:t>
            </a:r>
          </a:p>
          <a:p>
            <a:pPr lvl="0">
              <a:buNone/>
            </a:pPr>
            <a:r>
              <a:rPr lang="ru-RU" sz="1600" dirty="0"/>
              <a:t>Самооценка, оценивание работы учащимися, учителем;</a:t>
            </a:r>
          </a:p>
          <a:p>
            <a:pPr lvl="0">
              <a:buNone/>
            </a:pPr>
            <a:r>
              <a:rPr lang="ru-RU" sz="1600" dirty="0"/>
              <a:t>Подведение итогов.</a:t>
            </a:r>
          </a:p>
          <a:p>
            <a:pPr>
              <a:buNone/>
            </a:pPr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Роль проектной деятельности в формировании универсальных учебных действий.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142976" y="1071545"/>
          <a:ext cx="7791473" cy="522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01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77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Виды проектов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УУД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Результативность деятельности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Творческие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Регулятивные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метапредметные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-определение целей деятельности, составление плана действий по достижению результата творческого характера,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-работа по составленному плану с сопоставлением получающегося результата с исходным замыслом,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-понимание причин возникновения затруднений и поиск способов выхода из ситуации.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Информационные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Познавательные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-предполагать, какая информация нужна,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-отбирать необходимые словари, энциклопедии, справочники, электронные диски…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-сопоставлять и отбирать информацию, полученную из различных источников: словарей, энциклопедий, электронных дисков, сети Интернет.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6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Коллективные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Коммуникативные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-организовывать взаимодействие в группе (распределять роли, договариваться друг с другом и т.д.),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-предвидеть(прогнозировать) последствия коллективных решений,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-оформлять свои мысли в устной и письменной форме с учётом своих учебных и жизненных речевых ситуаций, в том числе с применением средств ИКТ,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-при необходимости отстаивать свою точку зрения, аргументируя её. Учиться подтверждать аргументы фактами.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5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Культурно-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Исторической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тематики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Личностные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-формирование самоопределения школьников как граждан России.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428604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Развитие УУД в процессе проектной деятельности.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740664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Цель</a:t>
            </a:r>
            <a:r>
              <a:rPr lang="ru-RU" dirty="0"/>
              <a:t>: соотнести развитие УУД с проектной деятельностью обучающихся через конкретные примеры, используемые в учебно-воспитательном процессе ОУ.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00100" y="0"/>
          <a:ext cx="8001055" cy="671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164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0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Этапы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проекта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Роль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Учителя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Роль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ученика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Формируемые УУД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0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замысел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Органи-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затор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Участник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замысли-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 сфере личностных УУД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учащихся формируется внутренняя позиция, адекватная мотивации учебной деятельности, включая учебные и познавательные мотивы.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 сфере регулятивных УУД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учащиеся овладевают всеми типами учебных действий, направленных на организацию своей работы, включая способность принимать и сохранять учебную цель и задачу, планировать её реализацию, контролировать и оценивать свои действия.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 сфере познавательных УУД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учащиеся учатся искать информацию, овладевают действиями моделирования.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 сфере коммуникативных УУД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учащиеся приобретают умения организовывать и осуществлять инициативное сотрудничество в поиске и сборе информации, оценивать и точно выражать свои мысли.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Деятель-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ностный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этап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Консуль-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тант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Творец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 сфере личностных УУД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формирование мотивации учебной деятельности, личной ответственности, развитие познавательных интересов, чувства взаимопомощи.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 сфере регулятивных УУД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формирование всех типов учебной деятельности, направленных на организацию своей работы, умение планировать деятельность и действовать по плану, умение взаимодействовать со сверстниками в учебной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 сфере познавательных УУД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умение сравнивать данные, находить отличия.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 сфере коммуникативных УУД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учиться договариваться, находить общее решение, уметь аргументировать своё предложение, убеждать и уступать, понимать позицию других людей.</a:t>
                      </a:r>
                      <a:r>
                        <a:rPr lang="ru-RU" sz="1600" b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Представ-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ление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Коорди-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натор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Актёр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 сфере личностных УУД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– самоопределение, действия нравственно-этического характера.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В сфере регулятивных УУД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– учащиеся учатся определению последовательности высказываний с учётом конечного результата.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 сфере познавательных УУД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– учащиеся учатся строить сообщения в устной форме.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3810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 сфере коммуникативных УУД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– учащиеся учатся адекватно использовать речевые средства для решения коммуникативных задач.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Мониторинг проектной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Самым сложным является оценивание </a:t>
            </a:r>
            <a:r>
              <a:rPr lang="ru-RU" dirty="0" err="1"/>
              <a:t>метапредметных</a:t>
            </a:r>
            <a:r>
              <a:rPr lang="ru-RU" dirty="0"/>
              <a:t> результатов. Вместе с учащимися разработаны:</a:t>
            </a:r>
            <a:br>
              <a:rPr lang="ru-RU" dirty="0"/>
            </a:br>
            <a:r>
              <a:rPr lang="ru-RU" dirty="0"/>
              <a:t>•Алгоритм организации проектной деятельности школьников;</a:t>
            </a:r>
            <a:br>
              <a:rPr lang="ru-RU" dirty="0"/>
            </a:br>
            <a:r>
              <a:rPr lang="ru-RU" dirty="0"/>
              <a:t>•Лист наблюдения;</a:t>
            </a:r>
            <a:br>
              <a:rPr lang="ru-RU" dirty="0"/>
            </a:br>
            <a:r>
              <a:rPr lang="ru-RU" dirty="0"/>
              <a:t>•Критерии оценки проекта;</a:t>
            </a:r>
          </a:p>
          <a:p>
            <a:pPr>
              <a:buNone/>
            </a:pPr>
            <a:r>
              <a:rPr lang="ru-RU" dirty="0"/>
              <a:t>    •Критерии оценки защиты проекта;</a:t>
            </a:r>
            <a:br>
              <a:rPr lang="ru-RU" dirty="0"/>
            </a:br>
            <a:r>
              <a:rPr lang="ru-RU" dirty="0"/>
              <a:t>•Лист самооценки.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роект\самооцек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290"/>
            <a:ext cx="4092679" cy="6067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876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Организация проектной учебно-исследовательской деятельности </vt:lpstr>
      <vt:lpstr>Цель:Разработать практико-ориентировочную модель по развитию УУД через организацию проектной деятельности</vt:lpstr>
      <vt:lpstr>Практико-ориентировочная модель проведения проекта.</vt:lpstr>
      <vt:lpstr>Слайд 4</vt:lpstr>
      <vt:lpstr>Роль проектной деятельности в формировании универсальных учебных действий. </vt:lpstr>
      <vt:lpstr>Развитие УУД в процессе проектной деятельности.</vt:lpstr>
      <vt:lpstr>Слайд 7</vt:lpstr>
      <vt:lpstr>Мониторинг проектной деятельности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средствами проектной учебно-исследовательской деятельности в  5 – 6 классах</dc:title>
  <dc:creator>38каб</dc:creator>
  <cp:lastModifiedBy>николай</cp:lastModifiedBy>
  <cp:revision>11</cp:revision>
  <dcterms:created xsi:type="dcterms:W3CDTF">2015-04-23T13:27:24Z</dcterms:created>
  <dcterms:modified xsi:type="dcterms:W3CDTF">2018-02-03T14:00:48Z</dcterms:modified>
</cp:coreProperties>
</file>