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390" r:id="rId2"/>
    <p:sldId id="376" r:id="rId3"/>
    <p:sldId id="379" r:id="rId4"/>
    <p:sldId id="395" r:id="rId5"/>
    <p:sldId id="396" r:id="rId6"/>
    <p:sldId id="397" r:id="rId7"/>
    <p:sldId id="398" r:id="rId8"/>
    <p:sldId id="399" r:id="rId9"/>
    <p:sldId id="400" r:id="rId10"/>
    <p:sldId id="380" r:id="rId11"/>
    <p:sldId id="381" r:id="rId12"/>
    <p:sldId id="382" r:id="rId13"/>
    <p:sldId id="384" r:id="rId14"/>
    <p:sldId id="386" r:id="rId15"/>
    <p:sldId id="383" r:id="rId16"/>
    <p:sldId id="385" r:id="rId17"/>
    <p:sldId id="387" r:id="rId18"/>
    <p:sldId id="388" r:id="rId19"/>
    <p:sldId id="389" r:id="rId20"/>
    <p:sldId id="4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25"/>
    <a:srgbClr val="3561A5"/>
    <a:srgbClr val="366C57"/>
    <a:srgbClr val="123012"/>
    <a:srgbClr val="2C772C"/>
    <a:srgbClr val="8CADAE"/>
    <a:srgbClr val="71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94660"/>
  </p:normalViewPr>
  <p:slideViewPr>
    <p:cSldViewPr>
      <p:cViewPr varScale="1">
        <p:scale>
          <a:sx n="109" d="100"/>
          <a:sy n="109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B57CA-7A7E-458D-9280-02D5C35A4364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6F241-A9CA-4FEB-854C-00110AB6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B54C07-14FD-47D4-9F65-DDBC56265499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55728A-8EF4-49EB-AD0A-E08F9EA561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74202s055.edusite.ru/p192aa1.html" TargetMode="External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87;&#1088;&#1086;&#1092;&#1089;&#1090;&#1072;&#1085;&#1076;&#1072;&#1088;&#1090;&#1087;&#1077;&#1076;&#1072;&#1075;&#1086;&#1075;&#1072;.&#1088;&#1092;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VI </a:t>
            </a:r>
            <a:r>
              <a:rPr lang="ru-RU" sz="3200" dirty="0" smtClean="0">
                <a:solidFill>
                  <a:schemeClr val="tx1"/>
                </a:solidFill>
              </a:rPr>
              <a:t>открытый педагогический конкурс-фестиваль «Янтарная сова-2018»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568952" cy="28418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КОНКУРСНОЕ ЗАДАНИЕ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«МЕТОДИЧЕСКИЙ СЕМИНАР»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6369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528" y="279030"/>
            <a:ext cx="69847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Информационно-коммуникативная технология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3829"/>
            <a:ext cx="4770509" cy="2206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94" y="3895271"/>
            <a:ext cx="2451243" cy="22783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162692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Ученик должен владеть информацией,  уметь её пользоваться, работать со всеми видами информации, а учитель играет роль проводника в мире информации.</a:t>
            </a:r>
            <a:endParaRPr lang="ru-RU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51" y="4063611"/>
            <a:ext cx="2801642" cy="21012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063611"/>
            <a:ext cx="2797209" cy="21012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22768" y="279030"/>
            <a:ext cx="69847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Информационно-коммуникативная технология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559884"/>
            <a:ext cx="8460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Учит самостоятельно мыслить, осмысливать, определять главное , структурировать и передавать информацию. В своей работе использую приёмы некоторые приёмы критического мышления</a:t>
            </a:r>
            <a:r>
              <a:rPr lang="ru-RU" sz="2000" dirty="0" smtClean="0">
                <a:latin typeface="Arial Narrow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Приём «Кластер»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Да-нет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Narrow" pitchFamily="34" charset="0"/>
              </a:rPr>
              <a:t>Учебно</a:t>
            </a:r>
            <a:r>
              <a:rPr lang="ru-RU" dirty="0" smtClean="0">
                <a:latin typeface="Arial Narrow" pitchFamily="34" charset="0"/>
              </a:rPr>
              <a:t> –мозговой штурм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Метод контрольных вопросов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Приём «Знаю../Хочу узнать…/узнал…»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Приём «Чтение с остановками»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1" y="4365104"/>
            <a:ext cx="2448272" cy="183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15" y="3104964"/>
            <a:ext cx="3936437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7177" y="279030"/>
            <a:ext cx="69847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Технология развития критического мышления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485" y="414962"/>
            <a:ext cx="5080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(урок-игра, викторина, урок-путешествие)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450"/>
            <a:ext cx="3715176" cy="2786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03" y="3497557"/>
            <a:ext cx="3710670" cy="27830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307241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Игровые  технологии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367" y="1512168"/>
            <a:ext cx="851010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тимулируют познавательную деятельность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ктивизируют мыслительную деятельность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амопроизвольно запоминаются сведения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ормируется ассоциативное запоминание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силивается мотивация к изучению предмета</a:t>
            </a:r>
          </a:p>
          <a:p>
            <a:pPr lvl="0" algn="ctr"/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32656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Игровые  технологии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6421" y="980737"/>
            <a:ext cx="695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Стимулирует интерес учащихся к определённым темам. Учитель помогает, направляет, организует доступ к информационным ресурсам, привлекает родителей.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8" y="2223202"/>
            <a:ext cx="3323861" cy="24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8" y="4869160"/>
            <a:ext cx="1903760" cy="1427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21" y="2282187"/>
            <a:ext cx="3245214" cy="2433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69160"/>
            <a:ext cx="1867498" cy="1400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29" y="4869161"/>
            <a:ext cx="1867499" cy="1400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33" y="4869160"/>
            <a:ext cx="1810431" cy="1357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0862" y="7521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262" y="9045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6932" y="241602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Проектная технология 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328498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ФОТО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04" y="13002"/>
            <a:ext cx="8668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1400" dirty="0" smtClean="0">
                <a:latin typeface="Arial Narrow" pitchFamily="34" charset="0"/>
              </a:rPr>
              <a:t>                                 (формы работы: динамические паузы, </a:t>
            </a:r>
            <a:r>
              <a:rPr lang="ru-RU" sz="1400" dirty="0" err="1" smtClean="0">
                <a:latin typeface="Arial Narrow" pitchFamily="34" charset="0"/>
              </a:rPr>
              <a:t>физминутки</a:t>
            </a:r>
            <a:r>
              <a:rPr lang="ru-RU" sz="1400" dirty="0" smtClean="0">
                <a:latin typeface="Arial Narrow" pitchFamily="34" charset="0"/>
              </a:rPr>
              <a:t>, спортивные праздники, походы, экскурсии, поездки)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                  Способствует улучшению психологического климата в коллективе, снижает уровень тревожности, создаёт ситуацию успеха.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2" y="2171218"/>
            <a:ext cx="2528006" cy="201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171218"/>
            <a:ext cx="2657423" cy="1993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3" y="4366099"/>
            <a:ext cx="3195777" cy="1843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43563"/>
            <a:ext cx="2448272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83" y="2261701"/>
            <a:ext cx="2592288" cy="34563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96932" y="241602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Здоровьесберегающие технологии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871019"/>
            <a:ext cx="8165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                                              ( формы работы: в группах, в парах)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Формирует у обучающихся способности к самостоятельному добыванию знаний путём собственной творческой деятельности, развивает интерес у учебному труду, обеспечивает прочные результаты обучения. 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67154"/>
            <a:ext cx="2483768" cy="1862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2144"/>
            <a:ext cx="2523795" cy="1892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190438"/>
            <a:ext cx="2664296" cy="199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90438"/>
            <a:ext cx="2664296" cy="1998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4140633"/>
            <a:ext cx="2730703" cy="20480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6932" y="241602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Технология развивающего обучения 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202424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Результативность обучающихся: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97711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Использование интернет ресурсов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30881"/>
            <a:ext cx="2094771" cy="2665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8" y="2637329"/>
            <a:ext cx="2354840" cy="37186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64" y="1275078"/>
            <a:ext cx="1627524" cy="2321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2" y="3725507"/>
            <a:ext cx="1686878" cy="23944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27217"/>
            <a:ext cx="1803797" cy="129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7" y="4143282"/>
            <a:ext cx="1405338" cy="1988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7648" y="2369047"/>
            <a:ext cx="1143000" cy="31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7" y="1753688"/>
            <a:ext cx="1578295" cy="228316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9328" y="935934"/>
            <a:ext cx="720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Ребята принимали самое активное участие во всех школьных конкурсах, спортивных соревнованиях, различных акциях, предметных неделях. Создавали творческие выставки, посвященные разным темам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9" y="2276872"/>
            <a:ext cx="2653815" cy="1990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68" y="2276872"/>
            <a:ext cx="2792035" cy="19903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202424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Результативность обучающихся: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55" y="2208480"/>
            <a:ext cx="2828056" cy="2101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1" y="4598396"/>
            <a:ext cx="2657600" cy="1494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84" y="4532752"/>
            <a:ext cx="2944327" cy="1656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51" y="4336864"/>
            <a:ext cx="2778107" cy="185207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1193" y="868546"/>
            <a:ext cx="727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Учащиеся принимали активное участие в различных олимпиадах и показали неплохие результаты.</a:t>
            </a:r>
          </a:p>
          <a:p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17" y="1872185"/>
            <a:ext cx="2708562" cy="1523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548195"/>
            <a:ext cx="1935212" cy="27684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8" y="232864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Результативность обучающихся: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65215"/>
            <a:ext cx="1962478" cy="27773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40" y="3565215"/>
            <a:ext cx="1962477" cy="27773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65215"/>
            <a:ext cx="1891680" cy="2736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" y="1888300"/>
            <a:ext cx="2711612" cy="1525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2" y="1874993"/>
            <a:ext cx="2804907" cy="157776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054" y="1087901"/>
            <a:ext cx="71534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 Количество ребят, принимающих участие в олимпиадах выросло в 2 раза.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</a:rPr>
              <a:t>А</a:t>
            </a:r>
            <a:r>
              <a:rPr lang="ru-RU" dirty="0" smtClean="0">
                <a:latin typeface="Arial Narrow" pitchFamily="34" charset="0"/>
              </a:rPr>
              <a:t>ктивно применяю в своей работе образовательные ресурсы «Я- Класс».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В течении 5-и лет  являюсь победителем школьного смотра-конкурса «Самый лучший классный руководитель».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Принимаю активное участие в развитии и поддержке школьного сайта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://74202s055.edusite.ru/p192aa1.html</a:t>
            </a:r>
            <a:r>
              <a:rPr lang="en-US" sz="1400" dirty="0"/>
              <a:t> 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ru-RU" dirty="0" smtClean="0">
                <a:latin typeface="Arial Narrow" pitchFamily="34" charset="0"/>
              </a:rPr>
              <a:t>.</a:t>
            </a:r>
            <a:r>
              <a:rPr lang="en-US" dirty="0" smtClean="0">
                <a:latin typeface="Arial Narrow" pitchFamily="34" charset="0"/>
              </a:rPr>
              <a:t>  </a:t>
            </a:r>
            <a:endParaRPr lang="ru-RU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Выкладываю разработки уроков на образовательном портале России «</a:t>
            </a:r>
            <a:r>
              <a:rPr lang="ru-RU" dirty="0" err="1" smtClean="0">
                <a:latin typeface="Arial Narrow" pitchFamily="34" charset="0"/>
              </a:rPr>
              <a:t>Инфоурок</a:t>
            </a:r>
            <a:r>
              <a:rPr lang="ru-RU" dirty="0" smtClean="0">
                <a:latin typeface="Arial Narrow" pitchFamily="34" charset="0"/>
              </a:rPr>
              <a:t>», на сайте для учителей </a:t>
            </a:r>
            <a:r>
              <a:rPr lang="en-US" dirty="0" smtClean="0">
                <a:latin typeface="Arial Narrow" pitchFamily="34" charset="0"/>
              </a:rPr>
              <a:t> kopilkaurokov.ru</a:t>
            </a:r>
            <a:r>
              <a:rPr lang="ru-RU" dirty="0" smtClean="0">
                <a:latin typeface="Arial Narrow" pitchFamily="34" charset="0"/>
              </a:rPr>
              <a:t>, на сайте УчПортфолио</a:t>
            </a:r>
            <a:r>
              <a:rPr lang="ru-RU" dirty="0">
                <a:latin typeface="Arial Narrow" pitchFamily="34" charset="0"/>
              </a:rPr>
              <a:t>.</a:t>
            </a:r>
            <a:endParaRPr lang="ru-RU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itchFamily="34" charset="0"/>
              </a:rPr>
              <a:t>Делюсь своим опытом работы на педсоветах, в «Школе молодого учителя», на методических объединениях.</a:t>
            </a:r>
          </a:p>
          <a:p>
            <a:endParaRPr lang="ru-RU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61" y="4497075"/>
            <a:ext cx="1072281" cy="1517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" y="4476678"/>
            <a:ext cx="1101108" cy="1558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37" y="4447644"/>
            <a:ext cx="1152258" cy="16163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8" y="232864"/>
            <a:ext cx="69847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Результативность моей педагогической деятельности :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65104"/>
            <a:ext cx="1656184" cy="1898934"/>
          </a:xfrm>
          <a:prstGeom prst="rect">
            <a:avLst/>
          </a:prstGeom>
        </p:spPr>
      </p:pic>
      <p:pic>
        <p:nvPicPr>
          <p:cNvPr id="1026" name="Picture 2" descr="https://uchportfolio.ru/public_files/6799583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" y="1556792"/>
            <a:ext cx="9809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hportfolio.ru/public_files/13925466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" y="2988378"/>
            <a:ext cx="997671" cy="13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31" y="4429220"/>
            <a:ext cx="3044996" cy="181943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pic>
        <p:nvPicPr>
          <p:cNvPr id="10" name="Рисунок 9" descr="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229200"/>
            <a:ext cx="2785388" cy="12173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9" y="1066859"/>
            <a:ext cx="87131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Учитель начальных классов в МОУ «СОШ № 55»</a:t>
            </a:r>
          </a:p>
          <a:p>
            <a:r>
              <a:rPr lang="ru-RU" sz="2000" b="1" dirty="0" smtClean="0">
                <a:latin typeface="Arial Narrow" pitchFamily="34" charset="0"/>
              </a:rPr>
              <a:t> г. Магнитогорска</a:t>
            </a:r>
          </a:p>
          <a:p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Категория: высшая</a:t>
            </a:r>
          </a:p>
          <a:p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Педагогический опыт работы: 19 лет</a:t>
            </a:r>
          </a:p>
          <a:p>
            <a:endParaRPr lang="ru-RU" sz="2800" b="1" i="1" dirty="0" smtClean="0">
              <a:latin typeface="Arial Narrow" pitchFamily="34" charset="0"/>
            </a:endParaRPr>
          </a:p>
          <a:p>
            <a:endParaRPr lang="ru-RU" sz="2400" b="1" i="1" dirty="0" smtClean="0">
              <a:latin typeface="Arial Narrow" pitchFamily="34" charset="0"/>
            </a:endParaRPr>
          </a:p>
          <a:p>
            <a:pPr algn="ctr"/>
            <a:endParaRPr lang="ru-RU" sz="4000" b="1" dirty="0" smtClean="0">
              <a:latin typeface="Arial Narrow" pitchFamily="34" charset="0"/>
            </a:endParaRPr>
          </a:p>
          <a:p>
            <a:pPr algn="ctr"/>
            <a:endParaRPr lang="ru-RU" sz="4000" b="1" dirty="0">
              <a:solidFill>
                <a:srgbClr val="2C772C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31028" y="179099"/>
            <a:ext cx="7772400" cy="88776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256525"/>
                </a:solidFill>
                <a:latin typeface="Arial Narrow" pitchFamily="34" charset="0"/>
              </a:rPr>
              <a:t>Спиридонова </a:t>
            </a:r>
            <a:endParaRPr lang="ru-RU" sz="4000" b="1" dirty="0">
              <a:solidFill>
                <a:srgbClr val="256525"/>
              </a:solidFill>
              <a:latin typeface="Arial Narrow" pitchFamily="34" charset="0"/>
            </a:endParaRPr>
          </a:p>
          <a:p>
            <a:pPr algn="l"/>
            <a:r>
              <a:rPr lang="ru-RU" sz="4000" b="1" dirty="0" smtClean="0">
                <a:solidFill>
                  <a:srgbClr val="256525"/>
                </a:solidFill>
                <a:latin typeface="Arial Narrow" pitchFamily="34" charset="0"/>
              </a:rPr>
              <a:t>Татьяна </a:t>
            </a:r>
            <a:r>
              <a:rPr lang="ru-RU" sz="4000" b="1" dirty="0">
                <a:solidFill>
                  <a:srgbClr val="256525"/>
                </a:solidFill>
                <a:latin typeface="Arial Narrow" pitchFamily="34" charset="0"/>
              </a:rPr>
              <a:t>Борисовна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9" y="3916636"/>
            <a:ext cx="6486824" cy="19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256525"/>
                </a:solidFill>
                <a:latin typeface="Arial Narrow" pitchFamily="34" charset="0"/>
              </a:rPr>
              <a:t>ПЕДАГОГИЧЕСКОЕ КРЕДО: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заразительно</a:t>
            </a:r>
            <a:r>
              <a:rPr lang="ru-RU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Передай </a:t>
            </a:r>
            <a:r>
              <a:rPr lang="ru-RU" i="1" dirty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другому</a:t>
            </a:r>
            <a:r>
              <a:rPr lang="ru-RU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200" i="1" dirty="0" smtClean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Альберт </a:t>
            </a:r>
            <a:r>
              <a:rPr lang="ru-RU" sz="1200" i="1" dirty="0">
                <a:solidFill>
                  <a:srgbClr val="25652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Эйнштейн.</a:t>
            </a:r>
            <a:endParaRPr lang="ru-RU" sz="1050" i="1" dirty="0">
              <a:solidFill>
                <a:srgbClr val="25652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52" y="1512168"/>
            <a:ext cx="2697687" cy="410273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864096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Использование современных педагогических технологий способствуют</a:t>
            </a:r>
            <a:r>
              <a:rPr lang="ru-RU" sz="2400" dirty="0" smtClean="0">
                <a:latin typeface="Arial Narrow" panose="020B0606020202030204" pitchFamily="34" charset="0"/>
              </a:rPr>
              <a:t> развитию </a:t>
            </a:r>
            <a:r>
              <a:rPr lang="ru-RU" sz="2400" dirty="0">
                <a:latin typeface="Arial Narrow" panose="020B0606020202030204" pitchFamily="34" charset="0"/>
              </a:rPr>
              <a:t>творческой </a:t>
            </a:r>
            <a:r>
              <a:rPr lang="ru-RU" sz="2400" dirty="0" smtClean="0">
                <a:latin typeface="Arial Narrow" panose="020B0606020202030204" pitchFamily="34" charset="0"/>
              </a:rPr>
              <a:t>и познавательной </a:t>
            </a:r>
            <a:r>
              <a:rPr lang="ru-RU" sz="2400" dirty="0">
                <a:latin typeface="Arial Narrow" panose="020B0606020202030204" pitchFamily="34" charset="0"/>
              </a:rPr>
              <a:t>активности учащихся в учебном </a:t>
            </a:r>
            <a:r>
              <a:rPr lang="ru-RU" sz="2400" dirty="0" smtClean="0">
                <a:latin typeface="Arial Narrow" panose="020B0606020202030204" pitchFamily="34" charset="0"/>
              </a:rPr>
              <a:t> процессе, в проектной работе, во внеурочное время, в воспитательной работе.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9712" y="140755"/>
            <a:ext cx="69847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результате анализа своей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 сделала вывод: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58375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иант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512168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84609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56525"/>
                </a:solidFill>
                <a:latin typeface="Arial Narrow" pitchFamily="34" charset="0"/>
              </a:rPr>
              <a:t>ТЕМА РАБОТЫ: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  «Применение современных педагогических технологий </a:t>
            </a: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на уроках в начальной школе в условиях ФГОС»</a:t>
            </a:r>
          </a:p>
          <a:p>
            <a:pPr algn="ctr"/>
            <a:endParaRPr lang="ru-RU" sz="2400" b="1" dirty="0" smtClean="0">
              <a:latin typeface="Arial Narrow" pitchFamily="34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92895"/>
            <a:ext cx="885698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366C57"/>
                </a:solidFill>
                <a:ea typeface="+mj-ea"/>
                <a:cs typeface="+mj-cs"/>
              </a:rPr>
              <a:t>Современные образовательные </a:t>
            </a:r>
            <a:r>
              <a:rPr lang="ru-RU" sz="2400" b="1" u="sng" dirty="0" smtClean="0">
                <a:solidFill>
                  <a:srgbClr val="366C57"/>
                </a:solidFill>
                <a:ea typeface="+mj-ea"/>
                <a:cs typeface="+mj-cs"/>
              </a:rPr>
              <a:t>технологии</a:t>
            </a:r>
          </a:p>
          <a:p>
            <a:endParaRPr lang="ru-RU" sz="2800" dirty="0" smtClean="0">
              <a:solidFill>
                <a:srgbClr val="00B050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ea typeface="+mj-ea"/>
                <a:cs typeface="+mj-cs"/>
              </a:rPr>
              <a:t>р</a:t>
            </a:r>
            <a:r>
              <a:rPr lang="ru-RU" sz="2000" dirty="0" smtClean="0">
                <a:ea typeface="+mj-ea"/>
                <a:cs typeface="+mj-cs"/>
              </a:rPr>
              <a:t>азвивают творческий потенциал, познавательную активность</a:t>
            </a:r>
          </a:p>
          <a:p>
            <a:endParaRPr lang="ru-RU" sz="2000" dirty="0" smtClean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ea typeface="+mj-ea"/>
                <a:cs typeface="+mj-cs"/>
              </a:rPr>
              <a:t>п</a:t>
            </a:r>
            <a:r>
              <a:rPr lang="ru-RU" sz="2000" dirty="0" smtClean="0">
                <a:ea typeface="+mj-ea"/>
                <a:cs typeface="+mj-cs"/>
              </a:rPr>
              <a:t>оддерживают высокую учебную мотивацию</a:t>
            </a:r>
          </a:p>
          <a:p>
            <a:endParaRPr lang="ru-RU" sz="2000" dirty="0" smtClean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+mj-ea"/>
                <a:cs typeface="+mj-cs"/>
              </a:rPr>
              <a:t>повышают качество знаний</a:t>
            </a:r>
          </a:p>
          <a:p>
            <a:endParaRPr lang="ru-RU" sz="2000" dirty="0" smtClean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ea typeface="+mj-ea"/>
                <a:cs typeface="+mj-cs"/>
              </a:rPr>
              <a:t>с</a:t>
            </a:r>
            <a:r>
              <a:rPr lang="ru-RU" sz="2000" dirty="0" smtClean="0">
                <a:ea typeface="+mj-ea"/>
                <a:cs typeface="+mj-cs"/>
              </a:rPr>
              <a:t>одействует эффективному самоконтролю и самооценке результатов обучения</a:t>
            </a:r>
          </a:p>
          <a:p>
            <a:endParaRPr lang="ru-RU" sz="2800" dirty="0" smtClean="0"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300" dirty="0" smtClean="0"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366C57"/>
                </a:solidFill>
                <a:latin typeface="Arial Narrow" pitchFamily="34" charset="0"/>
              </a:rPr>
              <a:t>АКТУАЛЬНОСТЬ</a:t>
            </a:r>
          </a:p>
          <a:p>
            <a:pPr lvl="0" algn="ctr"/>
            <a:endParaRPr lang="ru-RU" sz="4000" b="1" dirty="0" smtClean="0">
              <a:solidFill>
                <a:srgbClr val="366C57"/>
              </a:solidFill>
              <a:latin typeface="Arial Narrow" pitchFamily="34" charset="0"/>
            </a:endParaRPr>
          </a:p>
          <a:p>
            <a:pPr lvl="0" algn="just"/>
            <a:r>
              <a:rPr lang="ru-RU" sz="2800" dirty="0" smtClean="0">
                <a:latin typeface="Arial Narrow" pitchFamily="34" charset="0"/>
              </a:rPr>
              <a:t>     Стандарты второго поколения нацеливают учителя на формирование у учащихся универсальных учебных действий , которое может быть обеспечено только в результате деятельности учащегося в условиях выбора и при  использовании учителем индивидуально-ориентированных технологий .</a:t>
            </a:r>
            <a:endParaRPr lang="ru-RU" sz="4000" dirty="0">
              <a:solidFill>
                <a:srgbClr val="366C57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276836"/>
            <a:ext cx="3672830" cy="19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s://uchportfolio.ru/users_content/ec20019911a77ad39d023710be68aaa1/images/stand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4794"/>
            <a:ext cx="3987512" cy="14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312204"/>
            <a:ext cx="7056784" cy="160462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256525"/>
                </a:solidFill>
                <a:latin typeface="Arial Narrow" pitchFamily="34" charset="0"/>
              </a:rPr>
              <a:t>Теоретическим обоснованием данного опыта являются</a:t>
            </a:r>
            <a:endParaRPr lang="ru-RU" sz="4000" b="1" dirty="0">
              <a:solidFill>
                <a:srgbClr val="256525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50316" y="2790330"/>
            <a:ext cx="3816424" cy="55726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минобрнауки.рф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>
              <a:solidFill>
                <a:srgbClr val="256525"/>
              </a:solidFill>
              <a:latin typeface="Arial Narrow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200128"/>
            <a:ext cx="8568952" cy="160462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3561A5"/>
                </a:solidFill>
                <a:latin typeface="Arial Narrow" pitchFamily="34" charset="0"/>
              </a:rPr>
              <a:t>Профессиональный стандарт педагога</a:t>
            </a:r>
          </a:p>
          <a:p>
            <a:pPr algn="r"/>
            <a:r>
              <a:rPr lang="en-US" sz="2800" dirty="0" smtClean="0">
                <a:solidFill>
                  <a:srgbClr val="FFFFF3">
                    <a:lumMod val="9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http</a:t>
            </a:r>
            <a:r>
              <a:rPr lang="en-US" sz="2800" dirty="0">
                <a:solidFill>
                  <a:srgbClr val="FFFFF3">
                    <a:lumMod val="9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://</a:t>
            </a:r>
            <a:r>
              <a:rPr lang="ru-RU" sz="2800" dirty="0" err="1">
                <a:solidFill>
                  <a:srgbClr val="FFFFF3">
                    <a:lumMod val="9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профстандартпедагога.рф</a:t>
            </a:r>
            <a:endParaRPr lang="ru-RU" sz="3200" b="1" dirty="0">
              <a:solidFill>
                <a:srgbClr val="3561A5"/>
              </a:solidFill>
              <a:latin typeface="Arial Narrow" pitchFamily="34" charset="0"/>
            </a:endParaRPr>
          </a:p>
          <a:p>
            <a:pPr algn="l"/>
            <a:endParaRPr lang="ru-RU" sz="3200" b="1" dirty="0">
              <a:solidFill>
                <a:srgbClr val="3561A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56525"/>
                </a:solidFill>
                <a:latin typeface="Arial Narrow" pitchFamily="34" charset="0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о</a:t>
            </a:r>
            <a:r>
              <a:rPr lang="ru-RU" sz="2400" dirty="0" smtClean="0">
                <a:latin typeface="Arial Narrow" pitchFamily="34" charset="0"/>
              </a:rPr>
              <a:t>бобщить опыт работы по применению современных педагогических технологий в начальной школе</a:t>
            </a:r>
          </a:p>
          <a:p>
            <a:endParaRPr lang="ru-RU" sz="2400" dirty="0"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показать результативность по применению разных технологий в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начальной школе 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rgbClr val="256525"/>
              </a:solidFill>
              <a:latin typeface="Arial Narrow" pitchFamily="34" charset="0"/>
            </a:endParaRPr>
          </a:p>
          <a:p>
            <a:endParaRPr lang="ru-RU" sz="4000" dirty="0" smtClean="0">
              <a:solidFill>
                <a:srgbClr val="256525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56525"/>
                </a:solidFill>
                <a:latin typeface="Arial Narrow" panose="020B0606020202030204" pitchFamily="34" charset="0"/>
              </a:rPr>
              <a:t>ЦЕЛЬ</a:t>
            </a:r>
            <a:r>
              <a:rPr lang="ru-RU" sz="2800" b="1" dirty="0" smtClean="0">
                <a:solidFill>
                  <a:srgbClr val="256525"/>
                </a:solidFill>
              </a:rPr>
              <a:t>: </a:t>
            </a:r>
            <a:r>
              <a:rPr lang="ru-RU" sz="2800" dirty="0" smtClean="0">
                <a:latin typeface="Arial Narrow" panose="020B0606020202030204" pitchFamily="34" charset="0"/>
              </a:rPr>
              <a:t>создать условия для развития творческой и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           познавательной активности учащихся в учебном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           процессе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024672"/>
            <a:ext cx="3384376" cy="22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256525"/>
                </a:solidFill>
                <a:latin typeface="Arial Narrow" panose="020B0606020202030204" pitchFamily="34" charset="0"/>
              </a:rPr>
              <a:t>Для создания условий  </a:t>
            </a:r>
            <a:r>
              <a:rPr lang="ru-RU" sz="2800" b="1" dirty="0">
                <a:solidFill>
                  <a:srgbClr val="256525"/>
                </a:solidFill>
                <a:latin typeface="Arial Narrow" panose="020B0606020202030204" pitchFamily="34" charset="0"/>
              </a:rPr>
              <a:t>развития творческой и</a:t>
            </a:r>
          </a:p>
          <a:p>
            <a:pPr lvl="0" algn="ctr"/>
            <a:r>
              <a:rPr lang="ru-RU" sz="2800" b="1" dirty="0" smtClean="0">
                <a:solidFill>
                  <a:srgbClr val="256525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256525"/>
                </a:solidFill>
                <a:latin typeface="Arial Narrow" panose="020B0606020202030204" pitchFamily="34" charset="0"/>
              </a:rPr>
              <a:t>познавательной активности учащихся в учебном </a:t>
            </a:r>
            <a:r>
              <a:rPr lang="ru-RU" sz="2800" b="1" dirty="0" smtClean="0">
                <a:solidFill>
                  <a:srgbClr val="256525"/>
                </a:solidFill>
                <a:latin typeface="Arial Narrow" panose="020B0606020202030204" pitchFamily="34" charset="0"/>
              </a:rPr>
              <a:t>процессе учителю необходимо:</a:t>
            </a:r>
            <a:endParaRPr lang="ru-RU" sz="2800" b="1" dirty="0">
              <a:solidFill>
                <a:srgbClr val="25652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762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Использование ЦОР и интернет ресурсов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9233"/>
            <a:ext cx="835292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Обобщение и распространение собственного опыта работы в школе и на сайтах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64529"/>
            <a:ext cx="837625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Изучение и использование современных педагогических технологий в образовательном процессе.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5089825"/>
            <a:ext cx="83762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Привлечение родителей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256525"/>
                </a:solidFill>
                <a:latin typeface="Arial Narrow" panose="020B0606020202030204" pitchFamily="34" charset="0"/>
              </a:rPr>
              <a:t>Применение современных педагогических технологий </a:t>
            </a:r>
            <a:endParaRPr lang="ru-RU" sz="2800" b="1" dirty="0">
              <a:solidFill>
                <a:srgbClr val="25652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463" y="1177344"/>
            <a:ext cx="84249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atin typeface="Arial Narrow" panose="020B0606020202030204" pitchFamily="34" charset="0"/>
              </a:rPr>
              <a:t>н</a:t>
            </a:r>
            <a:r>
              <a:rPr lang="ru-RU" sz="3600" b="1" dirty="0" smtClean="0">
                <a:latin typeface="Arial Narrow" panose="020B0606020202030204" pitchFamily="34" charset="0"/>
              </a:rPr>
              <a:t>а уроках 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840" y="3236062"/>
            <a:ext cx="84530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atin typeface="Arial Narrow" panose="020B0606020202030204" pitchFamily="34" charset="0"/>
              </a:rPr>
              <a:t>в</a:t>
            </a:r>
            <a:r>
              <a:rPr lang="ru-RU" sz="3600" b="1" dirty="0" smtClean="0">
                <a:latin typeface="Arial Narrow" panose="020B0606020202030204" pitchFamily="34" charset="0"/>
              </a:rPr>
              <a:t> проектной деятельности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88" y="2158478"/>
            <a:ext cx="84530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в</a:t>
            </a: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внеурочной деятельности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524" y="4313646"/>
            <a:ext cx="84249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в</a:t>
            </a: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воспитательной работе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85184"/>
            <a:ext cx="974144" cy="14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£ÑÐÐ¾ÑÑÑÐ¾Ð»Ð¸Ð¾.Ñ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6" y="1337185"/>
            <a:ext cx="4922098" cy="6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8" y="2132856"/>
            <a:ext cx="4772057" cy="40759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456" y="476672"/>
            <a:ext cx="84530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Arial Narrow" panose="020B0606020202030204" pitchFamily="34" charset="0"/>
              </a:rPr>
              <a:t>Персональный сайт учителя начальных классов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94714" y="1337185"/>
            <a:ext cx="37697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Сайт – наиболее удобный инструмент для представления любых продуктов деятельности. </a:t>
            </a:r>
            <a:r>
              <a:rPr lang="ru-RU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Сайт </a:t>
            </a:r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имеет возможность </a:t>
            </a:r>
            <a:r>
              <a:rPr lang="ru-RU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донести информацию в мультимедийных формах. </a:t>
            </a:r>
            <a:endParaRPr lang="ru-RU" b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Предоставляет </a:t>
            </a:r>
            <a:r>
              <a:rPr lang="ru-RU" b="1" dirty="0">
                <a:solidFill>
                  <a:srgbClr val="333333"/>
                </a:solidFill>
                <a:latin typeface="Arial Narrow" panose="020B0606020202030204" pitchFamily="34" charset="0"/>
              </a:rPr>
              <a:t>возможности читателю получить полное представление об авторе и </a:t>
            </a:r>
            <a:r>
              <a:rPr lang="ru-RU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его «продукте».</a:t>
            </a:r>
            <a:r>
              <a:rPr lang="ru-RU" sz="2800" b="1" dirty="0">
                <a:solidFill>
                  <a:srgbClr val="333333"/>
                </a:solidFill>
                <a:latin typeface="Arial Narrow" panose="020B0606020202030204" pitchFamily="34" charset="0"/>
              </a:rPr>
              <a:t> </a:t>
            </a:r>
          </a:p>
          <a:p>
            <a:endParaRPr lang="ru-RU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Позволяет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учителю презентовать свой педагогический опыт, получить навыки дистанционных форм обучения школьников, повысить уровень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своей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ИКТ-компетентности.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ru-RU" b="1" i="0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2815</TotalTime>
  <Words>637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Georgia</vt:lpstr>
      <vt:lpstr>Times New Roman</vt:lpstr>
      <vt:lpstr>Wingdings</vt:lpstr>
      <vt:lpstr>Wingdings 2</vt:lpstr>
      <vt:lpstr>Официальная</vt:lpstr>
      <vt:lpstr>VI открытый педагогический конкурс-фестиваль «Янтарная сова-2018»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Кулакова</dc:creator>
  <cp:lastModifiedBy>Татьяна</cp:lastModifiedBy>
  <cp:revision>178</cp:revision>
  <dcterms:created xsi:type="dcterms:W3CDTF">2017-10-06T06:02:57Z</dcterms:created>
  <dcterms:modified xsi:type="dcterms:W3CDTF">2018-04-20T14:27:14Z</dcterms:modified>
</cp:coreProperties>
</file>