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custShowLst>
    <p:custShow name="Произвольный показ 1" id="0">
      <p:sldLst>
        <p:sld r:id="rId3"/>
      </p:sldLst>
    </p:custShow>
  </p:custShow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451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7418B-7948-4C3D-B542-E2A6CBD44110}" type="datetimeFigureOut">
              <a:rPr lang="ru-RU" smtClean="0"/>
              <a:t>19.03.2014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9C64E25-A0DD-4413-B5ED-C32ECB1B8AD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7418B-7948-4C3D-B542-E2A6CBD44110}" type="datetimeFigureOut">
              <a:rPr lang="ru-RU" smtClean="0"/>
              <a:t>19.03.2014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4E25-A0DD-4413-B5ED-C32ECB1B8AD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7418B-7948-4C3D-B542-E2A6CBD44110}" type="datetimeFigureOut">
              <a:rPr lang="ru-RU" smtClean="0"/>
              <a:t>19.03.2014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4E25-A0DD-4413-B5ED-C32ECB1B8AD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7418B-7948-4C3D-B542-E2A6CBD44110}" type="datetimeFigureOut">
              <a:rPr lang="ru-RU" smtClean="0"/>
              <a:t>19.03.2014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9C64E25-A0DD-4413-B5ED-C32ECB1B8AD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7418B-7948-4C3D-B542-E2A6CBD44110}" type="datetimeFigureOut">
              <a:rPr lang="ru-RU" smtClean="0"/>
              <a:t>19.03.2014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4E25-A0DD-4413-B5ED-C32ECB1B8AD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7418B-7948-4C3D-B542-E2A6CBD44110}" type="datetimeFigureOut">
              <a:rPr lang="ru-RU" smtClean="0"/>
              <a:t>19.03.2014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4E25-A0DD-4413-B5ED-C32ECB1B8AD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7418B-7948-4C3D-B542-E2A6CBD44110}" type="datetimeFigureOut">
              <a:rPr lang="ru-RU" smtClean="0"/>
              <a:t>19.03.2014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9C64E25-A0DD-4413-B5ED-C32ECB1B8AD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7418B-7948-4C3D-B542-E2A6CBD44110}" type="datetimeFigureOut">
              <a:rPr lang="ru-RU" smtClean="0"/>
              <a:t>19.03.2014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4E25-A0DD-4413-B5ED-C32ECB1B8AD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7418B-7948-4C3D-B542-E2A6CBD44110}" type="datetimeFigureOut">
              <a:rPr lang="ru-RU" smtClean="0"/>
              <a:t>19.03.2014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4E25-A0DD-4413-B5ED-C32ECB1B8AD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7418B-7948-4C3D-B542-E2A6CBD44110}" type="datetimeFigureOut">
              <a:rPr lang="ru-RU" smtClean="0"/>
              <a:t>19.03.2014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4E25-A0DD-4413-B5ED-C32ECB1B8AD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7418B-7948-4C3D-B542-E2A6CBD44110}" type="datetimeFigureOut">
              <a:rPr lang="ru-RU" smtClean="0"/>
              <a:t>19.03.2014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4E25-A0DD-4413-B5ED-C32ECB1B8AD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187418B-7948-4C3D-B542-E2A6CBD44110}" type="datetimeFigureOut">
              <a:rPr lang="ru-RU" smtClean="0"/>
              <a:t>19.03.2014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9C64E25-A0DD-4413-B5ED-C32ECB1B8AD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335044_html_m6af5d10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12866"/>
            <a:ext cx="8640960" cy="6384486"/>
          </a:xfrm>
        </p:spPr>
      </p:pic>
      <p:sp>
        <p:nvSpPr>
          <p:cNvPr id="6" name="Прямоугольник 5"/>
          <p:cNvSpPr/>
          <p:nvPr/>
        </p:nvSpPr>
        <p:spPr>
          <a:xfrm>
            <a:off x="107504" y="332656"/>
            <a:ext cx="921702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  <a:cs typeface="Angsana New" pitchFamily="18" charset="-34"/>
              </a:rPr>
              <a:t>Почвы Ростовской области.</a:t>
            </a:r>
            <a:endParaRPr lang="ru-RU" sz="54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ro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0949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60648"/>
            <a:ext cx="8686800" cy="581947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В историческом плане развитие г. Ростова-на-Дону происходило за счёт 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присоединения окраин, представших собой бывшие городские свалки и 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скотомогильники. Поэтому на участках жилых районов Ростова (Каменка, 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Западный, Северный, Змеевка, Орджоникидзе) распространены городские почвы 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(</a:t>
            </a:r>
            <a:r>
              <a:rPr lang="ru-RU" dirty="0" err="1" smtClean="0">
                <a:solidFill>
                  <a:srgbClr val="FFFF00"/>
                </a:solidFill>
              </a:rPr>
              <a:t>урбаноземы</a:t>
            </a:r>
            <a:r>
              <a:rPr lang="ru-RU" dirty="0" smtClean="0">
                <a:solidFill>
                  <a:srgbClr val="FFFF00"/>
                </a:solidFill>
              </a:rPr>
              <a:t>), а не зональные чернозёмы. Отдельные участки естественных почв 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можно встретить только на незастроенных территориях балок и оврагов, в парках, 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в микрорайонах с преобладанием частных домовладений, дач, в поймах рек.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48680"/>
            <a:ext cx="8668072" cy="473935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 smtClean="0">
                <a:solidFill>
                  <a:srgbClr val="FF0000"/>
                </a:solidFill>
              </a:rPr>
              <a:t>Спасибо за внимание!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cd0e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oil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750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900" b="1" dirty="0" smtClean="0">
                <a:solidFill>
                  <a:srgbClr val="FFFF00"/>
                </a:solidFill>
                <a:cs typeface="FrankRuehl" pitchFamily="34" charset="-79"/>
              </a:rPr>
              <a:t>Ф</a:t>
            </a:r>
            <a:r>
              <a:rPr lang="ru-RU" b="1" dirty="0" smtClean="0">
                <a:solidFill>
                  <a:srgbClr val="FFFF00"/>
                </a:solidFill>
                <a:cs typeface="FrankRuehl" pitchFamily="34" charset="-79"/>
              </a:rPr>
              <a:t>акторы, влияющие на формирование почв:</a:t>
            </a:r>
            <a:endParaRPr lang="ru-RU" b="1" dirty="0">
              <a:solidFill>
                <a:srgbClr val="FFFF00"/>
              </a:solidFill>
              <a:cs typeface="FrankRuehl" pitchFamily="34" charset="-79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56792"/>
            <a:ext cx="86868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solidFill>
                  <a:srgbClr val="FFFF00"/>
                </a:solidFill>
              </a:rPr>
              <a:t>Подстилающая поверхность</a:t>
            </a:r>
            <a:r>
              <a:rPr lang="ru-RU" sz="2800" dirty="0" smtClean="0">
                <a:solidFill>
                  <a:srgbClr val="FFFF00"/>
                </a:solidFill>
              </a:rPr>
              <a:t>;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solidFill>
                  <a:srgbClr val="FFFF00"/>
                </a:solidFill>
              </a:rPr>
              <a:t>Рельеф местности;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solidFill>
                  <a:srgbClr val="FFFF00"/>
                </a:solidFill>
              </a:rPr>
              <a:t>Климатические условия </a:t>
            </a:r>
            <a:r>
              <a:rPr lang="ru-RU" sz="2800" dirty="0" smtClean="0">
                <a:solidFill>
                  <a:srgbClr val="FFFF00"/>
                </a:solidFill>
              </a:rPr>
              <a:t>(температурный режим, условия увлажнений);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solidFill>
                  <a:srgbClr val="FFFF00"/>
                </a:solidFill>
              </a:rPr>
              <a:t>Характер растительности;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solidFill>
                  <a:srgbClr val="FFFF00"/>
                </a:solidFill>
              </a:rPr>
              <a:t>Характер животного мира;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solidFill>
                  <a:srgbClr val="FFFF00"/>
                </a:solidFill>
              </a:rPr>
              <a:t>Фактор времени </a:t>
            </a:r>
            <a:r>
              <a:rPr lang="ru-RU" sz="2800" dirty="0" smtClean="0">
                <a:solidFill>
                  <a:srgbClr val="FFFF00"/>
                </a:solidFill>
              </a:rPr>
              <a:t>(длительность формирования почв);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solidFill>
                  <a:srgbClr val="FFFF00"/>
                </a:solidFill>
              </a:rPr>
              <a:t>Деятельность человека.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098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52520" cy="693939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052736"/>
            <a:ext cx="8668072" cy="4739357"/>
          </a:xfrm>
        </p:spPr>
        <p:txBody>
          <a:bodyPr>
            <a:normAutofit/>
          </a:bodyPr>
          <a:lstStyle/>
          <a:p>
            <a:pPr marL="2957513" indent="-2149475">
              <a:buNone/>
            </a:pPr>
            <a:r>
              <a:rPr lang="ru-RU" sz="3000" dirty="0" smtClean="0">
                <a:solidFill>
                  <a:schemeClr val="bg1"/>
                </a:solidFill>
              </a:rPr>
              <a:t>Большую площадь территории Ростовской </a:t>
            </a:r>
          </a:p>
          <a:p>
            <a:pPr>
              <a:buNone/>
              <a:tabLst>
                <a:tab pos="1439863" algn="l"/>
              </a:tabLst>
            </a:pPr>
            <a:r>
              <a:rPr lang="ru-RU" sz="3000" dirty="0" smtClean="0">
                <a:solidFill>
                  <a:schemeClr val="bg1"/>
                </a:solidFill>
              </a:rPr>
              <a:t>области занимают </a:t>
            </a:r>
            <a:r>
              <a:rPr lang="ru-RU" sz="3000" b="1" dirty="0" smtClean="0">
                <a:solidFill>
                  <a:schemeClr val="bg1"/>
                </a:solidFill>
              </a:rPr>
              <a:t>черноземы-64,2%.</a:t>
            </a:r>
            <a:r>
              <a:rPr lang="ru-RU" sz="3000" dirty="0" smtClean="0">
                <a:solidFill>
                  <a:schemeClr val="bg1"/>
                </a:solidFill>
              </a:rPr>
              <a:t>Они </a:t>
            </a:r>
          </a:p>
          <a:p>
            <a:pPr>
              <a:buNone/>
            </a:pPr>
            <a:r>
              <a:rPr lang="ru-RU" sz="3000" dirty="0" smtClean="0">
                <a:solidFill>
                  <a:schemeClr val="bg1"/>
                </a:solidFill>
              </a:rPr>
              <a:t>образовались с большим количеством осадков. Эти почвы имеют мощный перегнойный </a:t>
            </a:r>
          </a:p>
          <a:p>
            <a:pPr>
              <a:buNone/>
            </a:pPr>
            <a:r>
              <a:rPr lang="ru-RU" sz="3000" dirty="0" smtClean="0">
                <a:solidFill>
                  <a:schemeClr val="bg1"/>
                </a:solidFill>
              </a:rPr>
              <a:t>горизонт, а так же большое  кол-во </a:t>
            </a:r>
            <a:r>
              <a:rPr lang="ru-RU" sz="3000" dirty="0" err="1" smtClean="0">
                <a:solidFill>
                  <a:schemeClr val="bg1"/>
                </a:solidFill>
              </a:rPr>
              <a:t>гимуса</a:t>
            </a:r>
            <a:r>
              <a:rPr lang="ru-RU" sz="3000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endParaRPr lang="ru-RU" sz="30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3000" b="1" dirty="0">
              <a:solidFill>
                <a:schemeClr val="bg1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Черноземы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moskva-nastoyaschiy_chernozem_s_dostavkoy_4655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  <a:noFill/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Виды черноземов: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528" y="908720"/>
            <a:ext cx="8424936" cy="5688632"/>
          </a:xfrm>
          <a:ln>
            <a:noFill/>
          </a:ln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FF00"/>
                </a:solidFill>
              </a:rPr>
              <a:t>Черноземы южные </a:t>
            </a:r>
            <a:r>
              <a:rPr lang="ru-RU" sz="2800" dirty="0" smtClean="0">
                <a:solidFill>
                  <a:srgbClr val="FFFF00"/>
                </a:solidFill>
              </a:rPr>
              <a:t>(</a:t>
            </a:r>
            <a:r>
              <a:rPr lang="ru-RU" sz="2800" dirty="0" smtClean="0">
                <a:solidFill>
                  <a:srgbClr val="FFFF00"/>
                </a:solidFill>
              </a:rPr>
              <a:t>37,8%); </a:t>
            </a:r>
            <a:r>
              <a:rPr lang="ru-RU" sz="2800" dirty="0" smtClean="0">
                <a:solidFill>
                  <a:srgbClr val="FFFF00"/>
                </a:solidFill>
              </a:rPr>
              <a:t>Распространены в северной </a:t>
            </a:r>
            <a:r>
              <a:rPr lang="ru-RU" sz="2800" dirty="0" smtClean="0">
                <a:solidFill>
                  <a:srgbClr val="FFFF00"/>
                </a:solidFill>
              </a:rPr>
              <a:t>части </a:t>
            </a:r>
            <a:r>
              <a:rPr lang="ru-RU" sz="2800" dirty="0" smtClean="0">
                <a:solidFill>
                  <a:srgbClr val="FFFF00"/>
                </a:solidFill>
              </a:rPr>
              <a:t>Ростовской </a:t>
            </a:r>
            <a:r>
              <a:rPr lang="ru-RU" sz="2800" dirty="0" smtClean="0">
                <a:solidFill>
                  <a:srgbClr val="FFFF00"/>
                </a:solidFill>
              </a:rPr>
              <a:t>области и на водоразделах между реками Западный </a:t>
            </a:r>
            <a:r>
              <a:rPr lang="ru-RU" sz="2800" dirty="0" err="1" smtClean="0">
                <a:solidFill>
                  <a:srgbClr val="FFFF00"/>
                </a:solidFill>
              </a:rPr>
              <a:t>Маныч</a:t>
            </a:r>
            <a:r>
              <a:rPr lang="ru-RU" sz="2800" dirty="0" smtClean="0">
                <a:solidFill>
                  <a:srgbClr val="FFFF00"/>
                </a:solidFill>
              </a:rPr>
              <a:t> и </a:t>
            </a:r>
            <a:r>
              <a:rPr lang="ru-RU" sz="2800" dirty="0" smtClean="0">
                <a:solidFill>
                  <a:srgbClr val="FFFF00"/>
                </a:solidFill>
              </a:rPr>
              <a:t>Сал, Сал и Дон;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FF00"/>
                </a:solidFill>
              </a:rPr>
              <a:t>Черноземы предкавказские </a:t>
            </a:r>
            <a:r>
              <a:rPr lang="ru-RU" sz="2800" dirty="0" smtClean="0">
                <a:solidFill>
                  <a:srgbClr val="FFFF00"/>
                </a:solidFill>
              </a:rPr>
              <a:t>(</a:t>
            </a:r>
            <a:r>
              <a:rPr lang="ru-RU" sz="2800" dirty="0" smtClean="0">
                <a:solidFill>
                  <a:srgbClr val="FFFF00"/>
                </a:solidFill>
              </a:rPr>
              <a:t>16,7</a:t>
            </a:r>
            <a:r>
              <a:rPr lang="ru-RU" sz="2800" dirty="0" smtClean="0">
                <a:solidFill>
                  <a:srgbClr val="FFFF00"/>
                </a:solidFill>
              </a:rPr>
              <a:t>%); Распространены </a:t>
            </a:r>
            <a:r>
              <a:rPr lang="ru-RU" sz="2800" dirty="0" smtClean="0">
                <a:solidFill>
                  <a:srgbClr val="FFFF00"/>
                </a:solidFill>
              </a:rPr>
              <a:t>в юго-западной и южной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FFFF00"/>
                </a:solidFill>
              </a:rPr>
              <a:t>частях </a:t>
            </a:r>
            <a:r>
              <a:rPr lang="ru-RU" sz="2800" dirty="0" smtClean="0">
                <a:solidFill>
                  <a:srgbClr val="FFFF00"/>
                </a:solidFill>
              </a:rPr>
              <a:t>области;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FF00"/>
                </a:solidFill>
              </a:rPr>
              <a:t>Черноземы приазовские </a:t>
            </a:r>
            <a:r>
              <a:rPr lang="ru-RU" sz="2800" dirty="0" smtClean="0">
                <a:solidFill>
                  <a:srgbClr val="FFFF00"/>
                </a:solidFill>
              </a:rPr>
              <a:t>(6,7%); </a:t>
            </a:r>
            <a:r>
              <a:rPr lang="ru-RU" sz="2800" dirty="0" smtClean="0">
                <a:solidFill>
                  <a:srgbClr val="FFFF00"/>
                </a:solidFill>
              </a:rPr>
              <a:t>Распространены  к северу от Таганрогского залива и нижнего </a:t>
            </a:r>
            <a:r>
              <a:rPr lang="ru-RU" sz="2800" dirty="0" smtClean="0">
                <a:solidFill>
                  <a:srgbClr val="FFFF00"/>
                </a:solidFill>
              </a:rPr>
              <a:t>течения реки Дон</a:t>
            </a:r>
            <a:r>
              <a:rPr lang="ru-RU" sz="2800" dirty="0" smtClean="0">
                <a:solidFill>
                  <a:srgbClr val="FFFF00"/>
                </a:solidFill>
              </a:rPr>
              <a:t>.</a:t>
            </a:r>
            <a:endParaRPr lang="ru-RU" sz="2800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/>
          <a:lstStyle/>
          <a:p>
            <a:pPr algn="ctr"/>
            <a:r>
              <a:rPr lang="ru-RU" b="1" dirty="0" smtClean="0"/>
              <a:t>Каштановые почвы.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268760"/>
            <a:ext cx="8991600" cy="4811365"/>
          </a:xfrm>
        </p:spPr>
        <p:txBody>
          <a:bodyPr>
            <a:normAutofit/>
          </a:bodyPr>
          <a:lstStyle/>
          <a:p>
            <a:pPr marL="3317875" indent="-3317875">
              <a:buNone/>
              <a:tabLst>
                <a:tab pos="3405188" algn="l"/>
                <a:tab pos="4932363" algn="l"/>
                <a:tab pos="7889875" algn="l"/>
              </a:tabLst>
            </a:pPr>
            <a:r>
              <a:rPr lang="ru-RU" dirty="0" smtClean="0"/>
              <a:t> </a:t>
            </a:r>
            <a:r>
              <a:rPr lang="ru-RU" dirty="0" smtClean="0"/>
              <a:t> </a:t>
            </a:r>
            <a:r>
              <a:rPr lang="ru-RU" b="1" dirty="0" smtClean="0"/>
              <a:t>Каштановые почвы </a:t>
            </a:r>
            <a:r>
              <a:rPr lang="ru-RU" dirty="0" smtClean="0"/>
              <a:t>характерны для сухих    степей. Они занимают 20,6% всей площади. Они распространены в областях с меньшим количеством </a:t>
            </a:r>
            <a:r>
              <a:rPr lang="ru-RU" dirty="0" err="1" smtClean="0"/>
              <a:t>осадков.Растительность</a:t>
            </a:r>
            <a:r>
              <a:rPr lang="ru-RU" dirty="0" smtClean="0"/>
              <a:t> на каштановых почвах намного скуднее, ежели на черноземах.</a:t>
            </a:r>
            <a:endParaRPr lang="ru-RU" dirty="0"/>
          </a:p>
        </p:txBody>
      </p:sp>
      <p:pic>
        <p:nvPicPr>
          <p:cNvPr id="6" name="Рисунок 5" descr="02129996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44824"/>
            <a:ext cx="2904109" cy="3783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/>
          <a:lstStyle/>
          <a:p>
            <a:pPr algn="ctr"/>
            <a:r>
              <a:rPr lang="ru-RU" b="1" dirty="0" smtClean="0"/>
              <a:t>Виды каштановых почв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8686800" cy="452596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/>
              <a:t>Темно-каштановые </a:t>
            </a:r>
            <a:r>
              <a:rPr lang="ru-RU" dirty="0" smtClean="0"/>
              <a:t>(8,2%).</a:t>
            </a:r>
            <a:r>
              <a:rPr lang="ru-RU" sz="2800" dirty="0" smtClean="0"/>
              <a:t>Расположены в западной части </a:t>
            </a:r>
            <a:r>
              <a:rPr lang="ru-RU" sz="2800" dirty="0" err="1" smtClean="0"/>
              <a:t>Доно-Сальского</a:t>
            </a:r>
            <a:r>
              <a:rPr lang="ru-RU" sz="2800" dirty="0" smtClean="0"/>
              <a:t> </a:t>
            </a:r>
            <a:r>
              <a:rPr lang="ru-RU" sz="2800" dirty="0" smtClean="0"/>
              <a:t>и </a:t>
            </a:r>
            <a:r>
              <a:rPr lang="ru-RU" sz="2800" dirty="0" err="1" smtClean="0"/>
              <a:t>Сало-Маныческого</a:t>
            </a:r>
            <a:r>
              <a:rPr lang="ru-RU" sz="2800" dirty="0" smtClean="0"/>
              <a:t> водоразделов;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Каштановые</a:t>
            </a:r>
            <a:r>
              <a:rPr lang="ru-RU" sz="2800" b="1" dirty="0" smtClean="0"/>
              <a:t> </a:t>
            </a:r>
            <a:r>
              <a:rPr lang="ru-RU" sz="2800" dirty="0" smtClean="0"/>
              <a:t>(10,5%).Расположены в юго-восточной части Ростовской области.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Светло-каштановые. </a:t>
            </a:r>
            <a:r>
              <a:rPr lang="ru-RU" sz="2800" dirty="0" smtClean="0"/>
              <a:t>Расположены на крайнем </a:t>
            </a:r>
            <a:r>
              <a:rPr lang="ru-RU" sz="2800" dirty="0" smtClean="0"/>
              <a:t>юго-востоке </a:t>
            </a:r>
            <a:r>
              <a:rPr lang="ru-RU" sz="2800" dirty="0" smtClean="0"/>
              <a:t>области, на пологих склонах </a:t>
            </a:r>
            <a:r>
              <a:rPr lang="ru-RU" sz="2800" dirty="0" err="1" smtClean="0"/>
              <a:t>Ергеней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3b372be97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Другие виды почв: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96752"/>
            <a:ext cx="8686800" cy="4525963"/>
          </a:xfrm>
        </p:spPr>
        <p:txBody>
          <a:bodyPr>
            <a:normAutofit fontScale="92500"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FFFF00"/>
                </a:solidFill>
              </a:rPr>
              <a:t>Луговые</a:t>
            </a:r>
            <a:r>
              <a:rPr lang="en-US" b="1" dirty="0" smtClean="0">
                <a:solidFill>
                  <a:srgbClr val="FFFF00"/>
                </a:solidFill>
              </a:rPr>
              <a:t>/</a:t>
            </a:r>
            <a:r>
              <a:rPr lang="ru-RU" b="1" dirty="0" smtClean="0">
                <a:solidFill>
                  <a:srgbClr val="FFFF00"/>
                </a:solidFill>
              </a:rPr>
              <a:t>лугово-болотные</a:t>
            </a:r>
            <a:r>
              <a:rPr lang="ru-RU" dirty="0" smtClean="0">
                <a:solidFill>
                  <a:srgbClr val="FFFF00"/>
                </a:solidFill>
              </a:rPr>
              <a:t>. Расположены по долинам рек, особенно на юге области.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FFFF00"/>
                </a:solidFill>
              </a:rPr>
              <a:t>Песчаные массивы </a:t>
            </a:r>
            <a:r>
              <a:rPr lang="ru-RU" dirty="0" smtClean="0">
                <a:solidFill>
                  <a:srgbClr val="FFFF00"/>
                </a:solidFill>
              </a:rPr>
              <a:t>находятся  в пределах надпойменных террас рек и </a:t>
            </a:r>
            <a:r>
              <a:rPr lang="ru-RU" dirty="0" smtClean="0">
                <a:solidFill>
                  <a:srgbClr val="FFFF00"/>
                </a:solidFill>
              </a:rPr>
              <a:t>коренных выходов </a:t>
            </a:r>
            <a:r>
              <a:rPr lang="ru-RU" dirty="0" smtClean="0">
                <a:solidFill>
                  <a:srgbClr val="FFFF00"/>
                </a:solidFill>
              </a:rPr>
              <a:t>пород на склонах.</a:t>
            </a:r>
            <a:endParaRPr lang="ru-RU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FFFF00"/>
                </a:solidFill>
              </a:rPr>
              <a:t>Солонцы.(В </a:t>
            </a:r>
            <a:r>
              <a:rPr lang="ru-RU" b="1" dirty="0" smtClean="0">
                <a:solidFill>
                  <a:srgbClr val="FFFF00"/>
                </a:solidFill>
              </a:rPr>
              <a:t>солончаках </a:t>
            </a:r>
            <a:r>
              <a:rPr lang="ru-RU" dirty="0" smtClean="0">
                <a:solidFill>
                  <a:srgbClr val="FFFF00"/>
                </a:solidFill>
              </a:rPr>
              <a:t>легкорастворимые соли во вредных для растений количествах 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   содержатся </a:t>
            </a:r>
            <a:r>
              <a:rPr lang="ru-RU" dirty="0" smtClean="0">
                <a:solidFill>
                  <a:srgbClr val="FFFF00"/>
                </a:solidFill>
              </a:rPr>
              <a:t>и в поверхностном слое в </a:t>
            </a:r>
            <a:r>
              <a:rPr lang="ru-RU" dirty="0" smtClean="0">
                <a:solidFill>
                  <a:srgbClr val="FFFF00"/>
                </a:solidFill>
              </a:rPr>
              <a:t>виде выцветов </a:t>
            </a:r>
            <a:r>
              <a:rPr lang="ru-RU" dirty="0" smtClean="0">
                <a:solidFill>
                  <a:srgbClr val="FFFF00"/>
                </a:solidFill>
              </a:rPr>
              <a:t>и </a:t>
            </a:r>
            <a:r>
              <a:rPr lang="ru-RU" dirty="0" smtClean="0">
                <a:solidFill>
                  <a:srgbClr val="FFFF00"/>
                </a:solidFill>
              </a:rPr>
              <a:t>корочек).</a:t>
            </a:r>
          </a:p>
          <a:p>
            <a:pPr>
              <a:buFont typeface="Arial" pitchFamily="34" charset="0"/>
              <a:buChar char="•"/>
            </a:pP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023db74bcc98ff6947a204db38bf30c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686800" cy="8382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Деятельность человека.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Естественное размещение почв в </a:t>
            </a:r>
            <a:r>
              <a:rPr lang="ru-RU" dirty="0" smtClean="0">
                <a:solidFill>
                  <a:srgbClr val="FFFF00"/>
                </a:solidFill>
              </a:rPr>
              <a:t>предела  городской </a:t>
            </a:r>
            <a:r>
              <a:rPr lang="ru-RU" dirty="0" smtClean="0">
                <a:solidFill>
                  <a:srgbClr val="FFFF00"/>
                </a:solidFill>
              </a:rPr>
              <a:t>застройки в 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   настоящее </a:t>
            </a:r>
            <a:r>
              <a:rPr lang="ru-RU" dirty="0" smtClean="0">
                <a:solidFill>
                  <a:srgbClr val="FFFF00"/>
                </a:solidFill>
              </a:rPr>
              <a:t>время практически полностью заменено культурным слоем городских 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   почв. Это </a:t>
            </a:r>
            <a:r>
              <a:rPr lang="ru-RU" dirty="0" smtClean="0">
                <a:solidFill>
                  <a:srgbClr val="FFFF00"/>
                </a:solidFill>
              </a:rPr>
              <a:t>почвы, имеющие созданный человеком поверхностный слой 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   мощностью </a:t>
            </a:r>
            <a:r>
              <a:rPr lang="ru-RU" dirty="0" smtClean="0">
                <a:solidFill>
                  <a:srgbClr val="FFFF00"/>
                </a:solidFill>
              </a:rPr>
              <a:t>более 50 см, полученный перемешиванием, засыпанием,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   погребением</a:t>
            </a:r>
            <a:r>
              <a:rPr lang="ru-RU" dirty="0" smtClean="0">
                <a:solidFill>
                  <a:srgbClr val="FFFF00"/>
                </a:solidFill>
              </a:rPr>
              <a:t>, загрязнением, строительно-бытовым мусором.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123</TotalTime>
  <Words>397</Words>
  <Application>Microsoft Office PowerPoint</Application>
  <PresentationFormat>Экран (4:3)</PresentationFormat>
  <Paragraphs>44</Paragraphs>
  <Slides>11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  <vt:variant>
        <vt:lpstr>Произвольные показы</vt:lpstr>
      </vt:variant>
      <vt:variant>
        <vt:i4>1</vt:i4>
      </vt:variant>
    </vt:vector>
  </HeadingPairs>
  <TitlesOfParts>
    <vt:vector size="13" baseType="lpstr">
      <vt:lpstr>Трек</vt:lpstr>
      <vt:lpstr>Слайд 1</vt:lpstr>
      <vt:lpstr>Факторы, влияющие на формирование почв:</vt:lpstr>
      <vt:lpstr>Черноземы</vt:lpstr>
      <vt:lpstr>Виды черноземов:</vt:lpstr>
      <vt:lpstr>Слайд 5</vt:lpstr>
      <vt:lpstr>Каштановые почвы.</vt:lpstr>
      <vt:lpstr>Виды каштановых почв.</vt:lpstr>
      <vt:lpstr>Другие виды почв:</vt:lpstr>
      <vt:lpstr>Деятельность человека.</vt:lpstr>
      <vt:lpstr>Слайд 10</vt:lpstr>
      <vt:lpstr>Слайд 11</vt:lpstr>
      <vt:lpstr>Произвольный показ 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Почвы Ростовской области.</dc:title>
  <dc:creator>Настя</dc:creator>
  <cp:lastModifiedBy>Настя</cp:lastModifiedBy>
  <cp:revision>12</cp:revision>
  <dcterms:created xsi:type="dcterms:W3CDTF">2014-03-19T15:58:41Z</dcterms:created>
  <dcterms:modified xsi:type="dcterms:W3CDTF">2014-03-19T18:02:07Z</dcterms:modified>
</cp:coreProperties>
</file>