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handoutMasterIdLst>
    <p:handoutMasterId r:id="rId26"/>
  </p:handoutMasterIdLst>
  <p:sldIdLst>
    <p:sldId id="256" r:id="rId2"/>
    <p:sldId id="278" r:id="rId3"/>
    <p:sldId id="279" r:id="rId4"/>
    <p:sldId id="257" r:id="rId5"/>
    <p:sldId id="258" r:id="rId6"/>
    <p:sldId id="269" r:id="rId7"/>
    <p:sldId id="271" r:id="rId8"/>
    <p:sldId id="268" r:id="rId9"/>
    <p:sldId id="264" r:id="rId10"/>
    <p:sldId id="259" r:id="rId11"/>
    <p:sldId id="260" r:id="rId12"/>
    <p:sldId id="262" r:id="rId13"/>
    <p:sldId id="261" r:id="rId14"/>
    <p:sldId id="263" r:id="rId15"/>
    <p:sldId id="266" r:id="rId16"/>
    <p:sldId id="267" r:id="rId17"/>
    <p:sldId id="265" r:id="rId18"/>
    <p:sldId id="272" r:id="rId19"/>
    <p:sldId id="273" r:id="rId20"/>
    <p:sldId id="275" r:id="rId21"/>
    <p:sldId id="274" r:id="rId22"/>
    <p:sldId id="276" r:id="rId23"/>
    <p:sldId id="277"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E3A6E-1842-444F-A983-18213F43D3A4}" type="datetimeFigureOut">
              <a:rPr lang="ru-RU" smtClean="0"/>
              <a:pPr/>
              <a:t>08.02.2023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52BBC9-F439-4E17-80CD-703C9B8874C4}" type="slidenum">
              <a:rPr lang="ru-RU" smtClean="0"/>
              <a:pPr/>
              <a:t>‹#›</a:t>
            </a:fld>
            <a:endParaRPr lang="ru-RU"/>
          </a:p>
        </p:txBody>
      </p:sp>
    </p:spTree>
    <p:extLst>
      <p:ext uri="{BB962C8B-B14F-4D97-AF65-F5344CB8AC3E}">
        <p14:creationId xmlns:p14="http://schemas.microsoft.com/office/powerpoint/2010/main" val="21710380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08.02.2023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84784"/>
            <a:ext cx="8305800" cy="144016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a:t>
            </a:r>
            <a:r>
              <a:rPr lang="ru-RU" sz="3100" b="1" dirty="0" smtClean="0"/>
              <a:t>От прошлого к будущему.</a:t>
            </a:r>
            <a:br>
              <a:rPr lang="ru-RU" sz="3100" b="1" dirty="0" smtClean="0"/>
            </a:br>
            <a:r>
              <a:rPr lang="ru-RU" sz="3100" b="1" dirty="0" smtClean="0"/>
              <a:t>Кирха Святой Барбары» </a:t>
            </a:r>
            <a:endParaRPr lang="ru-RU" sz="3100" b="1" dirty="0"/>
          </a:p>
        </p:txBody>
      </p:sp>
      <p:sp>
        <p:nvSpPr>
          <p:cNvPr id="3" name="Подзаголовок 2"/>
          <p:cNvSpPr>
            <a:spLocks noGrp="1"/>
          </p:cNvSpPr>
          <p:nvPr>
            <p:ph type="subTitle" idx="1"/>
          </p:nvPr>
        </p:nvSpPr>
        <p:spPr>
          <a:xfrm>
            <a:off x="457200" y="2852936"/>
            <a:ext cx="8305800" cy="720080"/>
          </a:xfrm>
        </p:spPr>
        <p:txBody>
          <a:bodyPr/>
          <a:lstStyle/>
          <a:p>
            <a:r>
              <a:rPr lang="ru-RU" dirty="0" smtClean="0"/>
              <a:t>Исследовательская работа</a:t>
            </a:r>
            <a:endParaRPr lang="ru-RU" dirty="0"/>
          </a:p>
        </p:txBody>
      </p:sp>
      <p:sp>
        <p:nvSpPr>
          <p:cNvPr id="4" name="TextBox 3"/>
          <p:cNvSpPr txBox="1"/>
          <p:nvPr/>
        </p:nvSpPr>
        <p:spPr>
          <a:xfrm>
            <a:off x="4788024" y="4221088"/>
            <a:ext cx="4355976" cy="1477328"/>
          </a:xfrm>
          <a:prstGeom prst="rect">
            <a:avLst/>
          </a:prstGeom>
          <a:noFill/>
        </p:spPr>
        <p:txBody>
          <a:bodyPr wrap="square" rtlCol="0">
            <a:spAutoFit/>
          </a:bodyPr>
          <a:lstStyle/>
          <a:p>
            <a:r>
              <a:rPr lang="ru-RU" dirty="0" smtClean="0"/>
              <a:t>Выполнила: ученица 5 «А» класса</a:t>
            </a:r>
          </a:p>
          <a:p>
            <a:r>
              <a:rPr lang="ru-RU" dirty="0" err="1" smtClean="0"/>
              <a:t>Иноземцева</a:t>
            </a:r>
            <a:r>
              <a:rPr lang="ru-RU" dirty="0" smtClean="0"/>
              <a:t> Ярослава</a:t>
            </a:r>
          </a:p>
          <a:p>
            <a:r>
              <a:rPr lang="ru-RU" dirty="0" smtClean="0"/>
              <a:t>Руководитель:</a:t>
            </a:r>
          </a:p>
          <a:p>
            <a:r>
              <a:rPr lang="ru-RU" dirty="0" err="1" smtClean="0"/>
              <a:t>Абраконова</a:t>
            </a:r>
            <a:r>
              <a:rPr lang="ru-RU" dirty="0" smtClean="0"/>
              <a:t> М.В.</a:t>
            </a:r>
          </a:p>
          <a:p>
            <a:r>
              <a:rPr lang="ru-RU" dirty="0" smtClean="0"/>
              <a:t>Учитель начальных классов</a:t>
            </a:r>
            <a:endParaRPr lang="ru-RU" dirty="0"/>
          </a:p>
        </p:txBody>
      </p:sp>
      <p:sp>
        <p:nvSpPr>
          <p:cNvPr id="5" name="TextBox 4"/>
          <p:cNvSpPr txBox="1"/>
          <p:nvPr/>
        </p:nvSpPr>
        <p:spPr>
          <a:xfrm>
            <a:off x="1907704" y="908720"/>
            <a:ext cx="5562266" cy="923330"/>
          </a:xfrm>
          <a:prstGeom prst="rect">
            <a:avLst/>
          </a:prstGeom>
          <a:noFill/>
        </p:spPr>
        <p:txBody>
          <a:bodyPr wrap="square" rtlCol="0">
            <a:spAutoFit/>
          </a:bodyPr>
          <a:lstStyle/>
          <a:p>
            <a:pPr algn="ctr"/>
            <a:r>
              <a:rPr lang="ru-RU" dirty="0" smtClean="0"/>
              <a:t>МБОУ «</a:t>
            </a:r>
            <a:r>
              <a:rPr lang="ru-RU" dirty="0" err="1" smtClean="0"/>
              <a:t>Храбровская</a:t>
            </a:r>
            <a:r>
              <a:rPr lang="ru-RU" dirty="0" smtClean="0"/>
              <a:t> СОШ»</a:t>
            </a:r>
          </a:p>
          <a:p>
            <a:pPr algn="ctr"/>
            <a:r>
              <a:rPr lang="ru-RU" dirty="0" err="1" smtClean="0"/>
              <a:t>Гурьевского</a:t>
            </a:r>
            <a:r>
              <a:rPr lang="ru-RU" dirty="0" smtClean="0"/>
              <a:t> муниципального округа</a:t>
            </a:r>
          </a:p>
          <a:p>
            <a:pPr algn="ctr"/>
            <a:r>
              <a:rPr lang="ru-RU" dirty="0" smtClean="0"/>
              <a:t>Калининградской области</a:t>
            </a:r>
            <a:endParaRPr lang="ru-RU" dirty="0"/>
          </a:p>
        </p:txBody>
      </p:sp>
      <p:sp>
        <p:nvSpPr>
          <p:cNvPr id="6" name="TextBox 5"/>
          <p:cNvSpPr txBox="1"/>
          <p:nvPr/>
        </p:nvSpPr>
        <p:spPr>
          <a:xfrm>
            <a:off x="3131840" y="5733256"/>
            <a:ext cx="2520280" cy="646331"/>
          </a:xfrm>
          <a:prstGeom prst="rect">
            <a:avLst/>
          </a:prstGeom>
          <a:noFill/>
        </p:spPr>
        <p:txBody>
          <a:bodyPr wrap="square" rtlCol="0">
            <a:spAutoFit/>
          </a:bodyPr>
          <a:lstStyle/>
          <a:p>
            <a:r>
              <a:rPr lang="ru-RU" dirty="0" smtClean="0"/>
              <a:t>Пос. </a:t>
            </a:r>
            <a:r>
              <a:rPr lang="ru-RU" dirty="0" smtClean="0"/>
              <a:t>Храброво</a:t>
            </a:r>
            <a:endParaRPr lang="ru-RU" dirty="0" smtClean="0"/>
          </a:p>
          <a:p>
            <a:pPr algn="ctr"/>
            <a:r>
              <a:rPr lang="ru-RU" dirty="0" smtClean="0"/>
              <a:t>2022 год</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548680"/>
            <a:ext cx="8291264" cy="5547320"/>
          </a:xfrm>
        </p:spPr>
        <p:txBody>
          <a:bodyPr/>
          <a:lstStyle/>
          <a:p>
            <a:r>
              <a:rPr lang="ru-RU" dirty="0" smtClean="0"/>
              <a:t>Прихожанами кирхи были не только жители </a:t>
            </a:r>
            <a:r>
              <a:rPr lang="ru-RU" dirty="0" err="1" smtClean="0"/>
              <a:t>Повундена</a:t>
            </a:r>
            <a:r>
              <a:rPr lang="ru-RU" dirty="0" smtClean="0"/>
              <a:t>, но и 19 ближайших селений (ныне </a:t>
            </a:r>
            <a:r>
              <a:rPr lang="ru-RU" dirty="0" err="1" smtClean="0"/>
              <a:t>Луговское</a:t>
            </a:r>
            <a:r>
              <a:rPr lang="ru-RU" dirty="0" smtClean="0"/>
              <a:t>, Отрадное, Матросово и другие).</a:t>
            </a:r>
          </a:p>
        </p:txBody>
      </p:sp>
      <p:pic>
        <p:nvPicPr>
          <p:cNvPr id="1026" name="Picture 2" descr="C:\Users\Данила\Downloads\кирха\powunden2.gif"/>
          <p:cNvPicPr>
            <a:picLocks noChangeAspect="1" noChangeArrowheads="1"/>
          </p:cNvPicPr>
          <p:nvPr/>
        </p:nvPicPr>
        <p:blipFill>
          <a:blip r:embed="rId2" cstate="print"/>
          <a:srcRect/>
          <a:stretch>
            <a:fillRect/>
          </a:stretch>
        </p:blipFill>
        <p:spPr bwMode="auto">
          <a:xfrm>
            <a:off x="2267742" y="2420888"/>
            <a:ext cx="4881963" cy="33843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48680"/>
            <a:ext cx="8229600" cy="2016224"/>
          </a:xfrm>
        </p:spPr>
        <p:txBody>
          <a:bodyPr/>
          <a:lstStyle/>
          <a:p>
            <a:pPr marL="0" indent="0">
              <a:buNone/>
            </a:pPr>
            <a:r>
              <a:rPr lang="ru-RU" dirty="0" smtClean="0"/>
              <a:t>Рядом на территории кирхи находился дом пастора (после войны гостиница, ныне здание не используется)</a:t>
            </a:r>
          </a:p>
          <a:p>
            <a:endParaRPr lang="ru-RU" dirty="0"/>
          </a:p>
        </p:txBody>
      </p:sp>
      <p:pic>
        <p:nvPicPr>
          <p:cNvPr id="2050" name="Picture 2" descr="C:\Users\Данила\Downloads\кирха\кирха\кирха дом пастора.jpg"/>
          <p:cNvPicPr>
            <a:picLocks noChangeAspect="1" noChangeArrowheads="1"/>
          </p:cNvPicPr>
          <p:nvPr/>
        </p:nvPicPr>
        <p:blipFill>
          <a:blip r:embed="rId2" cstate="print"/>
          <a:srcRect/>
          <a:stretch>
            <a:fillRect/>
          </a:stretch>
        </p:blipFill>
        <p:spPr bwMode="auto">
          <a:xfrm>
            <a:off x="539552" y="2253248"/>
            <a:ext cx="3835693" cy="2232248"/>
          </a:xfrm>
          <a:prstGeom prst="rect">
            <a:avLst/>
          </a:prstGeom>
          <a:noFill/>
        </p:spPr>
      </p:pic>
      <p:pic>
        <p:nvPicPr>
          <p:cNvPr id="2054" name="Picture 6" descr="C:\Users\Данила\Downloads\кирха\T4l9KaWeVKsа.jpg"/>
          <p:cNvPicPr>
            <a:picLocks noChangeAspect="1" noChangeArrowheads="1"/>
          </p:cNvPicPr>
          <p:nvPr/>
        </p:nvPicPr>
        <p:blipFill>
          <a:blip r:embed="rId3" cstate="print"/>
          <a:srcRect/>
          <a:stretch>
            <a:fillRect/>
          </a:stretch>
        </p:blipFill>
        <p:spPr bwMode="auto">
          <a:xfrm>
            <a:off x="4644008" y="2276872"/>
            <a:ext cx="3960440" cy="21672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72344"/>
          </a:xfrm>
        </p:spPr>
        <p:txBody>
          <a:bodyPr/>
          <a:lstStyle/>
          <a:p>
            <a:r>
              <a:rPr lang="ru-RU" dirty="0" smtClean="0"/>
              <a:t>Дом пастора</a:t>
            </a:r>
            <a:endParaRPr lang="ru-RU" dirty="0"/>
          </a:p>
        </p:txBody>
      </p:sp>
      <p:pic>
        <p:nvPicPr>
          <p:cNvPr id="3075" name="Picture 3" descr="C:\Users\Данила\Downloads\кирха\mBqtpkg280w.jpg"/>
          <p:cNvPicPr>
            <a:picLocks noChangeAspect="1" noChangeArrowheads="1"/>
          </p:cNvPicPr>
          <p:nvPr/>
        </p:nvPicPr>
        <p:blipFill>
          <a:blip r:embed="rId2" cstate="print"/>
          <a:srcRect/>
          <a:stretch>
            <a:fillRect/>
          </a:stretch>
        </p:blipFill>
        <p:spPr bwMode="auto">
          <a:xfrm>
            <a:off x="4283968" y="620688"/>
            <a:ext cx="3888432" cy="2431480"/>
          </a:xfrm>
          <a:prstGeom prst="rect">
            <a:avLst/>
          </a:prstGeom>
          <a:noFill/>
        </p:spPr>
      </p:pic>
      <p:pic>
        <p:nvPicPr>
          <p:cNvPr id="3076" name="Picture 4" descr="C:\Users\Данила\Downloads\кирха\r8zli8cU6xY.jpg"/>
          <p:cNvPicPr>
            <a:picLocks noChangeAspect="1" noChangeArrowheads="1"/>
          </p:cNvPicPr>
          <p:nvPr/>
        </p:nvPicPr>
        <p:blipFill>
          <a:blip r:embed="rId3" cstate="print"/>
          <a:srcRect/>
          <a:stretch>
            <a:fillRect/>
          </a:stretch>
        </p:blipFill>
        <p:spPr bwMode="auto">
          <a:xfrm>
            <a:off x="4291176" y="3212976"/>
            <a:ext cx="3383779" cy="2600342"/>
          </a:xfrm>
          <a:prstGeom prst="rect">
            <a:avLst/>
          </a:prstGeom>
          <a:noFill/>
        </p:spPr>
      </p:pic>
      <p:pic>
        <p:nvPicPr>
          <p:cNvPr id="3077" name="Picture 5" descr="C:\Users\Данила\Downloads\кирха\Интерьер бывшего дома пастора у кирхи в Храброво.jpg"/>
          <p:cNvPicPr>
            <a:picLocks noChangeAspect="1" noChangeArrowheads="1"/>
          </p:cNvPicPr>
          <p:nvPr/>
        </p:nvPicPr>
        <p:blipFill>
          <a:blip r:embed="rId4" cstate="print"/>
          <a:srcRect/>
          <a:stretch>
            <a:fillRect/>
          </a:stretch>
        </p:blipFill>
        <p:spPr bwMode="auto">
          <a:xfrm>
            <a:off x="403590" y="1877580"/>
            <a:ext cx="3636362" cy="242329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6672"/>
            <a:ext cx="8363272" cy="1368152"/>
          </a:xfrm>
        </p:spPr>
        <p:txBody>
          <a:bodyPr>
            <a:normAutofit lnSpcReduction="10000"/>
          </a:bodyPr>
          <a:lstStyle/>
          <a:p>
            <a:pPr marL="0" indent="0">
              <a:buNone/>
            </a:pPr>
            <a:r>
              <a:rPr lang="ru-RU" dirty="0" smtClean="0"/>
              <a:t>А также в церковный комплекс входила церковно-приходская школа (ныне здание снесено).</a:t>
            </a:r>
            <a:endParaRPr lang="ru-RU" dirty="0"/>
          </a:p>
        </p:txBody>
      </p:sp>
      <p:pic>
        <p:nvPicPr>
          <p:cNvPr id="4098" name="Picture 2" descr="C:\Users\Данила\Downloads\кирха\QR-KbJnYPi4.jpg"/>
          <p:cNvPicPr>
            <a:picLocks noChangeAspect="1" noChangeArrowheads="1"/>
          </p:cNvPicPr>
          <p:nvPr/>
        </p:nvPicPr>
        <p:blipFill>
          <a:blip r:embed="rId2" cstate="print"/>
          <a:srcRect/>
          <a:stretch>
            <a:fillRect/>
          </a:stretch>
        </p:blipFill>
        <p:spPr bwMode="auto">
          <a:xfrm>
            <a:off x="611560" y="1818779"/>
            <a:ext cx="4320480" cy="2266481"/>
          </a:xfrm>
          <a:prstGeom prst="rect">
            <a:avLst/>
          </a:prstGeom>
          <a:noFill/>
        </p:spPr>
      </p:pic>
      <p:pic>
        <p:nvPicPr>
          <p:cNvPr id="4099" name="Picture 3" descr="C:\Users\Данила\Downloads\кирха\ЦПХ.jpg"/>
          <p:cNvPicPr>
            <a:picLocks noChangeAspect="1" noChangeArrowheads="1"/>
          </p:cNvPicPr>
          <p:nvPr/>
        </p:nvPicPr>
        <p:blipFill>
          <a:blip r:embed="rId3" cstate="print"/>
          <a:srcRect/>
          <a:stretch>
            <a:fillRect/>
          </a:stretch>
        </p:blipFill>
        <p:spPr bwMode="auto">
          <a:xfrm>
            <a:off x="5429200" y="1818779"/>
            <a:ext cx="3287081" cy="4104456"/>
          </a:xfrm>
          <a:prstGeom prst="rect">
            <a:avLst/>
          </a:prstGeom>
          <a:noFill/>
        </p:spPr>
      </p:pic>
      <p:pic>
        <p:nvPicPr>
          <p:cNvPr id="4100" name="Picture 4" descr="C:\Users\Данила\Downloads\кирха\503054_original.jpg"/>
          <p:cNvPicPr>
            <a:picLocks noChangeAspect="1" noChangeArrowheads="1"/>
          </p:cNvPicPr>
          <p:nvPr/>
        </p:nvPicPr>
        <p:blipFill>
          <a:blip r:embed="rId4" cstate="print"/>
          <a:srcRect/>
          <a:stretch>
            <a:fillRect/>
          </a:stretch>
        </p:blipFill>
        <p:spPr bwMode="auto">
          <a:xfrm>
            <a:off x="2483768" y="4221088"/>
            <a:ext cx="2736304" cy="18606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72344"/>
          </a:xfrm>
        </p:spPr>
        <p:txBody>
          <a:bodyPr/>
          <a:lstStyle/>
          <a:p>
            <a:r>
              <a:rPr lang="ru-RU" dirty="0" smtClean="0"/>
              <a:t>Церковно-приходская школа</a:t>
            </a:r>
            <a:endParaRPr lang="ru-RU" dirty="0"/>
          </a:p>
        </p:txBody>
      </p:sp>
      <p:sp>
        <p:nvSpPr>
          <p:cNvPr id="2" name="Содержимое 1"/>
          <p:cNvSpPr>
            <a:spLocks noGrp="1"/>
          </p:cNvSpPr>
          <p:nvPr>
            <p:ph idx="1"/>
          </p:nvPr>
        </p:nvSpPr>
        <p:spPr>
          <a:xfrm>
            <a:off x="395536" y="1268760"/>
            <a:ext cx="8424936" cy="1008112"/>
          </a:xfrm>
        </p:spPr>
        <p:txBody>
          <a:bodyPr>
            <a:normAutofit fontScale="77500" lnSpcReduction="20000"/>
          </a:bodyPr>
          <a:lstStyle/>
          <a:p>
            <a:r>
              <a:rPr lang="ru-RU" dirty="0" smtClean="0"/>
              <a:t>Церковно-приходскую школу снесли в 2016 году, погреб у кирхи – единственное, что осталось от старинного здания. </a:t>
            </a:r>
            <a:endParaRPr lang="ru-RU" dirty="0"/>
          </a:p>
        </p:txBody>
      </p:sp>
      <p:pic>
        <p:nvPicPr>
          <p:cNvPr id="5122" name="Picture 2" descr="C:\Users\Данила\Downloads\кирха\497577_original.jpg"/>
          <p:cNvPicPr>
            <a:picLocks noChangeAspect="1" noChangeArrowheads="1"/>
          </p:cNvPicPr>
          <p:nvPr/>
        </p:nvPicPr>
        <p:blipFill>
          <a:blip r:embed="rId2" cstate="print"/>
          <a:srcRect/>
          <a:stretch>
            <a:fillRect/>
          </a:stretch>
        </p:blipFill>
        <p:spPr bwMode="auto">
          <a:xfrm>
            <a:off x="606625" y="2249534"/>
            <a:ext cx="3965376" cy="2696455"/>
          </a:xfrm>
          <a:prstGeom prst="rect">
            <a:avLst/>
          </a:prstGeom>
          <a:noFill/>
        </p:spPr>
      </p:pic>
      <p:pic>
        <p:nvPicPr>
          <p:cNvPr id="5123" name="Picture 3" descr="C:\Users\Данила\Downloads\кирха\007_17042021_Ksenia_Iv2D7B-1280x853.jpg"/>
          <p:cNvPicPr>
            <a:picLocks noChangeAspect="1" noChangeArrowheads="1"/>
          </p:cNvPicPr>
          <p:nvPr/>
        </p:nvPicPr>
        <p:blipFill>
          <a:blip r:embed="rId3" cstate="print"/>
          <a:srcRect/>
          <a:stretch>
            <a:fillRect/>
          </a:stretch>
        </p:blipFill>
        <p:spPr bwMode="auto">
          <a:xfrm>
            <a:off x="4787222" y="2301856"/>
            <a:ext cx="3889234" cy="25918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152400"/>
            <a:ext cx="7571184" cy="756320"/>
          </a:xfrm>
        </p:spPr>
        <p:txBody>
          <a:bodyPr/>
          <a:lstStyle/>
          <a:p>
            <a:r>
              <a:rPr lang="ru-RU" dirty="0" smtClean="0"/>
              <a:t>Фреска</a:t>
            </a:r>
            <a:endParaRPr lang="ru-RU" dirty="0"/>
          </a:p>
        </p:txBody>
      </p:sp>
      <p:sp>
        <p:nvSpPr>
          <p:cNvPr id="2" name="Содержимое 1"/>
          <p:cNvSpPr>
            <a:spLocks noGrp="1"/>
          </p:cNvSpPr>
          <p:nvPr>
            <p:ph idx="1"/>
          </p:nvPr>
        </p:nvSpPr>
        <p:spPr>
          <a:xfrm>
            <a:off x="457200" y="980728"/>
            <a:ext cx="8229600" cy="2520280"/>
          </a:xfrm>
        </p:spPr>
        <p:txBody>
          <a:bodyPr>
            <a:normAutofit fontScale="85000" lnSpcReduction="10000"/>
          </a:bodyPr>
          <a:lstStyle/>
          <a:p>
            <a:r>
              <a:rPr lang="ru-RU" dirty="0" smtClean="0"/>
              <a:t>В 2006 году со стены церкви отвалился слой штукатурки, нанесённый в советское время. Под слоем обнаружилась старинная фреска. Вскоре для исследований фрески церковь посетил опытный реставратор из Эрмитажа. Он датировал фреску с изображением Апостола Павла серединой 14 века.</a:t>
            </a:r>
            <a:endParaRPr lang="ru-RU" dirty="0"/>
          </a:p>
        </p:txBody>
      </p:sp>
      <p:pic>
        <p:nvPicPr>
          <p:cNvPr id="7170" name="Picture 2" descr="C:\Users\Данила\Downloads\кирха\800px-Apostels_Paulus.jpg"/>
          <p:cNvPicPr>
            <a:picLocks noChangeAspect="1" noChangeArrowheads="1"/>
          </p:cNvPicPr>
          <p:nvPr/>
        </p:nvPicPr>
        <p:blipFill>
          <a:blip r:embed="rId2" cstate="print"/>
          <a:srcRect/>
          <a:stretch>
            <a:fillRect/>
          </a:stretch>
        </p:blipFill>
        <p:spPr bwMode="auto">
          <a:xfrm>
            <a:off x="5220072" y="3140968"/>
            <a:ext cx="1920213" cy="288032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2952328"/>
          </a:xfrm>
        </p:spPr>
        <p:txBody>
          <a:bodyPr>
            <a:normAutofit fontScale="85000" lnSpcReduction="20000"/>
          </a:bodyPr>
          <a:lstStyle/>
          <a:p>
            <a:pPr marL="0" indent="0">
              <a:buNone/>
            </a:pPr>
            <a:r>
              <a:rPr lang="ru-RU" dirty="0" smtClean="0"/>
              <a:t>На фреске изображен старец с черной бородой и с мечом в правой руке. В левой руке он держит ленту, на которой написаны некие слова готическим шрифтом. Побывавшие на месте калининградские реставраторы определили, что на фреске нарисован, скорее всего, апостол Павел. Впрочем, некоторые выдвинули версию, что это древнее изображение некоего святого рыцаря.</a:t>
            </a:r>
          </a:p>
          <a:p>
            <a:endParaRPr lang="ru-RU" dirty="0"/>
          </a:p>
        </p:txBody>
      </p:sp>
      <p:pic>
        <p:nvPicPr>
          <p:cNvPr id="10242" name="Picture 2" descr="C:\Users\Данила\Downloads\кирха\кирха\роспись.jpg"/>
          <p:cNvPicPr>
            <a:picLocks noChangeAspect="1" noChangeArrowheads="1"/>
          </p:cNvPicPr>
          <p:nvPr/>
        </p:nvPicPr>
        <p:blipFill>
          <a:blip r:embed="rId2" cstate="print"/>
          <a:srcRect/>
          <a:stretch>
            <a:fillRect/>
          </a:stretch>
        </p:blipFill>
        <p:spPr bwMode="auto">
          <a:xfrm>
            <a:off x="5004048" y="3331452"/>
            <a:ext cx="2952328" cy="1969756"/>
          </a:xfrm>
          <a:prstGeom prst="rect">
            <a:avLst/>
          </a:prstGeom>
          <a:noFill/>
        </p:spPr>
      </p:pic>
      <p:pic>
        <p:nvPicPr>
          <p:cNvPr id="10243" name="Picture 3" descr="C:\Users\Данила\Downloads\кирха\499386_original.jpg"/>
          <p:cNvPicPr>
            <a:picLocks noChangeAspect="1" noChangeArrowheads="1"/>
          </p:cNvPicPr>
          <p:nvPr/>
        </p:nvPicPr>
        <p:blipFill>
          <a:blip r:embed="rId3" cstate="print"/>
          <a:srcRect/>
          <a:stretch>
            <a:fillRect/>
          </a:stretch>
        </p:blipFill>
        <p:spPr bwMode="auto">
          <a:xfrm>
            <a:off x="976231" y="3284983"/>
            <a:ext cx="3091713" cy="211473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19256" cy="1944216"/>
          </a:xfrm>
        </p:spPr>
        <p:txBody>
          <a:bodyPr>
            <a:normAutofit fontScale="85000" lnSpcReduction="10000"/>
          </a:bodyPr>
          <a:lstStyle/>
          <a:p>
            <a:r>
              <a:rPr lang="ru-RU" dirty="0" smtClean="0"/>
              <a:t>Постановлением Правительства Калининградской области в марте 2007 года кирха получила статус объекта культурного наследия регионального значения.</a:t>
            </a:r>
            <a:br>
              <a:rPr lang="ru-RU" dirty="0" smtClean="0"/>
            </a:br>
            <a:endParaRPr lang="ru-RU" dirty="0" smtClean="0"/>
          </a:p>
        </p:txBody>
      </p:sp>
      <p:pic>
        <p:nvPicPr>
          <p:cNvPr id="14338" name="Picture 2" descr="C:\Users\Данила\Downloads\кирха\кирха\357a6b7eeabe838a54026670428b9b33.jpg"/>
          <p:cNvPicPr>
            <a:picLocks noChangeAspect="1" noChangeArrowheads="1"/>
          </p:cNvPicPr>
          <p:nvPr/>
        </p:nvPicPr>
        <p:blipFill>
          <a:blip r:embed="rId2" cstate="print"/>
          <a:srcRect/>
          <a:stretch>
            <a:fillRect/>
          </a:stretch>
        </p:blipFill>
        <p:spPr bwMode="auto">
          <a:xfrm>
            <a:off x="3222888" y="1916832"/>
            <a:ext cx="5400600" cy="3600400"/>
          </a:xfrm>
          <a:prstGeom prst="rect">
            <a:avLst/>
          </a:prstGeom>
          <a:noFill/>
        </p:spPr>
      </p:pic>
      <p:sp>
        <p:nvSpPr>
          <p:cNvPr id="5" name="TextBox 4"/>
          <p:cNvSpPr txBox="1"/>
          <p:nvPr/>
        </p:nvSpPr>
        <p:spPr>
          <a:xfrm>
            <a:off x="611560" y="2060848"/>
            <a:ext cx="2376264" cy="3785652"/>
          </a:xfrm>
          <a:prstGeom prst="rect">
            <a:avLst/>
          </a:prstGeom>
          <a:noFill/>
        </p:spPr>
        <p:txBody>
          <a:bodyPr wrap="square" rtlCol="0">
            <a:spAutoFit/>
          </a:bodyPr>
          <a:lstStyle/>
          <a:p>
            <a:r>
              <a:rPr lang="ru-RU" sz="2000" dirty="0" smtClean="0"/>
              <a:t>Решением </a:t>
            </a:r>
            <a:r>
              <a:rPr lang="ru-RU" sz="2000" dirty="0" err="1" smtClean="0"/>
              <a:t>Гурьевского</a:t>
            </a:r>
            <a:r>
              <a:rPr lang="ru-RU" sz="2000" dirty="0" smtClean="0"/>
              <a:t> районного Совета депутатов в марте 2010 года кирха Святой Барбары была передана Русской православной церкви</a:t>
            </a:r>
            <a:r>
              <a:rPr lang="ru-RU" dirty="0" smtClean="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20688"/>
            <a:ext cx="8229600" cy="2304256"/>
          </a:xfrm>
        </p:spPr>
        <p:txBody>
          <a:bodyPr>
            <a:normAutofit fontScale="92500" lnSpcReduction="10000"/>
          </a:bodyPr>
          <a:lstStyle/>
          <a:p>
            <a:r>
              <a:rPr lang="ru-RU" dirty="0" smtClean="0"/>
              <a:t>На сегодняшний день кирха представляет собой плачевное зрелище: башня и неф с алтарем без крыши, стены проломлены, притвор и ризница утрачены. На стенах кирхи сохранились остатки фрески, изображающей апостола Павла. </a:t>
            </a:r>
          </a:p>
        </p:txBody>
      </p:sp>
      <p:pic>
        <p:nvPicPr>
          <p:cNvPr id="2050" name="Picture 2" descr="C:\Users\Данила\Downloads\кирха\ixBQ9_wvQj8.jpg"/>
          <p:cNvPicPr>
            <a:picLocks noChangeAspect="1" noChangeArrowheads="1"/>
          </p:cNvPicPr>
          <p:nvPr/>
        </p:nvPicPr>
        <p:blipFill>
          <a:blip r:embed="rId2" cstate="print"/>
          <a:srcRect/>
          <a:stretch>
            <a:fillRect/>
          </a:stretch>
        </p:blipFill>
        <p:spPr bwMode="auto">
          <a:xfrm>
            <a:off x="6228184" y="2848194"/>
            <a:ext cx="2232248" cy="2976331"/>
          </a:xfrm>
          <a:prstGeom prst="rect">
            <a:avLst/>
          </a:prstGeom>
          <a:noFill/>
        </p:spPr>
      </p:pic>
      <p:sp>
        <p:nvSpPr>
          <p:cNvPr id="5" name="TextBox 4"/>
          <p:cNvSpPr txBox="1"/>
          <p:nvPr/>
        </p:nvSpPr>
        <p:spPr>
          <a:xfrm>
            <a:off x="683568" y="3284984"/>
            <a:ext cx="4248472" cy="2246769"/>
          </a:xfrm>
          <a:prstGeom prst="rect">
            <a:avLst/>
          </a:prstGeom>
          <a:noFill/>
        </p:spPr>
        <p:txBody>
          <a:bodyPr wrap="square" rtlCol="0">
            <a:spAutoFit/>
          </a:bodyPr>
          <a:lstStyle/>
          <a:p>
            <a:r>
              <a:rPr lang="ru-RU" sz="2000" dirty="0" smtClean="0"/>
              <a:t>Но к сожалению, единственным шагом к сохранению уникальной фрески стала лишь установка маленького жестяного козырька над ней, что дает очень сомнительную защиту.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260648"/>
            <a:ext cx="8291264" cy="3168352"/>
          </a:xfrm>
        </p:spPr>
        <p:txBody>
          <a:bodyPr>
            <a:normAutofit fontScale="92500" lnSpcReduction="10000"/>
          </a:bodyPr>
          <a:lstStyle/>
          <a:p>
            <a:r>
              <a:rPr lang="ru-RU" dirty="0" smtClean="0"/>
              <a:t>На сентябрь 2021 года собственником произведены работы по выравниванию пола нефа и засыпки его гравием</a:t>
            </a:r>
            <a:r>
              <a:rPr lang="ru-RU" dirty="0" smtClean="0"/>
              <a:t>.</a:t>
            </a:r>
          </a:p>
          <a:p>
            <a:pPr marL="0" indent="0">
              <a:buNone/>
            </a:pPr>
            <a:endParaRPr lang="ru-RU" dirty="0" smtClean="0"/>
          </a:p>
          <a:p>
            <a:r>
              <a:rPr lang="ru-RU" dirty="0" smtClean="0"/>
              <a:t>Благодаря волонтёрскому движению «Хранители руин» в кирхе 3 раза наводили порядок: выносили весь мусор, вычищали заросли вокруг кирхи.  </a:t>
            </a:r>
            <a:endParaRPr lang="ru-RU" dirty="0"/>
          </a:p>
        </p:txBody>
      </p:sp>
      <p:pic>
        <p:nvPicPr>
          <p:cNvPr id="1026" name="Picture 2" descr="C:\Users\Данила\Downloads\кирха\To85MSBz_QM.jpg"/>
          <p:cNvPicPr>
            <a:picLocks noChangeAspect="1" noChangeArrowheads="1"/>
          </p:cNvPicPr>
          <p:nvPr/>
        </p:nvPicPr>
        <p:blipFill>
          <a:blip r:embed="rId2" cstate="print"/>
          <a:srcRect/>
          <a:stretch>
            <a:fillRect/>
          </a:stretch>
        </p:blipFill>
        <p:spPr bwMode="auto">
          <a:xfrm>
            <a:off x="4932040" y="3140968"/>
            <a:ext cx="3312368" cy="24842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88640"/>
            <a:ext cx="8219256" cy="6192688"/>
          </a:xfrm>
        </p:spPr>
        <p:txBody>
          <a:bodyPr>
            <a:noAutofit/>
          </a:bodyPr>
          <a:lstStyle/>
          <a:p>
            <a:pPr marL="0" indent="0">
              <a:buNone/>
            </a:pPr>
            <a:r>
              <a:rPr lang="ru-RU" sz="1800" b="1" dirty="0"/>
              <a:t>Цели:</a:t>
            </a:r>
          </a:p>
          <a:p>
            <a:r>
              <a:rPr lang="ru-RU" sz="1800" b="1" dirty="0"/>
              <a:t> </a:t>
            </a:r>
            <a:r>
              <a:rPr lang="ru-RU" sz="1800" dirty="0" smtClean="0"/>
              <a:t>Изучение </a:t>
            </a:r>
            <a:r>
              <a:rPr lang="ru-RU" sz="1800" dirty="0"/>
              <a:t>и создание полной теоретической базы истории поселка и кирхи как культурного материального наследия региона;</a:t>
            </a:r>
            <a:endParaRPr lang="ru-RU" sz="1800" b="1" dirty="0"/>
          </a:p>
          <a:p>
            <a:pPr lvl="0"/>
            <a:r>
              <a:rPr lang="ru-RU" sz="1800" dirty="0"/>
              <a:t>Выявление факторов разрушения памятника архитектуры.</a:t>
            </a:r>
            <a:endParaRPr lang="ru-RU" sz="1800" b="1" dirty="0"/>
          </a:p>
          <a:p>
            <a:pPr marL="0" indent="0">
              <a:buNone/>
            </a:pPr>
            <a:endParaRPr lang="ru-RU" sz="1800" dirty="0" smtClean="0"/>
          </a:p>
          <a:p>
            <a:pPr marL="0" indent="0">
              <a:buNone/>
            </a:pPr>
            <a:r>
              <a:rPr lang="ru-RU" sz="1800" dirty="0" smtClean="0"/>
              <a:t>Для </a:t>
            </a:r>
            <a:r>
              <a:rPr lang="ru-RU" sz="1800" dirty="0"/>
              <a:t>достижения данных целей были поставлены следующие</a:t>
            </a:r>
            <a:r>
              <a:rPr lang="ru-RU" sz="1800" b="1" dirty="0"/>
              <a:t> задачи:</a:t>
            </a:r>
          </a:p>
          <a:p>
            <a:pPr marL="0" indent="0">
              <a:buNone/>
            </a:pPr>
            <a:r>
              <a:rPr lang="ru-RU" sz="1800" dirty="0"/>
              <a:t>    -Познакомиться с историей поселка Храброво;</a:t>
            </a:r>
          </a:p>
          <a:p>
            <a:pPr marL="0" indent="0">
              <a:buNone/>
            </a:pPr>
            <a:r>
              <a:rPr lang="ru-RU" sz="1800" dirty="0"/>
              <a:t>    -Изучить интернет-источники и архивные документы по истории поселка и кирхи;</a:t>
            </a:r>
          </a:p>
          <a:p>
            <a:pPr marL="0" indent="0">
              <a:buNone/>
            </a:pPr>
            <a:r>
              <a:rPr lang="ru-RU" sz="1800" dirty="0"/>
              <a:t>    -Рассмотреть кирху святой Барбары, старинную фреску;</a:t>
            </a:r>
          </a:p>
          <a:p>
            <a:pPr marL="0" indent="0">
              <a:buNone/>
            </a:pPr>
            <a:r>
              <a:rPr lang="ru-RU" sz="1800" dirty="0"/>
              <a:t>    -Сделать фотографии кирхи;</a:t>
            </a:r>
          </a:p>
          <a:p>
            <a:pPr marL="0" indent="0">
              <a:buNone/>
            </a:pPr>
            <a:r>
              <a:rPr lang="ru-RU" sz="1800" dirty="0"/>
              <a:t>    -Составить план действий по сохранению состояния кирхи на прежнем уровне.</a:t>
            </a:r>
          </a:p>
          <a:p>
            <a:pPr marL="0" indent="0">
              <a:buNone/>
            </a:pPr>
            <a:r>
              <a:rPr lang="ru-RU" sz="1800" dirty="0"/>
              <a:t>    -Провести</a:t>
            </a:r>
            <a:r>
              <a:rPr lang="ru-RU" sz="1800" b="1" dirty="0"/>
              <a:t> </a:t>
            </a:r>
            <a:r>
              <a:rPr lang="ru-RU" sz="1800" dirty="0"/>
              <a:t>ознакомительный классный час с учениками начальной школы об истории кирхи</a:t>
            </a:r>
            <a:r>
              <a:rPr lang="ru-RU" sz="1800" dirty="0" smtClean="0"/>
              <a:t>.</a:t>
            </a:r>
          </a:p>
          <a:p>
            <a:pPr marL="0" indent="0">
              <a:buNone/>
            </a:pPr>
            <a:r>
              <a:rPr lang="ru-RU" sz="1800" b="1" dirty="0"/>
              <a:t>Гипотеза:</a:t>
            </a:r>
          </a:p>
          <a:p>
            <a:pPr marL="0" indent="0">
              <a:buNone/>
            </a:pPr>
            <a:r>
              <a:rPr lang="ru-RU" sz="1800" dirty="0"/>
              <a:t>Мы предположили, что кирха Святой Барбары разрушалась под воздействием лишь неблагоприятных климатических условий.</a:t>
            </a:r>
          </a:p>
          <a:p>
            <a:pPr marL="0" indent="0">
              <a:buNone/>
            </a:pPr>
            <a:endParaRPr lang="ru-RU" sz="2000" dirty="0"/>
          </a:p>
          <a:p>
            <a:pPr marL="0" indent="0">
              <a:buNone/>
            </a:pPr>
            <a:endParaRPr lang="ru-RU" sz="2000" dirty="0"/>
          </a:p>
          <a:p>
            <a:endParaRPr lang="ru-RU" sz="2200" dirty="0"/>
          </a:p>
        </p:txBody>
      </p:sp>
    </p:spTree>
    <p:extLst>
      <p:ext uri="{BB962C8B-B14F-4D97-AF65-F5344CB8AC3E}">
        <p14:creationId xmlns:p14="http://schemas.microsoft.com/office/powerpoint/2010/main" val="9254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56320"/>
          </a:xfrm>
        </p:spPr>
        <p:txBody>
          <a:bodyPr/>
          <a:lstStyle/>
          <a:p>
            <a:r>
              <a:rPr lang="ru-RU" dirty="0" smtClean="0"/>
              <a:t>ВЫВОДЫ</a:t>
            </a:r>
            <a:endParaRPr lang="ru-RU" dirty="0"/>
          </a:p>
        </p:txBody>
      </p:sp>
      <p:sp>
        <p:nvSpPr>
          <p:cNvPr id="2" name="Содержимое 1"/>
          <p:cNvSpPr>
            <a:spLocks noGrp="1"/>
          </p:cNvSpPr>
          <p:nvPr>
            <p:ph idx="1"/>
          </p:nvPr>
        </p:nvSpPr>
        <p:spPr>
          <a:xfrm>
            <a:off x="457200" y="1124744"/>
            <a:ext cx="8229600" cy="5184576"/>
          </a:xfrm>
        </p:spPr>
        <p:txBody>
          <a:bodyPr>
            <a:normAutofit fontScale="62500" lnSpcReduction="20000"/>
          </a:bodyPr>
          <a:lstStyle/>
          <a:p>
            <a:pPr>
              <a:buNone/>
            </a:pPr>
            <a:r>
              <a:rPr lang="ru-RU" dirty="0" smtClean="0"/>
              <a:t>   </a:t>
            </a:r>
            <a:r>
              <a:rPr lang="ru-RU" dirty="0"/>
              <a:t>На основе натурного обследования выяснено, что кирха находится в неудовлетворительном состоянии</a:t>
            </a:r>
            <a:r>
              <a:rPr lang="ru-RU" dirty="0" smtClean="0"/>
              <a:t>.</a:t>
            </a:r>
          </a:p>
          <a:p>
            <a:pPr>
              <a:buNone/>
            </a:pPr>
            <a:endParaRPr lang="ru-RU" dirty="0"/>
          </a:p>
          <a:p>
            <a:pPr>
              <a:buNone/>
            </a:pPr>
            <a:r>
              <a:rPr lang="ru-RU" dirty="0"/>
              <a:t>На состояние кирхи Св. Барбары негативно воздействуют не только экологические факторы среды (климатические условия), но </a:t>
            </a:r>
            <a:r>
              <a:rPr lang="ru-RU" dirty="0" smtClean="0"/>
              <a:t>и другие (</a:t>
            </a:r>
            <a:r>
              <a:rPr lang="ru-RU" dirty="0"/>
              <a:t>пожар, загрязнение территории, вандализм и т.д.). </a:t>
            </a:r>
            <a:endParaRPr lang="ru-RU" dirty="0" smtClean="0"/>
          </a:p>
          <a:p>
            <a:pPr>
              <a:buNone/>
            </a:pPr>
            <a:r>
              <a:rPr lang="ru-RU" dirty="0"/>
              <a:t>Б</a:t>
            </a:r>
            <a:r>
              <a:rPr lang="ru-RU" dirty="0" smtClean="0"/>
              <a:t>ез </a:t>
            </a:r>
            <a:r>
              <a:rPr lang="ru-RU" dirty="0"/>
              <a:t>надлежащей защиты здание разрушается. </a:t>
            </a:r>
            <a:r>
              <a:rPr lang="ru-RU" dirty="0" smtClean="0"/>
              <a:t>Все это </a:t>
            </a:r>
            <a:r>
              <a:rPr lang="ru-RU" dirty="0"/>
              <a:t>может привести к полному обрушению конструкции и гибели ценного памятника истории регионального значения. </a:t>
            </a:r>
            <a:endParaRPr lang="ru-RU" dirty="0" smtClean="0"/>
          </a:p>
          <a:p>
            <a:pPr>
              <a:buNone/>
            </a:pPr>
            <a:endParaRPr lang="ru-RU" dirty="0" smtClean="0"/>
          </a:p>
          <a:p>
            <a:pPr>
              <a:buNone/>
            </a:pPr>
            <a:r>
              <a:rPr lang="ru-RU" dirty="0" smtClean="0"/>
              <a:t>Для сохранения культурного наследия можно предпринять следующие шаги:</a:t>
            </a:r>
          </a:p>
          <a:p>
            <a:r>
              <a:rPr lang="ru-RU" dirty="0" smtClean="0"/>
              <a:t>- установка видеонаблюдения по периметру кирхи для предотвращения вандализма</a:t>
            </a:r>
          </a:p>
          <a:p>
            <a:r>
              <a:rPr lang="ru-RU" dirty="0" smtClean="0"/>
              <a:t>- установка таблички «Памятник культурного наследия»</a:t>
            </a:r>
          </a:p>
          <a:p>
            <a:r>
              <a:rPr lang="ru-RU" dirty="0" smtClean="0"/>
              <a:t>- консервация фрески </a:t>
            </a:r>
          </a:p>
          <a:p>
            <a:r>
              <a:rPr lang="ru-RU" dirty="0" smtClean="0"/>
              <a:t>- ежегодная уборка территории</a:t>
            </a:r>
          </a:p>
          <a:p>
            <a:r>
              <a:rPr lang="ru-RU" dirty="0" smtClean="0"/>
              <a:t>- поиск спонсора для реставрации кирхи</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548680"/>
            <a:ext cx="8229600" cy="2232248"/>
          </a:xfrm>
        </p:spPr>
        <p:txBody>
          <a:bodyPr>
            <a:normAutofit fontScale="92500" lnSpcReduction="20000"/>
          </a:bodyPr>
          <a:lstStyle/>
          <a:p>
            <a:pPr marL="0" indent="0">
              <a:buNone/>
            </a:pPr>
            <a:r>
              <a:rPr lang="ru-RU" dirty="0" smtClean="0"/>
              <a:t>Кирха святой </a:t>
            </a:r>
            <a:r>
              <a:rPr lang="ru-RU" dirty="0" smtClean="0"/>
              <a:t>Барбары </a:t>
            </a:r>
            <a:r>
              <a:rPr lang="ru-RU" dirty="0" smtClean="0"/>
              <a:t>– величайшее наследие нашего региона, которое мы, к сожалению, не смогли сохранить. Но в наших силах предпринять шаги для сохранения крупиц истории для наших потомков.</a:t>
            </a:r>
            <a:endParaRPr lang="ru-RU" dirty="0"/>
          </a:p>
        </p:txBody>
      </p:sp>
      <p:pic>
        <p:nvPicPr>
          <p:cNvPr id="3074" name="Picture 2" descr="C:\Users\Данила\Downloads\кирха\IZrGciOyPik.jpg"/>
          <p:cNvPicPr>
            <a:picLocks noChangeAspect="1" noChangeArrowheads="1"/>
          </p:cNvPicPr>
          <p:nvPr/>
        </p:nvPicPr>
        <p:blipFill>
          <a:blip r:embed="rId2" cstate="print"/>
          <a:srcRect/>
          <a:stretch>
            <a:fillRect/>
          </a:stretch>
        </p:blipFill>
        <p:spPr bwMode="auto">
          <a:xfrm>
            <a:off x="3347864" y="2636912"/>
            <a:ext cx="4221538" cy="28803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24744"/>
            <a:ext cx="8229600" cy="5112568"/>
          </a:xfrm>
        </p:spPr>
        <p:txBody>
          <a:bodyPr>
            <a:normAutofit/>
          </a:bodyPr>
          <a:lstStyle/>
          <a:p>
            <a:pPr>
              <a:buNone/>
            </a:pPr>
            <a:r>
              <a:rPr lang="ru-RU" dirty="0" smtClean="0"/>
              <a:t>   </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79" y="1124744"/>
            <a:ext cx="39751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404664"/>
            <a:ext cx="5173167" cy="461665"/>
          </a:xfrm>
          <a:prstGeom prst="rect">
            <a:avLst/>
          </a:prstGeom>
          <a:noFill/>
        </p:spPr>
        <p:txBody>
          <a:bodyPr wrap="square" rtlCol="0">
            <a:spAutoFit/>
          </a:bodyPr>
          <a:lstStyle/>
          <a:p>
            <a:r>
              <a:rPr lang="ru-RU" sz="2400" dirty="0" smtClean="0"/>
              <a:t>Результаты опроса учеников класса</a:t>
            </a:r>
            <a:endParaRPr lang="ru-RU"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920" y="2175321"/>
            <a:ext cx="40417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05064"/>
            <a:ext cx="4078287"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24744"/>
            <a:ext cx="8229600" cy="5112568"/>
          </a:xfrm>
        </p:spPr>
        <p:txBody>
          <a:bodyPr>
            <a:normAutofit/>
          </a:bodyPr>
          <a:lstStyle/>
          <a:p>
            <a:pPr>
              <a:buNone/>
            </a:pPr>
            <a:r>
              <a:rPr lang="ru-RU" dirty="0" smtClean="0"/>
              <a:t>   </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77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204864"/>
            <a:ext cx="8229600" cy="1224136"/>
          </a:xfrm>
        </p:spPr>
        <p:txBody>
          <a:bodyPr/>
          <a:lstStyle/>
          <a:p>
            <a:pPr algn="ctr"/>
            <a:r>
              <a:rPr lang="ru-RU" dirty="0" smtClean="0"/>
              <a:t>Спасибо за внимание!</a:t>
            </a:r>
            <a:endParaRPr lang="ru-RU" dirty="0"/>
          </a:p>
        </p:txBody>
      </p:sp>
      <p:sp>
        <p:nvSpPr>
          <p:cNvPr id="2" name="Содержимое 1"/>
          <p:cNvSpPr>
            <a:spLocks noGrp="1"/>
          </p:cNvSpPr>
          <p:nvPr>
            <p:ph idx="1"/>
          </p:nvPr>
        </p:nvSpPr>
        <p:spPr>
          <a:xfrm>
            <a:off x="457200" y="1124744"/>
            <a:ext cx="8229600" cy="5112568"/>
          </a:xfrm>
        </p:spPr>
        <p:txBody>
          <a:bodyPr>
            <a:normAutofit/>
          </a:bodyPr>
          <a:lstStyle/>
          <a:p>
            <a:pPr>
              <a:buNone/>
            </a:pPr>
            <a:r>
              <a:rPr lang="ru-RU" dirty="0" smtClean="0"/>
              <a:t>   </a:t>
            </a:r>
            <a:endParaRPr lang="ru-RU" dirty="0"/>
          </a:p>
        </p:txBody>
      </p:sp>
    </p:spTree>
    <p:extLst>
      <p:ext uri="{BB962C8B-B14F-4D97-AF65-F5344CB8AC3E}">
        <p14:creationId xmlns:p14="http://schemas.microsoft.com/office/powerpoint/2010/main" val="322811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t>История поселка Храброво (</a:t>
            </a:r>
            <a:r>
              <a:rPr lang="ru-RU" sz="3600" b="1" dirty="0" err="1"/>
              <a:t>Повунден</a:t>
            </a:r>
            <a:r>
              <a:rPr lang="ru-RU" sz="3600" b="1" dirty="0"/>
              <a:t>)</a:t>
            </a:r>
            <a:endParaRPr lang="ru-RU" sz="3600" dirty="0"/>
          </a:p>
        </p:txBody>
      </p:sp>
      <p:sp>
        <p:nvSpPr>
          <p:cNvPr id="3" name="Объект 2"/>
          <p:cNvSpPr>
            <a:spLocks noGrp="1"/>
          </p:cNvSpPr>
          <p:nvPr>
            <p:ph idx="1"/>
          </p:nvPr>
        </p:nvSpPr>
        <p:spPr>
          <a:xfrm>
            <a:off x="467544" y="548680"/>
            <a:ext cx="8064896" cy="4349080"/>
          </a:xfrm>
        </p:spPr>
        <p:txBody>
          <a:bodyPr>
            <a:normAutofit fontScale="92500" lnSpcReduction="10000"/>
          </a:bodyPr>
          <a:lstStyle/>
          <a:p>
            <a:r>
              <a:rPr lang="ru-RU" sz="2000" dirty="0">
                <a:latin typeface="Times New Roman" pitchFamily="18" charset="0"/>
                <a:cs typeface="Times New Roman" pitchFamily="18" charset="0"/>
              </a:rPr>
              <a:t>Сам посёлок Храброво ведёт свою историю с прусских времён. На его месте крестоносцы построили деревянно-земляной замок </a:t>
            </a:r>
            <a:r>
              <a:rPr lang="ru-RU" sz="2000" dirty="0" err="1" smtClean="0">
                <a:latin typeface="Times New Roman" pitchFamily="18" charset="0"/>
                <a:cs typeface="Times New Roman" pitchFamily="18" charset="0"/>
              </a:rPr>
              <a:t>Повунден</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После его разрушения руководство </a:t>
            </a:r>
            <a:r>
              <a:rPr lang="ru-RU" sz="2000" dirty="0">
                <a:latin typeface="Times New Roman" pitchFamily="18" charset="0"/>
                <a:cs typeface="Times New Roman" pitchFamily="18" charset="0"/>
              </a:rPr>
              <a:t>ордена приняло решение о возведении здесь каменного замка</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Сами </a:t>
            </a:r>
            <a:r>
              <a:rPr lang="ru-RU" sz="2000" dirty="0">
                <a:latin typeface="Times New Roman" pitchFamily="18" charset="0"/>
                <a:cs typeface="Times New Roman" pitchFamily="18" charset="0"/>
              </a:rPr>
              <a:t>же немцы с наследием тевтонов особо не </a:t>
            </a:r>
            <a:r>
              <a:rPr lang="ru-RU" sz="2000" dirty="0" smtClean="0">
                <a:latin typeface="Times New Roman" pitchFamily="18" charset="0"/>
                <a:cs typeface="Times New Roman" pitchFamily="18" charset="0"/>
              </a:rPr>
              <a:t>церемонились.</a:t>
            </a:r>
          </a:p>
          <a:p>
            <a:r>
              <a:rPr lang="ru-RU" sz="2000" dirty="0" smtClean="0">
                <a:latin typeface="Times New Roman" pitchFamily="18" charset="0"/>
                <a:cs typeface="Times New Roman" pitchFamily="18" charset="0"/>
              </a:rPr>
              <a:t>К </a:t>
            </a:r>
            <a:r>
              <a:rPr lang="ru-RU" sz="2000" dirty="0">
                <a:latin typeface="Times New Roman" pitchFamily="18" charset="0"/>
                <a:cs typeface="Times New Roman" pitchFamily="18" charset="0"/>
              </a:rPr>
              <a:t>1560 году разобрали центральную часть до основания: камни потребовались для ремонта замка </a:t>
            </a:r>
            <a:r>
              <a:rPr lang="ru-RU" sz="2000" dirty="0" err="1">
                <a:latin typeface="Times New Roman" pitchFamily="18" charset="0"/>
                <a:cs typeface="Times New Roman" pitchFamily="18" charset="0"/>
              </a:rPr>
              <a:t>Лаптау</a:t>
            </a:r>
            <a:r>
              <a:rPr lang="ru-RU" sz="2000" dirty="0">
                <a:latin typeface="Times New Roman" pitchFamily="18" charset="0"/>
                <a:cs typeface="Times New Roman" pitchFamily="18" charset="0"/>
              </a:rPr>
              <a:t> (ныне посёлок Муромское</a:t>
            </a:r>
            <a:r>
              <a:rPr lang="ru-RU" sz="2000" dirty="0" smtClean="0">
                <a:latin typeface="Times New Roman" pitchFamily="18" charset="0"/>
                <a:cs typeface="Times New Roman" pitchFamily="18" charset="0"/>
              </a:rPr>
              <a:t>)</a:t>
            </a:r>
          </a:p>
          <a:p>
            <a:r>
              <a:rPr lang="ru-RU" sz="2000" dirty="0">
                <a:latin typeface="Times New Roman" pitchFamily="18" charset="0"/>
                <a:cs typeface="Times New Roman" pitchFamily="18" charset="0"/>
              </a:rPr>
              <a:t>Остатки же стен окончательно растащили местные жители на свои </a:t>
            </a:r>
            <a:r>
              <a:rPr lang="ru-RU" sz="2000" dirty="0" err="1">
                <a:latin typeface="Times New Roman" pitchFamily="18" charset="0"/>
                <a:cs typeface="Times New Roman" pitchFamily="18" charset="0"/>
              </a:rPr>
              <a:t>хозпостройки</a:t>
            </a:r>
            <a:r>
              <a:rPr lang="ru-RU" sz="2000" dirty="0">
                <a:latin typeface="Times New Roman" pitchFamily="18" charset="0"/>
                <a:cs typeface="Times New Roman" pitchFamily="18" charset="0"/>
              </a:rPr>
              <a:t> к 1870 году</a:t>
            </a:r>
            <a:r>
              <a:rPr lang="ru-RU" sz="2000" dirty="0" smtClean="0">
                <a:latin typeface="Times New Roman" pitchFamily="18" charset="0"/>
                <a:cs typeface="Times New Roman" pitchFamily="18" charset="0"/>
              </a:rPr>
              <a:t>.</a:t>
            </a:r>
          </a:p>
          <a:p>
            <a:r>
              <a:rPr lang="ru-RU" sz="2000" dirty="0">
                <a:latin typeface="Times New Roman" pitchFamily="18" charset="0"/>
                <a:cs typeface="Times New Roman" pitchFamily="18" charset="0"/>
              </a:rPr>
              <a:t>Сельскохозяйственное прошлое посёлка </a:t>
            </a:r>
            <a:r>
              <a:rPr lang="ru-RU" sz="2000" dirty="0" err="1">
                <a:latin typeface="Times New Roman" pitchFamily="18" charset="0"/>
                <a:cs typeface="Times New Roman" pitchFamily="18" charset="0"/>
              </a:rPr>
              <a:t>Повунден</a:t>
            </a:r>
            <a:r>
              <a:rPr lang="ru-RU" sz="2000" dirty="0">
                <a:latin typeface="Times New Roman" pitchFamily="18" charset="0"/>
                <a:cs typeface="Times New Roman" pitchFamily="18" charset="0"/>
              </a:rPr>
              <a:t> кончилось в середине 30-х годов прошлого века, когда рядом с ним стали строить большой аэродром для Люфтваффе.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марте 1962 года на аэродроме Храброво приземлился первый самолёт Ан–10, открывший рейс Москва–Минск–Калининград. Весной 1989 года аэропорт Храброво получил статус международного.</a:t>
            </a:r>
          </a:p>
        </p:txBody>
      </p:sp>
    </p:spTree>
    <p:extLst>
      <p:ext uri="{BB962C8B-B14F-4D97-AF65-F5344CB8AC3E}">
        <p14:creationId xmlns:p14="http://schemas.microsoft.com/office/powerpoint/2010/main" val="31814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71400"/>
            <a:ext cx="8229600" cy="1152128"/>
          </a:xfrm>
        </p:spPr>
        <p:txBody>
          <a:bodyPr/>
          <a:lstStyle/>
          <a:p>
            <a:r>
              <a:rPr lang="ru-RU" dirty="0" smtClean="0"/>
              <a:t>История кирхи</a:t>
            </a:r>
            <a:endParaRPr lang="ru-RU" dirty="0"/>
          </a:p>
        </p:txBody>
      </p:sp>
      <p:sp>
        <p:nvSpPr>
          <p:cNvPr id="2" name="Содержимое 1"/>
          <p:cNvSpPr>
            <a:spLocks noGrp="1"/>
          </p:cNvSpPr>
          <p:nvPr>
            <p:ph idx="1"/>
          </p:nvPr>
        </p:nvSpPr>
        <p:spPr>
          <a:xfrm>
            <a:off x="323528" y="1052736"/>
            <a:ext cx="8496944" cy="2592288"/>
          </a:xfrm>
        </p:spPr>
        <p:txBody>
          <a:bodyPr>
            <a:normAutofit fontScale="70000" lnSpcReduction="20000"/>
          </a:bodyPr>
          <a:lstStyle/>
          <a:p>
            <a:r>
              <a:rPr lang="ru-RU" dirty="0" smtClean="0"/>
              <a:t>В 1324 году в </a:t>
            </a:r>
            <a:r>
              <a:rPr lang="ru-RU" dirty="0" err="1" smtClean="0"/>
              <a:t>Повундене</a:t>
            </a:r>
            <a:r>
              <a:rPr lang="ru-RU" dirty="0" smtClean="0"/>
              <a:t> (ныне Храброво) была построена кирха Святой Барбары, в документах церковь впервые упоминается в 1325 году. Неф сооружен был позже, хор - в конце 14 века, ризница на юго-западе - в 15 веке. </a:t>
            </a:r>
          </a:p>
          <a:p>
            <a:r>
              <a:rPr lang="ru-RU" dirty="0" smtClean="0"/>
              <a:t>Своё название она получила в честь Святой Барбары или, в русском варианте, Святой Варвары </a:t>
            </a:r>
            <a:r>
              <a:rPr lang="ru-RU" dirty="0" err="1" smtClean="0"/>
              <a:t>Илиопольской</a:t>
            </a:r>
            <a:r>
              <a:rPr lang="ru-RU" dirty="0" smtClean="0"/>
              <a:t>. В те времена, святая была одной из главных покровительниц Тевтонского рыцарского ордена.</a:t>
            </a:r>
            <a:br>
              <a:rPr lang="ru-RU" dirty="0" smtClean="0"/>
            </a:br>
            <a:endParaRPr lang="ru-RU" dirty="0"/>
          </a:p>
        </p:txBody>
      </p:sp>
      <p:pic>
        <p:nvPicPr>
          <p:cNvPr id="1026" name="Picture 2" descr="C:\Users\Данила\Downloads\кирха\111.png"/>
          <p:cNvPicPr>
            <a:picLocks noChangeAspect="1" noChangeArrowheads="1"/>
          </p:cNvPicPr>
          <p:nvPr/>
        </p:nvPicPr>
        <p:blipFill>
          <a:blip r:embed="rId2" cstate="print"/>
          <a:srcRect/>
          <a:stretch>
            <a:fillRect/>
          </a:stretch>
        </p:blipFill>
        <p:spPr bwMode="auto">
          <a:xfrm>
            <a:off x="2987824" y="3356992"/>
            <a:ext cx="3312368" cy="31899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8229600" cy="2265040"/>
          </a:xfrm>
        </p:spPr>
        <p:txBody>
          <a:bodyPr>
            <a:normAutofit fontScale="85000" lnSpcReduction="20000"/>
          </a:bodyPr>
          <a:lstStyle/>
          <a:p>
            <a:r>
              <a:rPr lang="ru-RU" dirty="0" smtClean="0"/>
              <a:t>Кирпичная 35-метровая кирха была выстроена стиле суровой </a:t>
            </a:r>
            <a:r>
              <a:rPr lang="ru-RU" dirty="0" err="1" smtClean="0"/>
              <a:t>северо-германской</a:t>
            </a:r>
            <a:r>
              <a:rPr lang="ru-RU" dirty="0" smtClean="0"/>
              <a:t> готики и имела мощное основание из полевого камня.  Толщина стен башни - 1,5 метра. Перемычки оконных и дверных проёмов стрельчатые. </a:t>
            </a:r>
            <a:br>
              <a:rPr lang="ru-RU" dirty="0" smtClean="0"/>
            </a:br>
            <a:endParaRPr lang="ru-RU" dirty="0"/>
          </a:p>
        </p:txBody>
      </p:sp>
      <p:pic>
        <p:nvPicPr>
          <p:cNvPr id="12290" name="Picture 2" descr="C:\Users\Данила\Downloads\кирха\кирха\довоенная кирха 2.jpg"/>
          <p:cNvPicPr>
            <a:picLocks noChangeAspect="1" noChangeArrowheads="1"/>
          </p:cNvPicPr>
          <p:nvPr/>
        </p:nvPicPr>
        <p:blipFill>
          <a:blip r:embed="rId2" cstate="print"/>
          <a:srcRect/>
          <a:stretch>
            <a:fillRect/>
          </a:stretch>
        </p:blipFill>
        <p:spPr bwMode="auto">
          <a:xfrm>
            <a:off x="2339752" y="3501008"/>
            <a:ext cx="4453363" cy="28529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48680"/>
            <a:ext cx="8229600" cy="1800200"/>
          </a:xfrm>
        </p:spPr>
        <p:txBody>
          <a:bodyPr>
            <a:normAutofit fontScale="92500" lnSpcReduction="20000"/>
          </a:bodyPr>
          <a:lstStyle/>
          <a:p>
            <a:r>
              <a:rPr lang="ru-RU" dirty="0" smtClean="0"/>
              <a:t>В 19 веке кирха прошла полную реставрацию и получила дополнительные архитектурные украшения в виде декоративных малых башенок. В 1883 году кирха обзавелась красивым органом.</a:t>
            </a:r>
            <a:endParaRPr lang="ru-RU" dirty="0"/>
          </a:p>
        </p:txBody>
      </p:sp>
      <p:pic>
        <p:nvPicPr>
          <p:cNvPr id="11266" name="Picture 2" descr="C:\Users\Данила\Downloads\кирха\кирха\довоенная кирха.jpg"/>
          <p:cNvPicPr>
            <a:picLocks noChangeAspect="1" noChangeArrowheads="1"/>
          </p:cNvPicPr>
          <p:nvPr/>
        </p:nvPicPr>
        <p:blipFill>
          <a:blip r:embed="rId2" cstate="print"/>
          <a:srcRect/>
          <a:stretch>
            <a:fillRect/>
          </a:stretch>
        </p:blipFill>
        <p:spPr bwMode="auto">
          <a:xfrm>
            <a:off x="3173368" y="2623538"/>
            <a:ext cx="2448272" cy="3456384"/>
          </a:xfrm>
          <a:prstGeom prst="rect">
            <a:avLst/>
          </a:prstGeom>
          <a:noFill/>
        </p:spPr>
      </p:pic>
      <p:pic>
        <p:nvPicPr>
          <p:cNvPr id="11267" name="Picture 3" descr="C:\Users\Данила\Downloads\кирха\кирха\кирха внутри3.jpg"/>
          <p:cNvPicPr>
            <a:picLocks noChangeAspect="1" noChangeArrowheads="1"/>
          </p:cNvPicPr>
          <p:nvPr/>
        </p:nvPicPr>
        <p:blipFill>
          <a:blip r:embed="rId3" cstate="print"/>
          <a:srcRect/>
          <a:stretch>
            <a:fillRect/>
          </a:stretch>
        </p:blipFill>
        <p:spPr bwMode="auto">
          <a:xfrm>
            <a:off x="5796136" y="2554925"/>
            <a:ext cx="2808312" cy="3593611"/>
          </a:xfrm>
          <a:prstGeom prst="rect">
            <a:avLst/>
          </a:prstGeom>
          <a:noFill/>
        </p:spPr>
      </p:pic>
      <p:pic>
        <p:nvPicPr>
          <p:cNvPr id="11268" name="Picture 4" descr="C:\Users\Данила\Downloads\кирха\кирха\кирха внутри2.jpg"/>
          <p:cNvPicPr>
            <a:picLocks noChangeAspect="1" noChangeArrowheads="1"/>
          </p:cNvPicPr>
          <p:nvPr/>
        </p:nvPicPr>
        <p:blipFill>
          <a:blip r:embed="rId4" cstate="print"/>
          <a:srcRect/>
          <a:stretch>
            <a:fillRect/>
          </a:stretch>
        </p:blipFill>
        <p:spPr bwMode="auto">
          <a:xfrm>
            <a:off x="431138" y="2631868"/>
            <a:ext cx="2742230" cy="34563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620688"/>
            <a:ext cx="8229600" cy="2880320"/>
          </a:xfrm>
        </p:spPr>
        <p:txBody>
          <a:bodyPr>
            <a:normAutofit fontScale="92500" lnSpcReduction="20000"/>
          </a:bodyPr>
          <a:lstStyle/>
          <a:p>
            <a:r>
              <a:rPr lang="ru-RU" dirty="0" smtClean="0"/>
              <a:t>Кирха имела два колокола, один из которых был отправлен на переплавку для боеприпасов во время Второй Мировой Войны, а второй отправлен на Гамбургское кладбище колоколов и позже был приобретён немецкой Евангелической церковью в качестве замены ее колокола, разрушенного взрывом бомбы.</a:t>
            </a:r>
            <a:endParaRPr lang="ru-RU" dirty="0"/>
          </a:p>
        </p:txBody>
      </p:sp>
      <p:pic>
        <p:nvPicPr>
          <p:cNvPr id="13314" name="Picture 2" descr="C:\Users\Данила\Downloads\кирха\кирха\кирха внутри.jpg"/>
          <p:cNvPicPr>
            <a:picLocks noChangeAspect="1" noChangeArrowheads="1"/>
          </p:cNvPicPr>
          <p:nvPr/>
        </p:nvPicPr>
        <p:blipFill>
          <a:blip r:embed="rId2" cstate="print"/>
          <a:srcRect/>
          <a:stretch>
            <a:fillRect/>
          </a:stretch>
        </p:blipFill>
        <p:spPr bwMode="auto">
          <a:xfrm>
            <a:off x="924000" y="3501008"/>
            <a:ext cx="3096344" cy="2228521"/>
          </a:xfrm>
          <a:prstGeom prst="rect">
            <a:avLst/>
          </a:prstGeom>
          <a:noFill/>
        </p:spPr>
      </p:pic>
      <p:pic>
        <p:nvPicPr>
          <p:cNvPr id="13315" name="Picture 3" descr="C:\Users\Данила\Downloads\кирха\кирха\кирха внутри4.jpg"/>
          <p:cNvPicPr>
            <a:picLocks noChangeAspect="1" noChangeArrowheads="1"/>
          </p:cNvPicPr>
          <p:nvPr/>
        </p:nvPicPr>
        <p:blipFill>
          <a:blip r:embed="rId3" cstate="print"/>
          <a:srcRect/>
          <a:stretch>
            <a:fillRect/>
          </a:stretch>
        </p:blipFill>
        <p:spPr bwMode="auto">
          <a:xfrm>
            <a:off x="4860032" y="3479273"/>
            <a:ext cx="3275326" cy="22120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92696"/>
            <a:ext cx="8229600" cy="1512168"/>
          </a:xfrm>
        </p:spPr>
        <p:txBody>
          <a:bodyPr>
            <a:normAutofit fontScale="92500" lnSpcReduction="20000"/>
          </a:bodyPr>
          <a:lstStyle/>
          <a:p>
            <a:pPr marL="0" indent="0">
              <a:buNone/>
            </a:pPr>
            <a:r>
              <a:rPr lang="ru-RU" dirty="0" smtClean="0"/>
              <a:t>В кирхе на алтаре находились очень красивые скульптуры (слева направо) - Мария Магдалена, Барбара (она же Варвара), Елизавета.</a:t>
            </a:r>
          </a:p>
          <a:p>
            <a:endParaRPr lang="ru-RU" dirty="0"/>
          </a:p>
        </p:txBody>
      </p:sp>
      <p:pic>
        <p:nvPicPr>
          <p:cNvPr id="8194" name="Picture 2" descr="C:\Users\Данила\Downloads\кирха\кирха\503910_original.jpg"/>
          <p:cNvPicPr>
            <a:picLocks noChangeAspect="1" noChangeArrowheads="1"/>
          </p:cNvPicPr>
          <p:nvPr/>
        </p:nvPicPr>
        <p:blipFill>
          <a:blip r:embed="rId2" cstate="print"/>
          <a:srcRect/>
          <a:stretch>
            <a:fillRect/>
          </a:stretch>
        </p:blipFill>
        <p:spPr bwMode="auto">
          <a:xfrm>
            <a:off x="2939048" y="2300473"/>
            <a:ext cx="3382978" cy="3560584"/>
          </a:xfrm>
          <a:prstGeom prst="rect">
            <a:avLst/>
          </a:prstGeom>
          <a:noFill/>
        </p:spPr>
      </p:pic>
      <p:pic>
        <p:nvPicPr>
          <p:cNvPr id="8196" name="Picture 4" descr="C:\Users\Данила\Downloads\кирха\кирха\Елизавета.jpg"/>
          <p:cNvPicPr>
            <a:picLocks noChangeAspect="1" noChangeArrowheads="1"/>
          </p:cNvPicPr>
          <p:nvPr/>
        </p:nvPicPr>
        <p:blipFill>
          <a:blip r:embed="rId3" cstate="print"/>
          <a:srcRect/>
          <a:stretch>
            <a:fillRect/>
          </a:stretch>
        </p:blipFill>
        <p:spPr bwMode="auto">
          <a:xfrm>
            <a:off x="6322026" y="2271152"/>
            <a:ext cx="2398051" cy="3661147"/>
          </a:xfrm>
          <a:prstGeom prst="rect">
            <a:avLst/>
          </a:prstGeom>
          <a:noFill/>
        </p:spPr>
      </p:pic>
      <p:pic>
        <p:nvPicPr>
          <p:cNvPr id="8197" name="Picture 5" descr="C:\Users\Данила\Downloads\кирха\кирха\Барбара.jpg"/>
          <p:cNvPicPr>
            <a:picLocks noChangeAspect="1" noChangeArrowheads="1"/>
          </p:cNvPicPr>
          <p:nvPr/>
        </p:nvPicPr>
        <p:blipFill>
          <a:blip r:embed="rId4" cstate="print"/>
          <a:srcRect/>
          <a:stretch>
            <a:fillRect/>
          </a:stretch>
        </p:blipFill>
        <p:spPr bwMode="auto">
          <a:xfrm>
            <a:off x="472869" y="2276872"/>
            <a:ext cx="2258579" cy="35605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476672"/>
            <a:ext cx="8075240" cy="2736304"/>
          </a:xfrm>
        </p:spPr>
        <p:txBody>
          <a:bodyPr>
            <a:normAutofit fontScale="55000" lnSpcReduction="20000"/>
          </a:bodyPr>
          <a:lstStyle/>
          <a:p>
            <a:r>
              <a:rPr lang="ru-RU" sz="4200" dirty="0" smtClean="0"/>
              <a:t>После окончания Второй мировой войны кирха была цела и использовалась в качестве клуба. После его закрытия была подожжена и в 1970-х годах разбиралась военными на кирпич.</a:t>
            </a:r>
            <a:br>
              <a:rPr lang="ru-RU" sz="4200" dirty="0" smtClean="0"/>
            </a:br>
            <a:r>
              <a:rPr lang="ru-RU" sz="4200" dirty="0" smtClean="0"/>
              <a:t/>
            </a:r>
            <a:br>
              <a:rPr lang="ru-RU" sz="4200" dirty="0" smtClean="0"/>
            </a:br>
            <a:r>
              <a:rPr lang="ru-RU" sz="4200" dirty="0" smtClean="0"/>
              <a:t/>
            </a:r>
            <a:br>
              <a:rPr lang="ru-RU" sz="4200" dirty="0" smtClean="0"/>
            </a:br>
            <a:r>
              <a:rPr lang="ru-RU" dirty="0" smtClean="0"/>
              <a:t/>
            </a:r>
            <a:br>
              <a:rPr lang="ru-RU" dirty="0" smtClean="0"/>
            </a:br>
            <a:r>
              <a:rPr lang="ru-RU" dirty="0" smtClean="0"/>
              <a:t/>
            </a:r>
            <a:br>
              <a:rPr lang="ru-RU" dirty="0" smtClean="0"/>
            </a:br>
            <a:endParaRPr lang="ru-RU" dirty="0"/>
          </a:p>
        </p:txBody>
      </p:sp>
      <p:pic>
        <p:nvPicPr>
          <p:cNvPr id="6146" name="Picture 2" descr="C:\Users\Данила\Downloads\кирха\Die_Kirche_Powunden_-_panoramio.jpg"/>
          <p:cNvPicPr>
            <a:picLocks noChangeAspect="1" noChangeArrowheads="1"/>
          </p:cNvPicPr>
          <p:nvPr/>
        </p:nvPicPr>
        <p:blipFill>
          <a:blip r:embed="rId2" cstate="print"/>
          <a:srcRect/>
          <a:stretch>
            <a:fillRect/>
          </a:stretch>
        </p:blipFill>
        <p:spPr bwMode="auto">
          <a:xfrm>
            <a:off x="2561104" y="1916832"/>
            <a:ext cx="3960440" cy="30105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813</TotalTime>
  <Words>778</Words>
  <Application>Microsoft Office PowerPoint</Application>
  <PresentationFormat>Экран (4:3)</PresentationFormat>
  <Paragraphs>76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Аспект</vt:lpstr>
      <vt:lpstr>    «От прошлого к будущему. Кирха Святой Барбары» </vt:lpstr>
      <vt:lpstr>Презентация PowerPoint</vt:lpstr>
      <vt:lpstr>История поселка Храброво (Повунден)</vt:lpstr>
      <vt:lpstr>История кирхи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 пастора</vt:lpstr>
      <vt:lpstr>Презентация PowerPoint</vt:lpstr>
      <vt:lpstr>Церковно-приходская школа</vt:lpstr>
      <vt:lpstr>Фреска</vt:lpstr>
      <vt:lpstr>Презентация PowerPoint</vt:lpstr>
      <vt:lpstr>Презентация PowerPoint</vt:lpstr>
      <vt:lpstr>Презентация PowerPoint</vt:lpstr>
      <vt:lpstr>Презентация PowerPoint</vt:lpstr>
      <vt:lpstr>ВЫВОДЫ</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Кирха Святой Барбары </dc:title>
  <dc:creator>Кнопка</dc:creator>
  <cp:lastModifiedBy>Пользователь</cp:lastModifiedBy>
  <cp:revision>43</cp:revision>
  <cp:lastPrinted>2023-02-08T13:19:33Z</cp:lastPrinted>
  <dcterms:created xsi:type="dcterms:W3CDTF">2022-01-25T09:13:19Z</dcterms:created>
  <dcterms:modified xsi:type="dcterms:W3CDTF">2023-02-08T13:52:07Z</dcterms:modified>
</cp:coreProperties>
</file>