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229600" cy="2043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Влияние освещённости учебных кабинетов на зрение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00042"/>
            <a:ext cx="6400800" cy="1752600"/>
          </a:xfrm>
        </p:spPr>
        <p:txBody>
          <a:bodyPr/>
          <a:lstStyle/>
          <a:p>
            <a:r>
              <a:rPr lang="ru-RU" dirty="0" smtClean="0"/>
              <a:t>Исследовательский проект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857232"/>
            <a:ext cx="7072330" cy="578647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Цель: исследовать школьные помещения на предмет соответствия их освещенности санитарно-гигиеническим нормам.</a:t>
            </a:r>
          </a:p>
          <a:p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Задачи:</a:t>
            </a:r>
          </a:p>
          <a:p>
            <a:pPr lvl="0"/>
            <a:r>
              <a:rPr lang="ru-RU" sz="2400" b="1" dirty="0" smtClean="0"/>
              <a:t>1. Провести анализ данных школьных медосмотров на предмет нарушения остроты зрения учащихся школы по годам.</a:t>
            </a:r>
          </a:p>
          <a:p>
            <a:pPr lvl="0"/>
            <a:r>
              <a:rPr lang="ru-RU" sz="2400" b="1" dirty="0" smtClean="0"/>
              <a:t>2. Изучить условия, необходимые для чтения и письма.</a:t>
            </a:r>
          </a:p>
          <a:p>
            <a:pPr lvl="0"/>
            <a:r>
              <a:rPr lang="ru-RU" sz="2400" b="1" dirty="0" smtClean="0"/>
              <a:t>3. Оценить уровень освещенности школьных помещений. </a:t>
            </a:r>
          </a:p>
          <a:p>
            <a:pPr lvl="0"/>
            <a:r>
              <a:rPr lang="ru-RU" sz="2400" b="1" dirty="0" smtClean="0"/>
              <a:t>4. Разработать рекомендации по сохранению остроты зрения учащихся.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" y="428605"/>
          <a:ext cx="9143999" cy="6437935"/>
        </p:xfrm>
        <a:graphic>
          <a:graphicData uri="http://schemas.openxmlformats.org/drawingml/2006/table">
            <a:tbl>
              <a:tblPr/>
              <a:tblGrid>
                <a:gridCol w="786551"/>
                <a:gridCol w="786551"/>
                <a:gridCol w="873486"/>
                <a:gridCol w="873486"/>
                <a:gridCol w="872795"/>
                <a:gridCol w="872795"/>
                <a:gridCol w="872795"/>
                <a:gridCol w="872795"/>
                <a:gridCol w="759643"/>
                <a:gridCol w="786551"/>
                <a:gridCol w="786551"/>
              </a:tblGrid>
              <a:tr h="34673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Класс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2008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2009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1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Кол-во уч-ся  с нарушениями / кол-во учащихся в классе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Кол-во уч-ся  с нарушениями / кол-во учащихся в классе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Кол-во уч-ся  с нарушениями / кол-во учащихся в классе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Кол-во уч-ся  с нарушениями / кол-во учащихся в классе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Кол-во уч-ся  с нарушениями / кол-во учащихся в классе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2/55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4 %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3/58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14/88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17/59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30%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6/57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10%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18/55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30%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10/6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17%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13/60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21%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18/88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10/58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17%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16/57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30 %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16/57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28%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18/50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31%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12/60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18/87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15/59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18/57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31%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16/58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27%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23/60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38%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9/55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11/52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21 %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16/59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27%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15/58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14/58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24%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18/59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30%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10/59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16/54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29%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16/8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27%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15/60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15/59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26%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12/51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23%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16/58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27%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16/54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29%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22/56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40%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22/60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36%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15/57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26%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15/55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27%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15/55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27%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15/56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26%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16/56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28%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13/52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15/61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24%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13/51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15/56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26%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25/56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12/29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41%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4/18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22%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9/30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30%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6/23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26%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10/25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40%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23/53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43%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19/29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65%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7/11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6%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12/28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42%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 dirty="0">
                          <a:latin typeface="Times New Roman"/>
                          <a:ea typeface="Times New Roman"/>
                        </a:rPr>
                        <a:t>8/22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b="1" i="0">
                          <a:latin typeface="Times New Roman"/>
                          <a:ea typeface="Times New Roman"/>
                        </a:rPr>
                        <a:t>36%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Итого 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147/579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25%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148/562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26 %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152/585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26%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173\600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28%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163/595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28%</a:t>
                      </a:r>
                    </a:p>
                  </a:txBody>
                  <a:tcPr marL="49763" marR="49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 </a:t>
            </a:r>
            <a:r>
              <a:rPr lang="ru-RU" sz="4000" b="1" i="1" dirty="0" smtClean="0"/>
              <a:t>Анализ данных по нарушению зрения среди учащихся лицея </a:t>
            </a:r>
            <a:br>
              <a:rPr lang="ru-RU" sz="4000" b="1" i="1" dirty="0" smtClean="0"/>
            </a:br>
            <a:r>
              <a:rPr lang="ru-RU" sz="4000" b="1" i="1" dirty="0" smtClean="0"/>
              <a:t>за 2008 – 2012 годы</a:t>
            </a:r>
            <a:endParaRPr lang="ru-RU" sz="4000" b="1" i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57158" y="2285992"/>
          <a:ext cx="6286500" cy="3924300"/>
        </p:xfrm>
        <a:graphic>
          <a:graphicData uri="http://schemas.openxmlformats.org/presentationml/2006/ole">
            <p:oleObj spid="_x0000_s28673" name="Диаграмма Microsoft Graph" r:id="rId3" imgW="2743200" imgH="182887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Световой коэффициент учебных помещений лицея</a:t>
            </a:r>
            <a:endParaRPr lang="ru-RU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428868"/>
          <a:ext cx="8501122" cy="3071834"/>
        </p:xfrm>
        <a:graphic>
          <a:graphicData uri="http://schemas.openxmlformats.org/drawingml/2006/table">
            <a:tbl>
              <a:tblPr/>
              <a:tblGrid>
                <a:gridCol w="2339932"/>
                <a:gridCol w="2851967"/>
                <a:gridCol w="3309223"/>
              </a:tblGrid>
              <a:tr h="1264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№ кабинета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1-26, 28-40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795" indent="-10795" algn="ctr">
                        <a:lnSpc>
                          <a:spcPct val="150000"/>
                        </a:lnSpc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6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Световой</a:t>
                      </a:r>
                      <a:r>
                        <a:rPr lang="ru-RU" sz="2800" b="1" baseline="0" dirty="0" smtClean="0">
                          <a:latin typeface="Times New Roman"/>
                          <a:ea typeface="Times New Roman"/>
                        </a:rPr>
                        <a:t> коэффициент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baseline="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1:4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1:6,9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2500298" cy="71435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Нормы окраса помещений.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1000108"/>
            <a:ext cx="2786050" cy="5643602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>1. для стен учебных помещений – светлые тона желтого, беж, </a:t>
            </a:r>
            <a:r>
              <a:rPr lang="ru-RU" sz="1800" dirty="0" err="1" smtClean="0"/>
              <a:t>розового</a:t>
            </a:r>
            <a:r>
              <a:rPr lang="ru-RU" sz="1800" dirty="0" smtClean="0"/>
              <a:t>, зеленого, </a:t>
            </a:r>
            <a:r>
              <a:rPr lang="ru-RU" sz="1800" dirty="0" err="1" smtClean="0"/>
              <a:t>голубого</a:t>
            </a:r>
            <a:r>
              <a:rPr lang="ru-RU" sz="1800" dirty="0" smtClean="0"/>
              <a:t>; </a:t>
            </a:r>
          </a:p>
          <a:p>
            <a:pPr lvl="0"/>
            <a:r>
              <a:rPr lang="ru-RU" sz="1800" dirty="0" smtClean="0"/>
              <a:t>2. для мебели (парты, столы) - цвета натурального дерева или светло-зеленого; </a:t>
            </a:r>
          </a:p>
          <a:p>
            <a:pPr lvl="0"/>
            <a:r>
              <a:rPr lang="ru-RU" sz="1800" dirty="0" smtClean="0"/>
              <a:t>3. для доски – темно- зеленый, темно-коричневый; </a:t>
            </a:r>
          </a:p>
          <a:p>
            <a:pPr lvl="0"/>
            <a:r>
              <a:rPr lang="ru-RU" sz="1800" dirty="0" smtClean="0"/>
              <a:t>4. для дверей, оконных рам - белый (отражает до 90% света). </a:t>
            </a:r>
          </a:p>
          <a:p>
            <a:endParaRPr lang="ru-RU" sz="1800" dirty="0"/>
          </a:p>
        </p:txBody>
      </p:sp>
      <p:pic>
        <p:nvPicPr>
          <p:cNvPr id="5" name="Рисунок 4" descr="DSC0123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>
            <a:off x="3485793" y="1199517"/>
            <a:ext cx="4617720" cy="39319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72528" cy="1214422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8215370" cy="535785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600" b="1" dirty="0" smtClean="0"/>
              <a:t>1. Анализ данных школьных медосмотров на предмет нарушения остроты зрения учащихся  показал, что в МОУ «Лицей № 7» г. Тихвина Ленинградской области увеличилось число детей с нарушением зрения с 25 % в 2008  году до 28 %  в 2012 году </a:t>
            </a:r>
          </a:p>
          <a:p>
            <a:pPr lvl="0"/>
            <a:r>
              <a:rPr lang="ru-RU" sz="2600" b="1" dirty="0" smtClean="0"/>
              <a:t>2.Процент школьников с нарушением зрения превышает приближенный процент лиц с недостатком зрения определенной возрастной группы.</a:t>
            </a:r>
            <a:endParaRPr lang="ru-RU" sz="2600" dirty="0" smtClean="0"/>
          </a:p>
          <a:p>
            <a:pPr lvl="0"/>
            <a:r>
              <a:rPr lang="ru-RU" sz="2600" b="1" dirty="0" smtClean="0"/>
              <a:t>3. Изучение условий, необходимые для чтения и письма, и  оценка уровня освещенности школьных помещений показало, что из 40 школьных кабинетов 39  соответствует санитарно-гигиеническим требованиям; школьные кабинеты соответствуют нормам СК, во всех кабинетах цвет мебели, стен, досок, дверей и рам соответствует санитарно-гигиеническим нормам</a:t>
            </a:r>
            <a:endParaRPr lang="ru-RU" sz="2600" dirty="0" smtClean="0"/>
          </a:p>
          <a:p>
            <a:pPr lvl="0"/>
            <a:r>
              <a:rPr lang="ru-RU" sz="2600" b="1" dirty="0" smtClean="0"/>
              <a:t>4. Разработанные рекомендации по профилактике нарушений зрения применены в учебном процессе.</a:t>
            </a:r>
            <a:endParaRPr lang="ru-RU" sz="2600" dirty="0" smtClean="0"/>
          </a:p>
          <a:p>
            <a:r>
              <a:rPr lang="ru-RU" sz="2600" b="1" dirty="0" smtClean="0"/>
              <a:t> </a:t>
            </a:r>
            <a:endParaRPr lang="ru-RU" sz="2600" dirty="0" smtClean="0"/>
          </a:p>
          <a:p>
            <a:r>
              <a:rPr lang="ru-RU" sz="2600" b="1" dirty="0" smtClean="0"/>
              <a:t> </a:t>
            </a:r>
            <a:endParaRPr lang="ru-RU" sz="2600" dirty="0" smtClean="0"/>
          </a:p>
          <a:p>
            <a:r>
              <a:rPr lang="ru-RU" sz="2600" b="1" dirty="0" smtClean="0"/>
              <a:t> </a:t>
            </a:r>
            <a:endParaRPr lang="ru-RU" sz="26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535</Words>
  <PresentationFormat>Экран (4:3)</PresentationFormat>
  <Paragraphs>181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Поток</vt:lpstr>
      <vt:lpstr>Диаграмма Microsoft Graph</vt:lpstr>
      <vt:lpstr>Влияние освещённости учебных кабинетов на зрение учащихся</vt:lpstr>
      <vt:lpstr>Слайд 2</vt:lpstr>
      <vt:lpstr>Слайд 3</vt:lpstr>
      <vt:lpstr> Анализ данных по нарушению зрения среди учащихся лицея  за 2008 – 2012 годы</vt:lpstr>
      <vt:lpstr>Световой коэффициент учебных помещений лицея</vt:lpstr>
      <vt:lpstr>Нормы окраса помещений.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освещённости учебных кабинетов на зрение учащихся</dc:title>
  <cp:lastModifiedBy>biologija</cp:lastModifiedBy>
  <cp:revision>7</cp:revision>
  <dcterms:modified xsi:type="dcterms:W3CDTF">2015-01-22T11:50:13Z</dcterms:modified>
</cp:coreProperties>
</file>