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62" r:id="rId8"/>
    <p:sldId id="267" r:id="rId9"/>
    <p:sldId id="263" r:id="rId10"/>
    <p:sldId id="268" r:id="rId11"/>
    <p:sldId id="264" r:id="rId12"/>
    <p:sldId id="269" r:id="rId13"/>
    <p:sldId id="26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FD4AB7-707B-4ED4-A7EA-1A07515D970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066F18-CF95-4EE4-85A9-41FBDF4362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1%84%D0%BE%D0%BD%D0%B4%D0%BE%D0%B2%D1%8B%D0%B9%20%D1%80%D1%8B%D0%BD%D0%BE%D0%BA%20%D0%BA%D0%B0%D1%80%D1%82%D0%B8%D0%BD%D0%BA%D0%B8&amp;pos=0&amp;rpt=simage&amp;lr=213&amp;noreask=1&amp;source=wiz&amp;uinfo=sw-690-sh-513-fw-765-fh-448-pd-1&amp;img_url=http%3A%2F%2Fwww.profi-forex.org%2Fsystem%2Fuser_files%2FImages%2FJournals%2FMarket%2520Leader%252016%2Fst6%2Fnyse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Биржа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8365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30168"/>
              </p:ext>
            </p:extLst>
          </p:nvPr>
        </p:nvGraphicFramePr>
        <p:xfrm>
          <a:off x="1475656" y="1700808"/>
          <a:ext cx="6336704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effectLst/>
                        </a:rPr>
                        <a:t>название акций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effectLst/>
                        </a:rPr>
                        <a:t>начальная</a:t>
                      </a:r>
                      <a:br>
                        <a:rPr lang="ru-RU" sz="3000" b="1" u="none" strike="noStrike" dirty="0">
                          <a:effectLst/>
                        </a:rPr>
                      </a:br>
                      <a:r>
                        <a:rPr lang="ru-RU" sz="3000" b="1" u="none" strike="noStrike" dirty="0">
                          <a:effectLst/>
                        </a:rPr>
                        <a:t> цена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РОСНЕФТЬ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266,58р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ГАЗПРОМ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140,13р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СБЕРБАНК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106,30р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РУСГИДРО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0,53р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33331"/>
              </p:ext>
            </p:extLst>
          </p:nvPr>
        </p:nvGraphicFramePr>
        <p:xfrm>
          <a:off x="1475656" y="5373216"/>
          <a:ext cx="6336704" cy="5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 smtClean="0">
                          <a:effectLst/>
                        </a:rPr>
                        <a:t>Курс </a:t>
                      </a:r>
                      <a:r>
                        <a:rPr lang="en-US" sz="3000" b="1" u="none" strike="noStrike" dirty="0" smtClean="0">
                          <a:effectLst/>
                        </a:rPr>
                        <a:t>$</a:t>
                      </a:r>
                      <a:r>
                        <a:rPr lang="ru-RU" sz="3000" b="1" u="none" strike="noStrike" baseline="0" dirty="0" smtClean="0">
                          <a:effectLst/>
                        </a:rPr>
                        <a:t> к рублю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31,12р</a:t>
                      </a:r>
                      <a:r>
                        <a:rPr lang="ru-RU" sz="3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Равнобедренный треугольник 12"/>
          <p:cNvSpPr/>
          <p:nvPr/>
        </p:nvSpPr>
        <p:spPr>
          <a:xfrm>
            <a:off x="5796134" y="2996952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817260" y="4005064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5931130" y="5589240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5796134" y="3501008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817260" y="4581128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0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Российская экономика продолжает </a:t>
            </a:r>
            <a:r>
              <a:rPr lang="ru-RU" dirty="0" err="1" smtClean="0"/>
              <a:t>стагнировать</a:t>
            </a:r>
            <a:r>
              <a:rPr lang="ru-RU" dirty="0" smtClean="0"/>
              <a:t>. Надежды Минэкономразвития на то, что после июня начнется рост ВВП, не оправдались. И хотя в целом ситуация в июле выглядела несколько лучше, чем месяцем ранее, по сути, какого-то перелома в тенденциях не произошло. Текущее положение дел заставило Минэкономразвития пересмотреть прогноз по росту ВВП в 2013г. с 2,4 до 1,8% и с 3,7 до 2,8% в 2014г. Был понижен и прогноз по росту инвестиций в основной капитал - с 4,6 до 2,5% в 2013г. и с 6,6 до 3,9% в 2014г.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79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4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2078518"/>
              </p:ext>
            </p:extLst>
          </p:nvPr>
        </p:nvGraphicFramePr>
        <p:xfrm>
          <a:off x="1475656" y="1700808"/>
          <a:ext cx="6336704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effectLst/>
                        </a:rPr>
                        <a:t>название акций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 smtClean="0">
                          <a:effectLst/>
                        </a:rPr>
                        <a:t>текущая </a:t>
                      </a:r>
                      <a:r>
                        <a:rPr lang="ru-RU" sz="3000" b="1" u="none" strike="noStrike" dirty="0">
                          <a:effectLst/>
                        </a:rPr>
                        <a:t>цена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РОСНЕФТЬ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265,58р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ГАЗПРОМ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140,13р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СБЕРБАНК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103,30р</a:t>
                      </a:r>
                      <a:r>
                        <a:rPr lang="ru-RU" sz="3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РУСГИДРО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0,46р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49984"/>
              </p:ext>
            </p:extLst>
          </p:nvPr>
        </p:nvGraphicFramePr>
        <p:xfrm>
          <a:off x="1475656" y="5373216"/>
          <a:ext cx="6336704" cy="5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 smtClean="0">
                          <a:effectLst/>
                        </a:rPr>
                        <a:t>Курс </a:t>
                      </a:r>
                      <a:r>
                        <a:rPr lang="en-US" sz="3000" b="1" u="none" strike="noStrike" dirty="0" smtClean="0">
                          <a:effectLst/>
                        </a:rPr>
                        <a:t>$</a:t>
                      </a:r>
                      <a:r>
                        <a:rPr lang="ru-RU" sz="3000" b="1" u="none" strike="noStrike" baseline="0" dirty="0" smtClean="0">
                          <a:effectLst/>
                        </a:rPr>
                        <a:t> к рублю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31,45р</a:t>
                      </a:r>
                      <a:r>
                        <a:rPr lang="ru-RU" sz="3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Равнобедренный треугольник 12"/>
          <p:cNvSpPr/>
          <p:nvPr/>
        </p:nvSpPr>
        <p:spPr>
          <a:xfrm rot="10800000">
            <a:off x="5796134" y="2996952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0800000">
            <a:off x="5817260" y="4005064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931130" y="5589240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5796134" y="3501008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0800000">
            <a:off x="5817260" y="4581128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2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Цены на нефть на мировых торговых площадках существенно выросли после заявлений Федеральной резервной системы (ФРС) США о продолжении политики стимулирования экономики. Стоимость нефти марки </a:t>
            </a:r>
            <a:r>
              <a:rPr lang="ru-RU" dirty="0" err="1" smtClean="0"/>
              <a:t>Brent</a:t>
            </a:r>
            <a:r>
              <a:rPr lang="ru-RU" dirty="0" smtClean="0"/>
              <a:t> на электронной товарной бирже IСE </a:t>
            </a:r>
            <a:r>
              <a:rPr lang="ru-RU" dirty="0" err="1" smtClean="0"/>
              <a:t>Futures</a:t>
            </a:r>
            <a:r>
              <a:rPr lang="ru-RU" dirty="0" smtClean="0"/>
              <a:t> </a:t>
            </a:r>
            <a:r>
              <a:rPr lang="ru-RU" dirty="0" err="1" smtClean="0"/>
              <a:t>Europe</a:t>
            </a:r>
            <a:r>
              <a:rPr lang="ru-RU" dirty="0" smtClean="0"/>
              <a:t> повысилась на 2,41 долл., составив 110,60 долл./</a:t>
            </a:r>
            <a:r>
              <a:rPr lang="ru-RU" dirty="0" err="1" smtClean="0"/>
              <a:t>барр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71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2646267"/>
              </p:ext>
            </p:extLst>
          </p:nvPr>
        </p:nvGraphicFramePr>
        <p:xfrm>
          <a:off x="1475656" y="1700808"/>
          <a:ext cx="6336704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effectLst/>
                        </a:rPr>
                        <a:t>название акций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 smtClean="0">
                          <a:effectLst/>
                        </a:rPr>
                        <a:t>текущая</a:t>
                      </a:r>
                    </a:p>
                    <a:p>
                      <a:pPr algn="ctr" fontAlgn="ctr"/>
                      <a:r>
                        <a:rPr lang="ru-RU" sz="3000" b="1" u="none" strike="noStrike" dirty="0" smtClean="0">
                          <a:effectLst/>
                        </a:rPr>
                        <a:t>Цена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РОСНЕФТЬ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266,98р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ГАЗПРОМ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142,13р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СБЕРБАНК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106,30р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РУСГИДРО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0,55р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97445"/>
              </p:ext>
            </p:extLst>
          </p:nvPr>
        </p:nvGraphicFramePr>
        <p:xfrm>
          <a:off x="1475656" y="5373216"/>
          <a:ext cx="6336704" cy="5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 smtClean="0">
                          <a:effectLst/>
                        </a:rPr>
                        <a:t>Курс </a:t>
                      </a:r>
                      <a:r>
                        <a:rPr lang="en-US" sz="3000" b="1" u="none" strike="noStrike" dirty="0" smtClean="0">
                          <a:effectLst/>
                        </a:rPr>
                        <a:t>$</a:t>
                      </a:r>
                      <a:r>
                        <a:rPr lang="ru-RU" sz="3000" b="1" u="none" strike="noStrike" baseline="0" dirty="0" smtClean="0">
                          <a:effectLst/>
                        </a:rPr>
                        <a:t> к рублю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31,15р</a:t>
                      </a:r>
                      <a:r>
                        <a:rPr lang="ru-RU" sz="3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Равнобедренный треугольник 12"/>
          <p:cNvSpPr/>
          <p:nvPr/>
        </p:nvSpPr>
        <p:spPr>
          <a:xfrm>
            <a:off x="5796134" y="2996952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817260" y="4005064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5931130" y="5589240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796134" y="3501008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817260" y="4581128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60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 должны предоставить отчёт в «ЦБ» в виде диаграммы, отражающей  изменение состояния Вашего капитала, а  также подсчитать конечную прибыль.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212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Оценка результата</a:t>
            </a:r>
          </a:p>
          <a:p>
            <a:r>
              <a:rPr lang="ru-RU" dirty="0" smtClean="0"/>
              <a:t>Какие возможности электронных таблиц вы использовали для решения своих задач?</a:t>
            </a:r>
          </a:p>
          <a:p>
            <a:r>
              <a:rPr lang="ru-RU" dirty="0" smtClean="0"/>
              <a:t>Какие встроенные функции были использованы?</a:t>
            </a:r>
          </a:p>
          <a:p>
            <a:r>
              <a:rPr lang="ru-RU" dirty="0" smtClean="0"/>
              <a:t>Какую функцию выполняют диаграммы и графики?</a:t>
            </a:r>
          </a:p>
          <a:p>
            <a:r>
              <a:rPr lang="ru-RU" dirty="0" smtClean="0"/>
              <a:t>Каков алгоритм построения диаграммы?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70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542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64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Путем купли/продажи акций или денежных знаков увеличить свой первоначальный капитал</a:t>
            </a:r>
            <a:endParaRPr lang="ru-RU" dirty="0"/>
          </a:p>
        </p:txBody>
      </p:sp>
      <p:pic>
        <p:nvPicPr>
          <p:cNvPr id="3074" name="Picture 2" descr="http://www.profi-forex.org/system/user_files/Images/Journals/Market%20Leader%2016/st6/nyse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343" y="2852936"/>
            <a:ext cx="345234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41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Ход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Перед началом торгов выходит какая-либо новость.</a:t>
            </a:r>
          </a:p>
          <a:p>
            <a:r>
              <a:rPr lang="ru-RU" dirty="0" smtClean="0"/>
              <a:t>Проанализировав и сделав прогноз, инвесторы осуществляют куплю/продажу  акций или валюты либо между собой, либо могут продать «ЦБ»</a:t>
            </a:r>
          </a:p>
          <a:p>
            <a:r>
              <a:rPr lang="ru-RU" dirty="0" smtClean="0"/>
              <a:t>Зафиксировать в таблице результат торгов и рассчитать с помощью формул изменения ваших счетов. </a:t>
            </a:r>
          </a:p>
          <a:p>
            <a:r>
              <a:rPr lang="ru-RU" dirty="0" smtClean="0"/>
              <a:t>В конце игры инвесторы должны предоставить отчёт «ЦБ» о полученных доходах (или убытках), и отразить динамику в виде графика.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36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сходные   данные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3835881"/>
              </p:ext>
            </p:extLst>
          </p:nvPr>
        </p:nvGraphicFramePr>
        <p:xfrm>
          <a:off x="1475656" y="1700808"/>
          <a:ext cx="6336704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effectLst/>
                        </a:rPr>
                        <a:t>название акций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>
                          <a:effectLst/>
                        </a:rPr>
                        <a:t>начальная</a:t>
                      </a:r>
                      <a:br>
                        <a:rPr lang="ru-RU" sz="3000" b="1" u="none" strike="noStrike">
                          <a:effectLst/>
                        </a:rPr>
                      </a:br>
                      <a:r>
                        <a:rPr lang="ru-RU" sz="3000" b="1" u="none" strike="noStrike">
                          <a:effectLst/>
                        </a:rPr>
                        <a:t> цена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РОСНЕФТЬ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>
                          <a:effectLst/>
                        </a:rPr>
                        <a:t>265,98р.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ГАЗПРОМ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>
                          <a:effectLst/>
                        </a:rPr>
                        <a:t>148,13р.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СБЕРБАНК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>
                          <a:effectLst/>
                        </a:rPr>
                        <a:t>102,30р.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РУСГИДРО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>
                          <a:effectLst/>
                        </a:rPr>
                        <a:t>0,56р.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79071"/>
              </p:ext>
            </p:extLst>
          </p:nvPr>
        </p:nvGraphicFramePr>
        <p:xfrm>
          <a:off x="1475656" y="5373216"/>
          <a:ext cx="6336704" cy="5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 smtClean="0">
                          <a:effectLst/>
                        </a:rPr>
                        <a:t>Курс </a:t>
                      </a:r>
                      <a:r>
                        <a:rPr lang="en-US" sz="3000" b="1" u="none" strike="noStrike" dirty="0" smtClean="0">
                          <a:effectLst/>
                        </a:rPr>
                        <a:t>$</a:t>
                      </a:r>
                      <a:r>
                        <a:rPr lang="ru-RU" sz="3000" b="1" u="none" strike="noStrike" baseline="0" dirty="0" smtClean="0">
                          <a:effectLst/>
                        </a:rPr>
                        <a:t> к рублю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effectLst/>
                        </a:rPr>
                        <a:t>31,58р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37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Правительство РФ одобрило идею Минэкономразвития </a:t>
            </a:r>
            <a:r>
              <a:rPr lang="ru-RU" sz="2800" b="1" dirty="0" smtClean="0"/>
              <a:t>заморозить тарифы на газ и электроэнергию </a:t>
            </a:r>
            <a:r>
              <a:rPr lang="ru-RU" sz="2800" dirty="0" smtClean="0"/>
              <a:t>только для промышленности, а для населения индексировать их на величину инфляции прошлого года с понижающим коэффициентом 0,7.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329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2586443"/>
              </p:ext>
            </p:extLst>
          </p:nvPr>
        </p:nvGraphicFramePr>
        <p:xfrm>
          <a:off x="1475656" y="1700808"/>
          <a:ext cx="6336704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effectLst/>
                        </a:rPr>
                        <a:t>название акций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 smtClean="0">
                          <a:effectLst/>
                        </a:rPr>
                        <a:t>текущая </a:t>
                      </a:r>
                      <a:r>
                        <a:rPr lang="ru-RU" sz="3000" b="1" u="none" strike="noStrike" dirty="0">
                          <a:effectLst/>
                        </a:rPr>
                        <a:t>цена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РОСНЕФТЬ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265,98р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ГАЗПРОМ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140,13р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СБЕРБАНК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103,30р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РУСГИДРО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0,49р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30429"/>
              </p:ext>
            </p:extLst>
          </p:nvPr>
        </p:nvGraphicFramePr>
        <p:xfrm>
          <a:off x="1475656" y="5373216"/>
          <a:ext cx="6336704" cy="5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 smtClean="0">
                          <a:effectLst/>
                        </a:rPr>
                        <a:t>Курс </a:t>
                      </a:r>
                      <a:r>
                        <a:rPr lang="en-US" sz="3000" b="1" u="none" strike="noStrike" dirty="0" smtClean="0">
                          <a:effectLst/>
                        </a:rPr>
                        <a:t>$</a:t>
                      </a:r>
                      <a:r>
                        <a:rPr lang="ru-RU" sz="3000" b="1" u="none" strike="noStrike" baseline="0" dirty="0" smtClean="0">
                          <a:effectLst/>
                        </a:rPr>
                        <a:t> к рублю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31,62р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 rot="10800000">
            <a:off x="5796136" y="3573016"/>
            <a:ext cx="216024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5833698" y="4633533"/>
            <a:ext cx="216024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796134" y="2996952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817260" y="4005064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931130" y="5589240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6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Объем международных резервов Российской Федерации в еженедельном исчислении увеличился на 100 млн долл. и по состоянию на 13 сентября 2013г. составил 504 млрд долл. США, сообщил департамент внешних и общественных связей Банка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09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414324"/>
              </p:ext>
            </p:extLst>
          </p:nvPr>
        </p:nvGraphicFramePr>
        <p:xfrm>
          <a:off x="1475656" y="1700808"/>
          <a:ext cx="6336704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effectLst/>
                        </a:rPr>
                        <a:t>название акций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 smtClean="0">
                          <a:effectLst/>
                        </a:rPr>
                        <a:t>текущая</a:t>
                      </a:r>
                    </a:p>
                    <a:p>
                      <a:pPr algn="ctr" fontAlgn="ctr"/>
                      <a:r>
                        <a:rPr lang="ru-RU" sz="3000" b="1" u="none" strike="noStrike" dirty="0" smtClean="0">
                          <a:effectLst/>
                        </a:rPr>
                        <a:t>Цена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РОСНЕФТЬ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265,98р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ГАЗПРОМ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141,13р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>
                          <a:effectLst/>
                        </a:rPr>
                        <a:t>СБЕРБАНК</a:t>
                      </a:r>
                      <a:endParaRPr lang="ru-RU" sz="3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105,30р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>
                          <a:effectLst/>
                        </a:rPr>
                        <a:t>РУСГИДРО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0,49р</a:t>
                      </a:r>
                      <a:r>
                        <a:rPr lang="ru-RU" sz="3000" b="1" u="none" strike="noStrike" dirty="0"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744197"/>
              </p:ext>
            </p:extLst>
          </p:nvPr>
        </p:nvGraphicFramePr>
        <p:xfrm>
          <a:off x="1475656" y="5373216"/>
          <a:ext cx="6336704" cy="5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854"/>
                <a:gridCol w="3079850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3000" b="1" u="none" strike="noStrike" dirty="0" smtClean="0">
                          <a:effectLst/>
                        </a:rPr>
                        <a:t>Курс </a:t>
                      </a:r>
                      <a:r>
                        <a:rPr lang="en-US" sz="3000" b="1" u="none" strike="noStrike" dirty="0" smtClean="0">
                          <a:effectLst/>
                        </a:rPr>
                        <a:t>$</a:t>
                      </a:r>
                      <a:r>
                        <a:rPr lang="ru-RU" sz="3000" b="1" u="none" strike="noStrike" baseline="0" dirty="0" smtClean="0">
                          <a:effectLst/>
                        </a:rPr>
                        <a:t> к рублю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31,22р</a:t>
                      </a:r>
                      <a:r>
                        <a:rPr lang="ru-RU" sz="3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ru-RU" sz="3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Равнобедренный треугольник 12"/>
          <p:cNvSpPr/>
          <p:nvPr/>
        </p:nvSpPr>
        <p:spPr>
          <a:xfrm>
            <a:off x="5796134" y="2996952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817260" y="4005064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5931130" y="5589240"/>
            <a:ext cx="216025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796134" y="3501008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817260" y="4581128"/>
            <a:ext cx="216025" cy="2160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0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уточненном прогнозе социально-экономического развития РФ на 2013-2016гг. среднегодовая цена на нефть марки </a:t>
            </a:r>
            <a:r>
              <a:rPr lang="ru-RU" dirty="0" err="1" smtClean="0"/>
              <a:t>Urals</a:t>
            </a:r>
            <a:r>
              <a:rPr lang="ru-RU" dirty="0" smtClean="0"/>
              <a:t> прогнозируется на уровне 107 долл./</a:t>
            </a:r>
            <a:r>
              <a:rPr lang="ru-RU" dirty="0" err="1" smtClean="0"/>
              <a:t>барр</a:t>
            </a:r>
            <a:r>
              <a:rPr lang="ru-RU" dirty="0" smtClean="0"/>
              <a:t>. в 2014г. - 101 долл./</a:t>
            </a:r>
            <a:r>
              <a:rPr lang="ru-RU" dirty="0" err="1" smtClean="0"/>
              <a:t>барр</a:t>
            </a:r>
            <a:r>
              <a:rPr lang="ru-RU" dirty="0" smtClean="0"/>
              <a:t>., в 2015-2016гг. - 100 долл./</a:t>
            </a:r>
            <a:r>
              <a:rPr lang="ru-RU" dirty="0" err="1" smtClean="0"/>
              <a:t>барр</a:t>
            </a:r>
            <a:r>
              <a:rPr lang="ru-RU" dirty="0" smtClean="0"/>
              <a:t>. Рост ВВП по итогам 2013г. планируется в объеме 1,8%, 2014г. - 3%, 2015г. - 3,1%, 2016г. - 3,3%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130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</TotalTime>
  <Words>578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Биржа </vt:lpstr>
      <vt:lpstr>Цель игры</vt:lpstr>
      <vt:lpstr>Ход игры</vt:lpstr>
      <vt:lpstr>Исходные   данные </vt:lpstr>
      <vt:lpstr>День 1</vt:lpstr>
      <vt:lpstr>День 1</vt:lpstr>
      <vt:lpstr>День 2</vt:lpstr>
      <vt:lpstr>День 2</vt:lpstr>
      <vt:lpstr>День 3</vt:lpstr>
      <vt:lpstr>День 3</vt:lpstr>
      <vt:lpstr>День 4</vt:lpstr>
      <vt:lpstr>День 4</vt:lpstr>
      <vt:lpstr>День 5</vt:lpstr>
      <vt:lpstr>День 5</vt:lpstr>
      <vt:lpstr>Подведение итогов</vt:lpstr>
      <vt:lpstr>Итог урока:</vt:lpstr>
      <vt:lpstr>Спасибо за внимание!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Биржа</dc:title>
  <dc:creator>SD</dc:creator>
  <cp:lastModifiedBy>SD</cp:lastModifiedBy>
  <cp:revision>9</cp:revision>
  <dcterms:created xsi:type="dcterms:W3CDTF">2013-09-19T19:04:58Z</dcterms:created>
  <dcterms:modified xsi:type="dcterms:W3CDTF">2013-09-19T21:51:11Z</dcterms:modified>
</cp:coreProperties>
</file>