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1" r:id="rId3"/>
    <p:sldId id="283" r:id="rId4"/>
    <p:sldId id="282" r:id="rId5"/>
    <p:sldId id="285" r:id="rId6"/>
    <p:sldId id="271" r:id="rId7"/>
    <p:sldId id="284" r:id="rId8"/>
    <p:sldId id="269" r:id="rId9"/>
    <p:sldId id="259" r:id="rId10"/>
    <p:sldId id="272" r:id="rId11"/>
    <p:sldId id="261" r:id="rId12"/>
    <p:sldId id="262" r:id="rId13"/>
    <p:sldId id="273" r:id="rId14"/>
    <p:sldId id="264" r:id="rId15"/>
    <p:sldId id="275" r:id="rId16"/>
    <p:sldId id="265" r:id="rId17"/>
    <p:sldId id="279" r:id="rId18"/>
    <p:sldId id="266" r:id="rId19"/>
    <p:sldId id="278" r:id="rId20"/>
    <p:sldId id="276" r:id="rId21"/>
    <p:sldId id="289" r:id="rId22"/>
    <p:sldId id="277" r:id="rId23"/>
    <p:sldId id="286" r:id="rId24"/>
    <p:sldId id="274" r:id="rId25"/>
    <p:sldId id="288" r:id="rId26"/>
    <p:sldId id="287" r:id="rId27"/>
    <p:sldId id="29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4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73F73DC-1AF0-4C2C-A6EB-33DDD8E71E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1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42984"/>
            <a:ext cx="4071934" cy="4714908"/>
          </a:xfrm>
        </p:spPr>
        <p:txBody>
          <a:bodyPr>
            <a:normAutofit/>
          </a:bodyPr>
          <a:lstStyle/>
          <a:p>
            <a:r>
              <a:rPr lang="ru-RU" sz="4900" dirty="0" smtClean="0">
                <a:solidFill>
                  <a:schemeClr val="tx2">
                    <a:lumMod val="75000"/>
                  </a:schemeClr>
                </a:solidFill>
              </a:rPr>
              <a:t>Книга</a:t>
            </a:r>
            <a:r>
              <a:rPr sz="49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49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4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900" dirty="0" smtClean="0">
                <a:solidFill>
                  <a:schemeClr val="tx2">
                    <a:lumMod val="75000"/>
                  </a:schemeClr>
                </a:solidFill>
              </a:rPr>
              <a:t> А.П. Чехова</a:t>
            </a:r>
            <a:br>
              <a:rPr lang="ru-RU" sz="49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« Остров Сахалин».</a:t>
            </a:r>
            <a:r>
              <a:rPr lang="ru-RU" sz="4900" dirty="0" smtClean="0">
                <a:solidFill>
                  <a:schemeClr val="tx1"/>
                </a:solidFill>
              </a:rPr>
              <a:t/>
            </a:r>
            <a:br>
              <a:rPr lang="ru-RU" sz="4900" dirty="0" smtClean="0">
                <a:solidFill>
                  <a:schemeClr val="tx1"/>
                </a:solidFill>
              </a:rPr>
            </a:br>
            <a:r>
              <a:rPr sz="4900" smtClean="0">
                <a:solidFill>
                  <a:schemeClr val="tx1"/>
                </a:solidFill>
              </a:rPr>
              <a:t/>
            </a:r>
            <a:br>
              <a:rPr sz="4900" smtClean="0">
                <a:solidFill>
                  <a:schemeClr val="tx1"/>
                </a:solidFill>
              </a:rPr>
            </a:br>
            <a:r>
              <a:rPr smtClean="0">
                <a:solidFill>
                  <a:schemeClr val="bg1"/>
                </a:solidFill>
              </a:rPr>
              <a:t/>
            </a:r>
            <a:br>
              <a:rPr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Файл:Chekhov museum. Sakhalin.jpg"/>
          <p:cNvPicPr>
            <a:picLocks noChangeAspect="1" noChangeArrowheads="1"/>
          </p:cNvPicPr>
          <p:nvPr/>
        </p:nvPicPr>
        <p:blipFill>
          <a:blip r:embed="rId2"/>
          <a:srcRect r="42"/>
          <a:stretch>
            <a:fillRect/>
          </a:stretch>
        </p:blipFill>
        <p:spPr bwMode="auto">
          <a:xfrm>
            <a:off x="4286248" y="428604"/>
            <a:ext cx="4643470" cy="4429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Вид Александровской тюрьмы </a:t>
            </a:r>
          </a:p>
        </p:txBody>
      </p:sp>
      <p:pic>
        <p:nvPicPr>
          <p:cNvPr id="34819" name="Picture 5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428736"/>
            <a:ext cx="6858048" cy="471490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 smtClean="0"/>
              <a:t>В одиночной камере Александровской тюрьмы Чехов увидел Софью </a:t>
            </a:r>
            <a:r>
              <a:rPr lang="ru-RU" sz="1800" b="1" i="1" dirty="0" err="1" smtClean="0"/>
              <a:t>Блювштейн</a:t>
            </a:r>
            <a:r>
              <a:rPr lang="ru-RU" sz="1800" b="1" i="1" dirty="0" smtClean="0"/>
              <a:t> – известную авантюристку, всероссийскую и чуть ли не европейскую «знаменитость». Ее лучше знали по кличке Сонька- Золотая Ручка. Вот о ком можно было бы написать произведение, полное захватывающих подробностей. Оно, несомненно, сразу же приобрело бы громадную читательскую популярность. И в самом деле: </a:t>
            </a:r>
            <a:r>
              <a:rPr lang="ru-RU" sz="1800" b="1" i="1" dirty="0" err="1" smtClean="0"/>
              <a:t>Блювштейн</a:t>
            </a:r>
            <a:r>
              <a:rPr lang="ru-RU" sz="1800" b="1" i="1" dirty="0" smtClean="0"/>
              <a:t>, осужденная на каторжные работы за побег из Сибири, сделала попытку бежать и здесь, переодевшись для этого  солдатом. С ее именем уже на Сахалине связывалось несколько дерзких преступлений - убийство, кража ... </a:t>
            </a:r>
            <a:br>
              <a:rPr lang="ru-RU" sz="1800" b="1" i="1" dirty="0" smtClean="0"/>
            </a:br>
            <a:r>
              <a:rPr lang="ru-RU" sz="1800" b="1" i="1" dirty="0" smtClean="0"/>
              <a:t>Чехов с удивлением смотрел на эту женщину. Не верилось даже, что она еще недавно была красива до такой степени, что очаровывала своих тюремщиков. однако писатель-реалист изобразил преступницу по свойственным только ему углом зрения. </a:t>
            </a:r>
            <a:br>
              <a:rPr lang="ru-RU" sz="1800" b="1" i="1" dirty="0" smtClean="0"/>
            </a:br>
            <a:r>
              <a:rPr lang="ru-RU" sz="1800" b="1" i="1" dirty="0" smtClean="0"/>
              <a:t>В одиночной камере он увидел не демоническую красавицу, перед которой никто не мог устоять, а маленькую, худенькую, уже стареющую женщину</a:t>
            </a:r>
            <a:r>
              <a:rPr lang="ru-RU" sz="1800" b="1" i="1" smtClean="0"/>
              <a:t>: «… </a:t>
            </a:r>
            <a:r>
              <a:rPr lang="ru-RU" sz="1800" b="1" i="1" dirty="0" smtClean="0"/>
              <a:t>на нарах одна только шубейка из старой овчины, которая служит ей теплою одеждой и постелью. Она ходит по своей камере из угла в угол, и кажется, что она все время нюхает воздух, как мышь в мышеловке, и выражение лица у неё мышиное».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 smtClean="0"/>
              <a:t>О Соньке- Золотой  Ручке до Чехова уже многое было написано; многое будет написано еще   впоследствии, но так изобразить ее мог. только он. Нисколько не интересуясь богатым уголовным прошлым этой женщины, он выделяет прежде всего бытовые и психологические подробности, раскрывающие и ее теперешнее положение, и  </a:t>
            </a:r>
            <a:r>
              <a:rPr lang="ru-RU" sz="1800" b="1" i="1" dirty="0" err="1" smtClean="0"/>
              <a:t>затравленность</a:t>
            </a:r>
            <a:r>
              <a:rPr lang="ru-RU" sz="1800" b="1" i="1" dirty="0" smtClean="0"/>
              <a:t>, </a:t>
            </a:r>
            <a:r>
              <a:rPr lang="ru-RU" sz="1800" b="1" i="1" dirty="0" err="1" smtClean="0"/>
              <a:t>и</a:t>
            </a:r>
            <a:r>
              <a:rPr lang="ru-RU" sz="1800" b="1" i="1" dirty="0" smtClean="0"/>
              <a:t> , быть может, </a:t>
            </a:r>
            <a:br>
              <a:rPr lang="ru-RU" sz="1800" b="1" i="1" dirty="0" smtClean="0"/>
            </a:br>
            <a:r>
              <a:rPr lang="ru-RU" sz="1800" b="1" i="1" dirty="0" smtClean="0"/>
              <a:t>сознание загубленной жизни. Не о прошлом, а о настоящем думает Чехов: что осталось у нее после всех авантюрных приключений, богатства, фантастических побегов? В глаза прежде всего бросается помятое, старушечье лицо. Прозвали ее Золотой Ручкой, а теперь руках у нее кандалы.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Двор тюрьмы в Александровске </a:t>
            </a:r>
          </a:p>
        </p:txBody>
      </p:sp>
      <p:pic>
        <p:nvPicPr>
          <p:cNvPr id="35843" name="Picture 6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7358114" cy="4572032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Жизнь, полная невероятных, необычных приключений, могла бы заинтересовать какого-нибудь другого писателя или журналиста, но не Чехова. Он гораздо внимательнее присматривался к иной категории: ссыльных,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Описывая содержавшихся в </a:t>
            </a:r>
            <a:r>
              <a:rPr lang="ru-RU" sz="2000" b="1" i="1" dirty="0" err="1" smtClean="0"/>
              <a:t>Дуйской</a:t>
            </a:r>
            <a:r>
              <a:rPr lang="ru-RU" sz="2000" b="1" i="1" dirty="0" smtClean="0"/>
              <a:t> тюрьме «тяжких преступников», Чехов замечает, что на вид «это самые обыкновенные люди с добродушными и глуповатыми физиономиями... И преступления у большинства из них не умнее и не хитрее их физиономий. Обыкновенно присылаются за убийство в драке лет на 5-10, потом бегут; их ловят, они опять бегут, и так, пока не попадут в бессрочные и неисправимые. Преступления почти у всех ужасно неинтересны, ординарны, по крайней мере со стороны внешней занимательности ... ».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 b="1" i="1" dirty="0" smtClean="0">
                <a:solidFill>
                  <a:schemeClr val="tx2"/>
                </a:solidFill>
              </a:rPr>
              <a:t>Перевозка кирпича каторжными </a:t>
            </a:r>
          </a:p>
        </p:txBody>
      </p:sp>
      <p:pic>
        <p:nvPicPr>
          <p:cNvPr id="38915" name="Picture 6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8643998" cy="5286412"/>
          </a:xfr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1800" b="1" i="1" dirty="0" smtClean="0">
                <a:solidFill>
                  <a:schemeClr val="tx2"/>
                </a:solidFill>
              </a:rPr>
              <a:t>Именно поэтому Чехов решил специальную главу посвятить «Рассказу Егора», с которым он познакомился в Александровске на квартире </a:t>
            </a:r>
            <a:r>
              <a:rPr lang="ru-RU" sz="1800" b="1" i="1" dirty="0" err="1" smtClean="0">
                <a:solidFill>
                  <a:schemeClr val="tx2"/>
                </a:solidFill>
              </a:rPr>
              <a:t>Булгаревича</a:t>
            </a:r>
            <a:r>
              <a:rPr lang="ru-RU" sz="1800" b="1" i="1" dirty="0" smtClean="0">
                <a:solidFill>
                  <a:schemeClr val="tx2"/>
                </a:solidFill>
              </a:rPr>
              <a:t>. Это единственный случай, когда целый раздел посвящен судьбе одного ссыльного. Читатель, прочитавший уже примерно 60 страниц чеховского текста, узнавший много полезных сведений об истории освоения острова, о первых днях пребывания Чехова на Сахалине, должен был оживиться, дойдя до главы VI: наконец-то можно будет узнать какие-то подробности об одном из этих ужасных людей, совершившем какое-то совершенно неслыханное злодеяние: по пустякам-то уж на каторгу не осудят! Подобного рода ожидания нарушались с самого начала главы, когда писатель знакомит нас с внешностью героя - такого обычного, домовитого, совершенно не похожего на преступника.</a:t>
            </a:r>
            <a:r>
              <a:rPr lang="ru-RU" sz="1800" dirty="0" smtClean="0">
                <a:solidFill>
                  <a:schemeClr val="tx2"/>
                </a:solidFill>
              </a:rPr>
              <a:t/>
            </a:r>
            <a:br>
              <a:rPr lang="ru-RU" sz="1800" dirty="0" smtClean="0">
                <a:solidFill>
                  <a:schemeClr val="tx2"/>
                </a:solidFill>
              </a:rPr>
            </a:br>
            <a:r>
              <a:rPr lang="ru-RU" sz="1800" b="1" i="1" dirty="0" smtClean="0">
                <a:solidFill>
                  <a:schemeClr val="tx2"/>
                </a:solidFill>
              </a:rPr>
              <a:t>Не случайно Егор далеко не всегда ведет рассказ от своего имени, чаще он применяет множественное число «мы» а порою говорит обобщенно - «народ». И действительно, ничего сугубо индивидуального, тем более исключи- тельного не было в судьбе простого и темного мужика; таких, как он, было очень много на каторге. Чехову как раз потому и понадобилось воспроизвести рассказ </a:t>
            </a:r>
            <a:r>
              <a:rPr lang="ru-RU" sz="1800" b="1" i="1" dirty="0" err="1" smtClean="0">
                <a:solidFill>
                  <a:schemeClr val="tx2"/>
                </a:solidFill>
              </a:rPr>
              <a:t>дровотаска</a:t>
            </a:r>
            <a:r>
              <a:rPr lang="ru-RU" sz="1800" b="1" i="1" dirty="0" smtClean="0">
                <a:solidFill>
                  <a:schemeClr val="tx2"/>
                </a:solidFill>
              </a:rPr>
              <a:t> из Александровска, что в нем, как в капле воды, отразил ась наиболее типическая история людей, с которыми писатель нередко встречался на каторге.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Усадьба поселенца, домохозяина-бедняка в Красном Яру. о.Сахалин </a:t>
            </a:r>
          </a:p>
        </p:txBody>
      </p:sp>
      <p:pic>
        <p:nvPicPr>
          <p:cNvPr id="45059" name="Picture 6" descr="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48999"/>
            <a:ext cx="6500858" cy="465461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Много тяжелого пришлось вынести Егору на Сахалине: он и канавы копал, и бревна на себе за три версты таскал, и сено косил, и у поселенца в работниках жил. Но всюду он поспевал, никто его никогда не бил и не ругал: (Вот  так и живу помаленьку,  как  бог дает». </a:t>
            </a:r>
            <a:b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</a:rPr>
              <a:t>Не было в его рассказе ни обиды, ни возмущения. Чехову это смирение и полная покорность судьбе показались характерным явлением. Он  встречался и с другими случаями, когда у каторжных вдруг  проявлялось то «непротивление  злу , которое не  могло не  напомнить о проповедях Льва Толстого, хотя, конечно, Егор и ему подобные о Толстом не имели ни малейшего понятия. Чехова же увиденное и услышанное на Сахалине натолкнуло на серьезные размышления, отразившиеся впоследствии в его художественных произведениях, созданных после сахалинского путешествия.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2"/>
                </a:solidFill>
              </a:rPr>
              <a:t>Рудничные работы каторжных</a:t>
            </a:r>
          </a:p>
        </p:txBody>
      </p:sp>
      <p:pic>
        <p:nvPicPr>
          <p:cNvPr id="41987" name="Picture 6" descr="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1214422"/>
            <a:ext cx="7885112" cy="5343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6629400" cy="118342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Эпиграф :</a:t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1828800"/>
            <a:ext cx="6000792" cy="3886216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« Нужно, чтобы общество осознало себя и ужаснулось...» </a:t>
            </a:r>
            <a:br>
              <a:rPr lang="ru-RU" sz="4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« Палата №6» А.П. Чехова. </a:t>
            </a:r>
            <a:endParaRPr lang="ru-RU" sz="24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115328" cy="72868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i="1" dirty="0" smtClean="0">
                <a:solidFill>
                  <a:schemeClr val="tx2"/>
                </a:solidFill>
              </a:rPr>
              <a:t>Пост у Александровской тюрьмы </a:t>
            </a:r>
          </a:p>
        </p:txBody>
      </p:sp>
      <p:pic>
        <p:nvPicPr>
          <p:cNvPr id="39939" name="Picture 6" descr="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98304"/>
            <a:ext cx="7215238" cy="52094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70648" cy="55721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"Остров Сахалин" А.П.Чехова - не первый случай обращения в истории русской литературы к скрытой от общественности жизни людей, вынужденных находится в тюрьмах, ссылках, на каторжных работах. До него и после писатели обращались к той литературе, которые мы, выражаясь современным языком, называем лагерной. Но "Остров Сахалин" занимает здесь особое место. Антон Павлович провел на острове работу исследователя, медика, социолога. В течение трехмесячного пребывания на острове Антон Павлович проделал гигантский труд. Чтобы ближе познакомиться с жизнью поселенцев и ссыльнокаторжных, он произвел перепись сахалинского населения. «Я объездил все поселения, заходил во все избы, вставал каждый день в пять часов утра, и все дни был в сильном напряжении от мысли, что многое еще не сделано».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400" b="1" i="1" dirty="0" smtClean="0">
                <a:solidFill>
                  <a:schemeClr val="tx2"/>
                </a:solidFill>
              </a:rPr>
              <a:t>Прикованные к тачкам </a:t>
            </a:r>
          </a:p>
        </p:txBody>
      </p:sp>
      <p:pic>
        <p:nvPicPr>
          <p:cNvPr id="40963" name="Picture 5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0298" y="1142984"/>
            <a:ext cx="4030662" cy="5373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65836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Подвижническая работа была проведена Чеховым на Сахалине. Он произвел перепись населения острова, составив около 10 тысяч статистических карточек. Было собрано огромное количество документального материала о труде, быте сахалинских каторжников и местных жителей, о тюремных начальниках и чиновничьем произволе. Чехов посещал тюрьмы, подробно изучал их техническое и санитарное состояние, встречался и беседовал со множеством людей. После возвращения с Сахалина Чехов систематизировал свои записи и написал книгу «Остров Сахалин». Это произведение вызвало огромный резонанс в России. На Сахалин обратили внимание официальные лица. Министерство юстиции и Главное тюремное управление командировали на Сахалин своих представителей. Сахалинский врач </a:t>
            </a:r>
            <a:r>
              <a:rPr lang="ru-RU" sz="2000" dirty="0" err="1" smtClean="0">
                <a:solidFill>
                  <a:schemeClr val="tx2"/>
                </a:solidFill>
              </a:rPr>
              <a:t>Н.С.Лобас</a:t>
            </a:r>
            <a:r>
              <a:rPr lang="ru-RU" sz="2000" dirty="0" smtClean="0">
                <a:solidFill>
                  <a:schemeClr val="tx2"/>
                </a:solidFill>
              </a:rPr>
              <a:t> отмечал: «С легкой руки Чехова Сахалин стали посещать как русские, так и иностранные исследователи».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229600" cy="1252728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Лагерь каторжных в тайге </a:t>
            </a:r>
          </a:p>
        </p:txBody>
      </p:sp>
      <p:pic>
        <p:nvPicPr>
          <p:cNvPr id="36867" name="Picture 6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462088"/>
            <a:ext cx="8748712" cy="5395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5329246" cy="572644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Впечатления сахалинской поездки непосредственно воплотились в рассказах «Гусев» (1890), «Бабы» (1891), «В ссылке» (1894), «Убийство» (1895). Поездка на Сахалин с особенной силой подчеркнула в сознании писателя всю невыносимость, всю тесноту, тюремную духоту тогдашней русской жизни. Эта жизнь со всей ясностью представилась ему жизнью в четырех стенах, с надзирателями, решетками, кандалами. Так возникла «Палата № 6» - быть может, самое страшное произведение русской литературы. </a:t>
            </a: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3" name="Picture 8" descr="chehov_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785794"/>
            <a:ext cx="2887654" cy="48790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4186238" cy="54292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«Чехов!.. - говорил Л.Н.Толстой, - это Пушкин в прозе». Однако он считал при этом, что Чехову удалось создать «новые, совершенно новые (...) для всего мира формы писания…».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" name="Picture 7" descr="chehov_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14943" y="818153"/>
            <a:ext cx="3422646" cy="4842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4757742" cy="58693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Чехов прожил сорок четыре года. Чехов  оставил огромное литературное наследие - множество рассказов и повестей, несколько больших пьес, несколько водевилей, научную книгу "Остров Сахалин", несколько тысяч писем. Он оставил непрерывно растущую славу, множество мифов и опыт существования личности, прикоснувшись к которому каждый из нас имеет возможность лучше понять смысл и цену собственных жизненных устремлений.</a:t>
            </a:r>
            <a:endParaRPr lang="ru-RU" sz="2000" dirty="0"/>
          </a:p>
        </p:txBody>
      </p:sp>
      <p:pic>
        <p:nvPicPr>
          <p:cNvPr id="3" name="Picture 4" descr="chehov-photo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08625" y="1700213"/>
            <a:ext cx="3198813" cy="453072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00200"/>
            <a:ext cx="4643470" cy="4530725"/>
          </a:xfrm>
        </p:spPr>
        <p:txBody>
          <a:bodyPr/>
          <a:lstStyle/>
          <a:p>
            <a:r>
              <a:rPr lang="ru-RU" sz="2000" dirty="0">
                <a:solidFill>
                  <a:schemeClr val="tx2"/>
                </a:solidFill>
              </a:rPr>
              <a:t>Творчество великого русского писателя Антона Павловича Чехова относится к концу </a:t>
            </a:r>
            <a:r>
              <a:rPr lang="en-US" sz="2000" dirty="0">
                <a:solidFill>
                  <a:schemeClr val="tx2"/>
                </a:solidFill>
              </a:rPr>
              <a:t>XIX</a:t>
            </a:r>
            <a:r>
              <a:rPr lang="ru-RU" sz="2000" dirty="0">
                <a:solidFill>
                  <a:schemeClr val="tx2"/>
                </a:solidFill>
              </a:rPr>
              <a:t> века.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r>
              <a:rPr lang="ru-RU" sz="2000" dirty="0">
                <a:solidFill>
                  <a:schemeClr val="tx2"/>
                </a:solidFill>
              </a:rPr>
              <a:t>Чехов родился в 1860 году, то есть его рождение практически совпало с реформой 1861 года, и формирование личности писателя шло уже в после реформенной России, состояние которой он прекрасно изобразил в своих произведениях.</a:t>
            </a:r>
          </a:p>
        </p:txBody>
      </p:sp>
      <p:pic>
        <p:nvPicPr>
          <p:cNvPr id="194564" name="Picture 4" descr="chehov_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785794"/>
            <a:ext cx="3418844" cy="4530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5715008" cy="67056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2"/>
                </a:solidFill>
              </a:rPr>
              <a:t>В первой половине 1890-х гг. Чехов становится одним из самых читаемых писателей России - его произведения регулярно появляются в журналах "Северный вестник" и "Русская мысль" (с 1892), газетах "Новое время" (до 1893) и "Русские ведомости"; выходят отдельные издания и сборники ("Рассказы", 1888; "Хмурые люди", 1890; Повести и рассказы", 1894), которые постоянно переиздаются, вызывая широкий резонанс в литературных кругах.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3" name="Picture 8" descr="chehov_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5008" y="1357298"/>
            <a:ext cx="2862262" cy="4530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357298"/>
            <a:ext cx="56436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В апреле 1890 года писатель через Казань, Пермь, Тюмень и Томск отправился к берегам Тихого океана. Уже больной чахоткой, в весеннюю распутицу он проехал на лошадях четыре с половиной тысячи верст и лишь в конце июля прибыл на Сахалин. То, что он увидел по пути на Сахалин и на самом острове, потрясло его. Существование обитающих там людей даже трудно было назвать жизнью. Никогда прежде писателю еще не приходилось встречаться с такой беспросветной нуждой, дикостью и полнейшим произволом властей.</a:t>
            </a:r>
          </a:p>
          <a:p>
            <a:endParaRPr lang="ru-RU" dirty="0"/>
          </a:p>
        </p:txBody>
      </p:sp>
      <p:pic>
        <p:nvPicPr>
          <p:cNvPr id="4" name="Picture 9" descr="chehov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928670"/>
            <a:ext cx="2806691" cy="44450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tx2"/>
                </a:solidFill>
              </a:rPr>
              <a:t>Арестанты на пароходе </a:t>
            </a:r>
          </a:p>
        </p:txBody>
      </p:sp>
      <p:pic>
        <p:nvPicPr>
          <p:cNvPr id="33795" name="Picture 6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446213"/>
            <a:ext cx="8604250" cy="54117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785794"/>
            <a:ext cx="850112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«Остров Сахалин» задумывался как научный труд, который «состоять будет из одних цифр». Но, работая, Чехов искал тон, который позволил бы писать художественно и вместе с тем «протокольно, без жалких слов», не отнимая у сюжета «его суровость и все то, что в нем достойно внимания».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 своей книге Чехов совершенно объективен. Он видел  на каторге и настоящих преступников, готовых из жадности к деньгам на самое гнусное  предательство, видел, что «у ссыльных наблюдаются пороки и извращения». Но писатель с полным основанием обратил  внимание  на  социальную обусловленность этих  пороков  они  были свойственны «по преимуществу людям  подневольным, порабощенным, голодным и находящимся  в постоянном страхе. Лживость ,  лукавство, трусость, малодушие, наушничество, кражи, всякого рода  пороки - вот арсенал, который выставляет приниженное население или, по крайней мере, громадная часть его, против начальников и надзирателей, которые оно не уважает, боится и считает своими врагами.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i="1" dirty="0" smtClean="0">
                <a:solidFill>
                  <a:schemeClr val="bg1"/>
                </a:solidFill>
              </a:rPr>
              <a:t>Каторга на Сахалине</a:t>
            </a:r>
          </a:p>
        </p:txBody>
      </p:sp>
      <p:pic>
        <p:nvPicPr>
          <p:cNvPr id="26627" name="Picture 6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7875884" cy="5119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b="1" i="1" dirty="0" smtClean="0"/>
              <a:t>Для позиции писателя принципиальное значение. приобретает и другое его важнейшее наблюдение:«Вместе с закоренелыми, неисправимыми злодеями и</a:t>
            </a:r>
            <a:r>
              <a:rPr lang="en-US" sz="2000" b="1" i="1" dirty="0" smtClean="0"/>
              <a:t> </a:t>
            </a:r>
            <a:r>
              <a:rPr lang="ru-RU" sz="2000" b="1" i="1" dirty="0" smtClean="0"/>
              <a:t>извергами живут под одной крышей случайные преступники, «несчастные», « </a:t>
            </a:r>
            <a:r>
              <a:rPr lang="ru-RU" sz="2000" b="1" i="1" dirty="0" err="1" smtClean="0"/>
              <a:t>невинноосужденные</a:t>
            </a:r>
            <a:r>
              <a:rPr lang="ru-RU" sz="2000" b="1" i="1" dirty="0" smtClean="0"/>
              <a:t>». </a:t>
            </a:r>
            <a:br>
              <a:rPr lang="ru-RU" sz="2000" b="1" i="1" dirty="0" smtClean="0"/>
            </a:br>
            <a:r>
              <a:rPr lang="ru-RU" sz="2000" b="1" i="1" dirty="0" smtClean="0"/>
              <a:t>Как бы ни было, он в своих собеседниках видел прежде всего ,не преступников, а людей. </a:t>
            </a:r>
            <a:br>
              <a:rPr lang="ru-RU" sz="2000" b="1" i="1" dirty="0" smtClean="0"/>
            </a:br>
            <a:r>
              <a:rPr lang="ru-RU" sz="2000" b="1" i="1" dirty="0" smtClean="0"/>
              <a:t>Не случайно внимание, Чехова - исследователя и очеркиста – сосредоточено не на преступлении, а на осмыслении сути и характера наказания, его эффективности и степени его действенности. </a:t>
            </a:r>
            <a:br>
              <a:rPr lang="ru-RU" sz="2000" b="1" i="1" dirty="0" smtClean="0"/>
            </a:br>
            <a:r>
              <a:rPr lang="ru-RU" sz="2000" b="1" i="1" dirty="0" smtClean="0"/>
              <a:t>Само же по себе преступление писателя никогда не интересовало - тем более преступление сенсационное. </a:t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Чехов, разумеется, встречался на Сахалине с теми, чьи судебные процессы еще недавно служили предметом повышенного интереса и занимали целые полосы московских и петербургских газет. «У </a:t>
            </a:r>
            <a:r>
              <a:rPr lang="ru-RU" sz="2000" b="1" i="1" dirty="0" err="1" smtClean="0"/>
              <a:t>Ландсберга</a:t>
            </a:r>
            <a:r>
              <a:rPr lang="ru-RU" sz="2000" b="1" i="1" dirty="0" smtClean="0"/>
              <a:t>  я обедал, - писал он, - у бывшей баронессы  </a:t>
            </a:r>
            <a:r>
              <a:rPr lang="ru-RU" sz="2000" b="1" i="1" dirty="0" err="1" smtClean="0"/>
              <a:t>Гембрук</a:t>
            </a:r>
            <a:r>
              <a:rPr lang="ru-RU" sz="2000" b="1" i="1" dirty="0" smtClean="0"/>
              <a:t> сидел в кухне... Был у всех знаменитостей». Однако они-то его не занимали.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|0.6|1.1"/>
</p:tagLst>
</file>

<file path=ppt/theme/theme1.xml><?xml version="1.0" encoding="utf-8"?>
<a:theme xmlns:a="http://schemas.openxmlformats.org/drawingml/2006/main" name="1_Техническая">
  <a:themeElements>
    <a:clrScheme name="Другая 10">
      <a:dk1>
        <a:sysClr val="windowText" lastClr="000000"/>
      </a:dk1>
      <a:lt1>
        <a:srgbClr val="FF0000"/>
      </a:lt1>
      <a:dk2>
        <a:srgbClr val="4E3B30"/>
      </a:dk2>
      <a:lt2>
        <a:srgbClr val="FBEEC9"/>
      </a:lt2>
      <a:accent1>
        <a:srgbClr val="FF0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1299</Words>
  <Application>Microsoft Office PowerPoint</Application>
  <PresentationFormat>Экран (4:3)</PresentationFormat>
  <Paragraphs>31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1_Техническая</vt:lpstr>
      <vt:lpstr>Книга   А.П. Чехова  « Остров Сахалин».    </vt:lpstr>
      <vt:lpstr>Эпиграф : </vt:lpstr>
      <vt:lpstr>Презентация PowerPoint</vt:lpstr>
      <vt:lpstr>В первой половине 1890-х гг. Чехов становится одним из самых читаемых писателей России - его произведения регулярно появляются в журналах "Северный вестник" и "Русская мысль" (с 1892), газетах "Новое время" (до 1893) и "Русские ведомости"; выходят отдельные издания и сборники ("Рассказы", 1888; "Хмурые люди", 1890; Повести и рассказы", 1894), которые постоянно переиздаются, вызывая широкий резонанс в литературных кругах.</vt:lpstr>
      <vt:lpstr>Презентация PowerPoint</vt:lpstr>
      <vt:lpstr>Арестанты на пароходе </vt:lpstr>
      <vt:lpstr>Презентация PowerPoint</vt:lpstr>
      <vt:lpstr>Каторга на Сахалине</vt:lpstr>
      <vt:lpstr>Для позиции писателя принципиальное значение. приобретает и другое его важнейшее наблюдение:«Вместе с закоренелыми, неисправимыми злодеями и извергами живут под одной крышей случайные преступники, «несчастные», « невинноосужденные».  Как бы ни было, он в своих собеседниках видел прежде всего ,не преступников, а людей.  Не случайно внимание, Чехова - исследователя и очеркиста – сосредоточено не на преступлении, а на осмыслении сути и характера наказания, его эффективности и степени его действенности.  Само же по себе преступление писателя никогда не интересовало - тем более преступление сенсационное.   Чехов, разумеется, встречался на Сахалине с теми, чьи судебные процессы еще недавно служили предметом повышенного интереса и занимали целые полосы московских и петербургских газет. «У Ландсберга  я обедал, - писал он, - у бывшей баронессы  Гембрук сидел в кухне... Был у всех знаменитостей». Однако они-то его не занимали. </vt:lpstr>
      <vt:lpstr>Вид Александровской тюрьмы </vt:lpstr>
      <vt:lpstr>В одиночной камере Александровской тюрьмы Чехов увидел Софью Блювштейн – известную авантюристку, всероссийскую и чуть ли не европейскую «знаменитость». Ее лучше знали по кличке Сонька- Золотая Ручка. Вот о ком можно было бы написать произведение, полное захватывающих подробностей. Оно, несомненно, сразу же приобрело бы громадную читательскую популярность. И в самом деле: Блювштейн, осужденная на каторжные работы за побег из Сибири, сделала попытку бежать и здесь, переодевшись для этого  солдатом. С ее именем уже на Сахалине связывалось несколько дерзких преступлений - убийство, кража ...  Чехов с удивлением смотрел на эту женщину. Не верилось даже, что она еще недавно была красива до такой степени, что очаровывала своих тюремщиков. однако писатель-реалист изобразил преступницу по свойственным только ему углом зрения.  В одиночной камере он увидел не демоническую красавицу, перед которой никто не мог устоять, а маленькую, худенькую, уже стареющую женщину: «… на нарах одна только шубейка из старой овчины, которая служит ей теплою одеждой и постелью. Она ходит по своей камере из угла в угол, и кажется, что она все время нюхает воздух, как мышь в мышеловке, и выражение лица у неё мышиное». </vt:lpstr>
      <vt:lpstr>О Соньке- Золотой  Ручке до Чехова уже многое было написано; многое будет написано еще   впоследствии, но так изобразить ее мог. только он. Нисколько не интересуясь богатым уголовным прошлым этой женщины, он выделяет прежде всего бытовые и психологические подробности, раскрывающие и ее теперешнее положение, и  затравленность, и , быть может,  сознание загубленной жизни. Не о прошлом, а о настоящем думает Чехов: что осталось у нее после всех авантюрных приключений, богатства, фантастических побегов? В глаза прежде всего бросается помятое, старушечье лицо. Прозвали ее Золотой Ручкой, а теперь руках у нее кандалы. </vt:lpstr>
      <vt:lpstr>Двор тюрьмы в Александровске </vt:lpstr>
      <vt:lpstr>Жизнь, полная невероятных, необычных приключений, могла бы заинтересовать какого-нибудь другого писателя или журналиста, но не Чехова. Он гораздо внимательнее присматривался к иной категории: ссыльных, Описывая содержавшихся в Дуйской тюрьме «тяжких преступников», Чехов замечает, что на вид «это самые обыкновенные люди с добродушными и глуповатыми физиономиями... И преступления у большинства из них не умнее и не хитрее их физиономий. Обыкновенно присылаются за убийство в драке лет на 5-10, потом бегут; их ловят, они опять бегут, и так, пока не попадут в бессрочные и неисправимые. Преступления почти у всех ужасно неинтересны, ординарны, по крайней мере со стороны внешней занимательности ... ».</vt:lpstr>
      <vt:lpstr>Перевозка кирпича каторжными </vt:lpstr>
      <vt:lpstr>Именно поэтому Чехов решил специальную главу посвятить «Рассказу Егора», с которым он познакомился в Александровске на квартире Булгаревича. Это единственный случай, когда целый раздел посвящен судьбе одного ссыльного. Читатель, прочитавший уже примерно 60 страниц чеховского текста, узнавший много полезных сведений об истории освоения острова, о первых днях пребывания Чехова на Сахалине, должен был оживиться, дойдя до главы VI: наконец-то можно будет узнать какие-то подробности об одном из этих ужасных людей, совершившем какое-то совершенно неслыханное злодеяние: по пустякам-то уж на каторгу не осудят! Подобного рода ожидания нарушались с самого начала главы, когда писатель знакомит нас с внешностью героя - такого обычного, домовитого, совершенно не похожего на преступника. Не случайно Егор далеко не всегда ведет рассказ от своего имени, чаще он применяет множественное число «мы» а порою говорит обобщенно - «народ». И действительно, ничего сугубо индивидуального, тем более исключи- тельного не было в судьбе простого и темного мужика; таких, как он, было очень много на каторге. Чехову как раз потому и понадобилось воспроизвести рассказ дровотаска из Александровска, что в нем, как в капле воды, отразил ась наиболее типическая история людей, с которыми писатель нередко встречался на каторге.</vt:lpstr>
      <vt:lpstr>Усадьба поселенца, домохозяина-бедняка в Красном Яру. о.Сахалин </vt:lpstr>
      <vt:lpstr>Много тяжелого пришлось вынести Егору на Сахалине: он и канавы копал, и бревна на себе за три версты таскал, и сено косил, и у поселенца в работниках жил. Но всюду он поспевал, никто его никогда не бил и не ругал: (Вот  так и живу помаленьку,  как  бог дает».  Не было в его рассказе ни обиды, ни возмущения. Чехову это смирение и полная покорность судьбе показались характерным явлением. Он  встречался и с другими случаями, когда у каторжных вдруг  проявлялось то «непротивление  злу , которое не  могло не  напомнить о проповедях Льва Толстого, хотя, конечно, Егор и ему подобные о Толстом не имели ни малейшего понятия. Чехова же увиденное и услышанное на Сахалине натолкнуло на серьезные размышления, отразившиеся впоследствии в его художественных произведениях, созданных после сахалинского путешествия. </vt:lpstr>
      <vt:lpstr>Рудничные работы каторжных</vt:lpstr>
      <vt:lpstr>Пост у Александровской тюрьмы </vt:lpstr>
      <vt:lpstr>"Остров Сахалин" А.П.Чехова - не первый случай обращения в истории русской литературы к скрытой от общественности жизни людей, вынужденных находится в тюрьмах, ссылках, на каторжных работах. До него и после писатели обращались к той литературе, которые мы, выражаясь современным языком, называем лагерной. Но "Остров Сахалин" занимает здесь особое место. Антон Павлович провел на острове работу исследователя, медика, социолога. В течение трехмесячного пребывания на острове Антон Павлович проделал гигантский труд. Чтобы ближе познакомиться с жизнью поселенцев и ссыльнокаторжных, он произвел перепись сахалинского населения. «Я объездил все поселения, заходил во все избы, вставал каждый день в пять часов утра, и все дни был в сильном напряжении от мысли, что многое еще не сделано».</vt:lpstr>
      <vt:lpstr>Прикованные к тачкам </vt:lpstr>
      <vt:lpstr>Подвижническая работа была проведена Чеховым на Сахалине. Он произвел перепись населения острова, составив около 10 тысяч статистических карточек. Было собрано огромное количество документального материала о труде, быте сахалинских каторжников и местных жителей, о тюремных начальниках и чиновничьем произволе. Чехов посещал тюрьмы, подробно изучал их техническое и санитарное состояние, встречался и беседовал со множеством людей. После возвращения с Сахалина Чехов систематизировал свои записи и написал книгу «Остров Сахалин». Это произведение вызвало огромный резонанс в России. На Сахалин обратили внимание официальные лица. Министерство юстиции и Главное тюремное управление командировали на Сахалин своих представителей. Сахалинский врач Н.С.Лобас отмечал: «С легкой руки Чехова Сахалин стали посещать как русские, так и иностранные исследователи». </vt:lpstr>
      <vt:lpstr>Лагерь каторжных в тайге </vt:lpstr>
      <vt:lpstr>Впечатления сахалинской поездки непосредственно воплотились в рассказах «Гусев» (1890), «Бабы» (1891), «В ссылке» (1894), «Убийство» (1895). Поездка на Сахалин с особенной силой подчеркнула в сознании писателя всю невыносимость, всю тесноту, тюремную духоту тогдашней русской жизни. Эта жизнь со всей ясностью представилась ему жизнью в четырех стенах, с надзирателями, решетками, кандалами. Так возникла «Палата № 6» - быть может, самое страшное произведение русской литературы. </vt:lpstr>
      <vt:lpstr>«Чехов!.. - говорил Л.Н.Толстой, - это Пушкин в прозе». Однако он считал при этом, что Чехову удалось создать «новые, совершенно новые (...) для всего мира формы писания…».  </vt:lpstr>
      <vt:lpstr>Чехов прожил сорок четыре года. Чехов  оставил огромное литературное наследие - множество рассказов и повестей, несколько больших пьес, несколько водевилей, научную книгу "Остров Сахалин", несколько тысяч писем. Он оставил непрерывно растущую славу, множество мифов и опыт существования личности, прикоснувшись к которому каждый из нас имеет возможность лучше понять смысл и цену собственных жизненных устремлений.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Книга А.П. Чехова « Остров Сахалин».ЖИЗНЬ ССЫЛЬНЫХ НА ОСТРОВЕ. </dc:title>
  <cp:lastModifiedBy>Елена</cp:lastModifiedBy>
  <cp:revision>28</cp:revision>
  <dcterms:modified xsi:type="dcterms:W3CDTF">2017-01-22T07:57:53Z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935365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