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1"/>
  </p:notesMasterIdLst>
  <p:sldIdLst>
    <p:sldId id="256" r:id="rId2"/>
    <p:sldId id="260" r:id="rId3"/>
    <p:sldId id="258" r:id="rId4"/>
    <p:sldId id="259" r:id="rId5"/>
    <p:sldId id="257" r:id="rId6"/>
    <p:sldId id="279" r:id="rId7"/>
    <p:sldId id="263" r:id="rId8"/>
    <p:sldId id="280" r:id="rId9"/>
    <p:sldId id="282" r:id="rId10"/>
    <p:sldId id="275" r:id="rId11"/>
    <p:sldId id="269" r:id="rId12"/>
    <p:sldId id="274" r:id="rId13"/>
    <p:sldId id="281" r:id="rId14"/>
    <p:sldId id="266" r:id="rId15"/>
    <p:sldId id="270" r:id="rId16"/>
    <p:sldId id="268" r:id="rId17"/>
    <p:sldId id="278" r:id="rId18"/>
    <p:sldId id="273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Первичный </a:t>
            </a:r>
            <a:r>
              <a:rPr lang="ru-RU" dirty="0" smtClean="0"/>
              <a:t>опрос</a:t>
            </a:r>
          </a:p>
          <a:p>
            <a:pPr>
              <a:defRPr/>
            </a:pPr>
            <a:r>
              <a:rPr lang="ru-RU" dirty="0" smtClean="0"/>
              <a:t>сентябрь 2020 г.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Доля верных ответов</c:v>
                </c:pt>
                <c:pt idx="1">
                  <c:v>Доля неверных ответов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0.48</c:v>
                </c:pt>
                <c:pt idx="1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Вторичный</a:t>
            </a:r>
            <a:r>
              <a:rPr lang="ru-RU" baseline="0" dirty="0" smtClean="0"/>
              <a:t> опрос</a:t>
            </a:r>
          </a:p>
          <a:p>
            <a:pPr>
              <a:defRPr/>
            </a:pPr>
            <a:r>
              <a:rPr lang="ru-RU" baseline="0" dirty="0" smtClean="0"/>
              <a:t>декабрь 2020 г.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Доля верных ответов</c:v>
                </c:pt>
                <c:pt idx="1">
                  <c:v>Доля неверных ответов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0.61</c:v>
                </c:pt>
                <c:pt idx="1">
                  <c:v>0.39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5148B-C344-426B-BFFC-F644FD46E84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254C3-E5CA-4AAE-848B-001A5031B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6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254C3-E5CA-4AAE-848B-001A5031B9D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15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86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90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92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60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8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1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2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59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29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101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2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jpe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51520" y="260648"/>
            <a:ext cx="8640960" cy="636875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 pitchFamily="34" charset="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Районный конкурс «Педагогический дебют - 2021»</a:t>
            </a:r>
          </a:p>
          <a:p>
            <a:pPr marL="0" indent="0" algn="ctr">
              <a:lnSpc>
                <a:spcPct val="80000"/>
              </a:lnSpc>
              <a:spcBef>
                <a:spcPts val="304"/>
              </a:spcBef>
              <a:buClr>
                <a:schemeClr val="dk1"/>
              </a:buClr>
              <a:buFont typeface="Arial" pitchFamily="34" charset="0"/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indent="0" algn="ctr">
              <a:lnSpc>
                <a:spcPct val="80000"/>
              </a:lnSpc>
              <a:spcBef>
                <a:spcPts val="304"/>
              </a:spcBef>
              <a:buClr>
                <a:schemeClr val="dk1"/>
              </a:buClr>
              <a:buFont typeface="Arial" pitchFamily="34" charset="0"/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indent="0" algn="ctr">
              <a:lnSpc>
                <a:spcPct val="80000"/>
              </a:lnSpc>
              <a:spcBef>
                <a:spcPts val="304"/>
              </a:spcBef>
              <a:buClr>
                <a:schemeClr val="dk1"/>
              </a:buClr>
              <a:buFont typeface="Arial" pitchFamily="34" charset="0"/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indent="0" algn="ctr">
              <a:lnSpc>
                <a:spcPct val="80000"/>
              </a:lnSpc>
              <a:spcBef>
                <a:spcPts val="300"/>
              </a:spcBef>
              <a:buClr>
                <a:schemeClr val="dk1"/>
              </a:buClr>
              <a:buSzPct val="25000"/>
              <a:buFont typeface="Arial" pitchFamily="34" charset="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Методический семинар по теме:</a:t>
            </a:r>
          </a:p>
          <a:p>
            <a:pPr marL="11430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культуры безопасности школьников в учебном процессе и через систему внеклассных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300"/>
              </a:spcBef>
              <a:buClr>
                <a:schemeClr val="dk1"/>
              </a:buClr>
              <a:buSzPct val="25000"/>
              <a:buFont typeface="Arial" pitchFamily="34" charset="0"/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indent="0" algn="ctr">
              <a:lnSpc>
                <a:spcPct val="80000"/>
              </a:lnSpc>
              <a:spcBef>
                <a:spcPts val="304"/>
              </a:spcBef>
              <a:buClr>
                <a:schemeClr val="dk1"/>
              </a:buClr>
              <a:buFont typeface="Arial" pitchFamily="34" charset="0"/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indent="0" algn="r">
              <a:lnSpc>
                <a:spcPct val="80000"/>
              </a:lnSpc>
              <a:spcBef>
                <a:spcPts val="304"/>
              </a:spcBef>
              <a:buClr>
                <a:schemeClr val="dk1"/>
              </a:buClr>
              <a:buFont typeface="Arial" pitchFamily="34" charset="0"/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indent="0" algn="r">
              <a:lnSpc>
                <a:spcPct val="80000"/>
              </a:lnSpc>
              <a:spcBef>
                <a:spcPts val="300"/>
              </a:spcBef>
              <a:buClr>
                <a:schemeClr val="dk1"/>
              </a:buClr>
              <a:buSzPct val="25000"/>
              <a:buFont typeface="Arial" pitchFamily="34" charset="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Волохина Снежана Юрьевна, </a:t>
            </a:r>
          </a:p>
          <a:p>
            <a:pPr marL="0" indent="0" algn="r">
              <a:lnSpc>
                <a:spcPct val="80000"/>
              </a:lnSpc>
              <a:spcBef>
                <a:spcPts val="300"/>
              </a:spcBef>
              <a:buClr>
                <a:schemeClr val="dk1"/>
              </a:buClr>
              <a:buSzPct val="25000"/>
              <a:buFont typeface="Arial" pitchFamily="34" charset="0"/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реподаватель-организатор ОБЖ</a:t>
            </a:r>
          </a:p>
          <a:p>
            <a:pPr marL="0" indent="0" algn="r">
              <a:lnSpc>
                <a:spcPct val="80000"/>
              </a:lnSpc>
              <a:spcBef>
                <a:spcPts val="300"/>
              </a:spcBef>
              <a:buClr>
                <a:schemeClr val="dk1"/>
              </a:buClr>
              <a:buSzPct val="25000"/>
              <a:buFont typeface="Arial" pitchFamily="34" charset="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муниципального бюджетного </a:t>
            </a:r>
          </a:p>
          <a:p>
            <a:pPr marL="0" indent="0" algn="r">
              <a:lnSpc>
                <a:spcPct val="80000"/>
              </a:lnSpc>
              <a:spcBef>
                <a:spcPts val="300"/>
              </a:spcBef>
              <a:buClr>
                <a:schemeClr val="dk1"/>
              </a:buClr>
              <a:buSzPct val="25000"/>
              <a:buFont typeface="Arial" pitchFamily="34" charset="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образовательного учреждения </a:t>
            </a:r>
          </a:p>
          <a:p>
            <a:pPr marL="0" indent="0" algn="r">
              <a:lnSpc>
                <a:spcPct val="80000"/>
              </a:lnSpc>
              <a:spcBef>
                <a:spcPts val="300"/>
              </a:spcBef>
              <a:buClr>
                <a:schemeClr val="dk1"/>
              </a:buClr>
              <a:buSzPct val="25000"/>
              <a:buFont typeface="Arial" pitchFamily="34" charset="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«Табулгинская средняя </a:t>
            </a:r>
          </a:p>
          <a:p>
            <a:pPr marL="0" indent="0" algn="r">
              <a:lnSpc>
                <a:spcPct val="80000"/>
              </a:lnSpc>
              <a:spcBef>
                <a:spcPts val="300"/>
              </a:spcBef>
              <a:buClr>
                <a:schemeClr val="dk1"/>
              </a:buClr>
              <a:buSzPct val="25000"/>
              <a:buFont typeface="Arial" pitchFamily="34" charset="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общеобразовательная </a:t>
            </a:r>
          </a:p>
          <a:p>
            <a:pPr marL="0" indent="0" algn="r">
              <a:lnSpc>
                <a:spcPct val="80000"/>
              </a:lnSpc>
              <a:spcBef>
                <a:spcPts val="300"/>
              </a:spcBef>
              <a:buClr>
                <a:schemeClr val="dk1"/>
              </a:buClr>
              <a:buSzPct val="25000"/>
              <a:buFont typeface="Arial" pitchFamily="34" charset="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школа им. П.Д. Слюсарева»</a:t>
            </a:r>
          </a:p>
          <a:p>
            <a:pPr marL="0" indent="0" algn="r">
              <a:lnSpc>
                <a:spcPct val="80000"/>
              </a:lnSpc>
              <a:spcBef>
                <a:spcPts val="300"/>
              </a:spcBef>
              <a:buClr>
                <a:schemeClr val="dk1"/>
              </a:buClr>
              <a:buSzPct val="25000"/>
              <a:buFont typeface="Arial" pitchFamily="34" charset="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Чистоозерного района</a:t>
            </a:r>
          </a:p>
          <a:p>
            <a:pPr marL="0" indent="0" algn="r">
              <a:lnSpc>
                <a:spcPct val="80000"/>
              </a:lnSpc>
              <a:spcBef>
                <a:spcPts val="300"/>
              </a:spcBef>
              <a:buClr>
                <a:schemeClr val="dk1"/>
              </a:buClr>
              <a:buSzPct val="25000"/>
              <a:buFont typeface="Arial" pitchFamily="34" charset="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Новосибирской области  </a:t>
            </a:r>
          </a:p>
          <a:p>
            <a:pPr marL="0" indent="0" algn="ctr">
              <a:lnSpc>
                <a:spcPct val="80000"/>
              </a:lnSpc>
              <a:spcBef>
                <a:spcPts val="304"/>
              </a:spcBef>
              <a:buClr>
                <a:schemeClr val="dk1"/>
              </a:buClr>
              <a:buFont typeface="Arial" pitchFamily="34" charset="0"/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indent="0" algn="ctr">
              <a:lnSpc>
                <a:spcPct val="80000"/>
              </a:lnSpc>
              <a:spcBef>
                <a:spcPts val="304"/>
              </a:spcBef>
              <a:buClr>
                <a:schemeClr val="dk1"/>
              </a:buClr>
              <a:buFont typeface="Arial" pitchFamily="34" charset="0"/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indent="0" algn="ctr">
              <a:lnSpc>
                <a:spcPct val="80000"/>
              </a:lnSpc>
              <a:spcBef>
                <a:spcPts val="300"/>
              </a:spcBef>
              <a:buClr>
                <a:schemeClr val="dk1"/>
              </a:buClr>
              <a:buSzPct val="25000"/>
              <a:buFont typeface="Arial" pitchFamily="34" charset="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2021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55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88024" y="2636912"/>
            <a:ext cx="4608513" cy="34563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1" y="1372983"/>
            <a:ext cx="4680520" cy="3510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299623"/>
            <a:ext cx="7776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Самоизучение материала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подготовка учащимися докладов по заданной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65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b="5468"/>
          <a:stretch/>
        </p:blipFill>
        <p:spPr>
          <a:xfrm>
            <a:off x="467544" y="908720"/>
            <a:ext cx="6328111" cy="30412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9" b="5996"/>
          <a:stretch/>
        </p:blipFill>
        <p:spPr>
          <a:xfrm>
            <a:off x="2051720" y="3428998"/>
            <a:ext cx="6503293" cy="30963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2935" y="18864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 работе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1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839" y="1412776"/>
            <a:ext cx="3552394" cy="26642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692746"/>
            <a:ext cx="3509614" cy="26322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26064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Работа в группах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88412"/>
            <a:ext cx="3744416" cy="28083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62060"/>
            <a:ext cx="3690107" cy="276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4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288335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проектной деятельности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30" y="1052734"/>
            <a:ext cx="3631735" cy="27238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036" y="1471502"/>
            <a:ext cx="3360373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3" y="3871890"/>
            <a:ext cx="3761659" cy="28212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61" y="3871890"/>
            <a:ext cx="3667009" cy="275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24744"/>
            <a:ext cx="8280920" cy="5170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рамках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внеурочной деятельности чаще всего использую: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онкурсы, викторины, опросы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патриотического направления;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ематические классные часы;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тренировочные эвакуации;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нструктажи;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знаний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учащихся.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29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4" b="5838"/>
          <a:stretch/>
        </p:blipFill>
        <p:spPr>
          <a:xfrm>
            <a:off x="282158" y="1484784"/>
            <a:ext cx="5832648" cy="27964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0" b="5101"/>
          <a:stretch/>
        </p:blipFill>
        <p:spPr>
          <a:xfrm>
            <a:off x="3275856" y="3706954"/>
            <a:ext cx="5700517" cy="2756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753" y="26466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во Всероссийской интернет-акции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«Безопасность детей на дороге»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2"/>
          <a:stretch/>
        </p:blipFill>
        <p:spPr>
          <a:xfrm>
            <a:off x="6492285" y="1411344"/>
            <a:ext cx="2484088" cy="226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9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626" y="1019271"/>
            <a:ext cx="3181006" cy="23857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7461" y="159088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Областной конкурс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Яклассный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пешеход»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97" y="4084174"/>
            <a:ext cx="3552396" cy="2664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7461" y="3589690"/>
            <a:ext cx="4592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Тематические классные часы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29" y="4076945"/>
            <a:ext cx="3571671" cy="267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4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75" y="4476248"/>
            <a:ext cx="3024336" cy="22682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270" y="4476248"/>
            <a:ext cx="3058252" cy="22936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61" y="1704155"/>
            <a:ext cx="2942071" cy="22065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705" y="260648"/>
            <a:ext cx="83282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бучающиеся нашей школы активно участвуют в традиционных ежегодных мероприятиях: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922" y="3945541"/>
            <a:ext cx="305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Спортивные соревнования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0269" y="3991708"/>
            <a:ext cx="3058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Военно-спортивная игра «Победа»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8361" y="1057824"/>
            <a:ext cx="2983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Районный туристический слет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8922" y="1057824"/>
            <a:ext cx="3269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Безопасное колесо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2" y="1677903"/>
            <a:ext cx="2885083" cy="220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0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450000"/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ноги, ребенок становится участником дорожного движения, вышел на улицу - пешеход, сел на велосипед - водитель, в автомобиль - пассажир. И везде его подстерегает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опасность! Именно поэтому важно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ранних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 формировать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ребенка навыки осознанного безопасного поведения в транспортной среде!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начале 2020-2021 учебного года мною было проведено первичное тестирование среди обучающихся 5-7 классов на выявление уровня транспортной безопасности школьников.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осле изучения блока по ПДД (в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конце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четверти) тестирование было проведено повторно. Результаты представлены ниже: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6785156"/>
              </p:ext>
            </p:extLst>
          </p:nvPr>
        </p:nvGraphicFramePr>
        <p:xfrm>
          <a:off x="323528" y="2780928"/>
          <a:ext cx="424847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1645150"/>
              </p:ext>
            </p:extLst>
          </p:nvPr>
        </p:nvGraphicFramePr>
        <p:xfrm>
          <a:off x="3869757" y="2780928"/>
          <a:ext cx="5094731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438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8352928" cy="5324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45720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справедливым утверждать, что совместная работа урочной и внеурочной деятельности по ОБЖ вносит свой вклад в формирование у обучающихся безопасного образа жизни.  Такие занятия способствуют удовлетворению индивидуальных образовательных интересов, потребностей и склонностей школьников, ориентированных на приобретение образовательных результатов. </a:t>
            </a:r>
          </a:p>
          <a:p>
            <a:pPr indent="4572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Успешное построение системы урочной и внеурочной работы усиливает влияние учебного процесса на становление ученика, его как личности, что являет собой результат успешной социализации выпускников. </a:t>
            </a:r>
          </a:p>
          <a:p>
            <a:pPr indent="4572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моей работы подтверждается:</a:t>
            </a:r>
          </a:p>
          <a:p>
            <a:pPr marL="342900" indent="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Высокой активностью обучающихся  во внеурочные мероприятия, повышение уровня обученности, высокая степень удовлетворенности субъектов деятельности; </a:t>
            </a:r>
          </a:p>
          <a:p>
            <a:pPr marL="342900" indent="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районных мероприятиях ( игра «Победа»,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турслет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проблем адаптации при поступлении в учебные заведения.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0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08720"/>
            <a:ext cx="8813183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4500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человека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жизнедеятельности постоянно окружают опасности, которые угрожают его здоровью и жизни: техногенные, социальные, природные.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одной стороны человек обеспечил себя материальными, интеллектуальными и научно-техническими благами, а с другой стороны наполнил свою жизнь опасностями.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Ежедневно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СМИ мы слышим тревожные сообщения об очередной аварии, катастрофе,  стихийном бедствии, социальном конфликте или криминальном происшествии, террористическом акте.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эти чрезвычайные ситуации влекут за собой гибель людей и громадный материальный ущерб.</a:t>
            </a:r>
          </a:p>
          <a:p>
            <a:pPr indent="450000"/>
            <a:r>
              <a:rPr lang="ru-RU" dirty="0">
                <a:latin typeface="Times New Roman" pitchFamily="18" charset="0"/>
                <a:cs typeface="Times New Roman" pitchFamily="18" charset="0"/>
              </a:rPr>
              <a:t>Для того чтобы минимизировать или исключить возможные последствия чрезвычайных ситуаций важно своевременно и грамотно действовать. Именно для того, чтобы научить детей правильным и безопасным действиям в различных экстремальных ситуациях в школах введен курс «Основы безопасности жизнедеятельности».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17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568952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Предметные результаты изучения предметной области " Основы безопасности жизнедеятельности" по ФГОС должны отражать: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современной культуры безопасности жизнедеятельности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посредством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осознания значимости безопасного поведения в условиях чрезвычайных ситуаций природного, техногенного и социального характера; 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убеждения в необходимости безопасного и здорового образа жизни; 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понимание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личной и общественной значимости современной культуры безопасности жизнедеятельности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понимание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роли государства и действующего законодательства в обеспечении национальной безопасности и защиты населения от опасных и чрезвычайных ситуаций природного, техногенного и социального характера, в том числе от экстремизма и терроризма; 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понимание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необходимости подготовки граждан к защите Отечества; 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установки на здоровый образ жизни, исключающий употребление алкоголя, наркотиков, курение и нанесение иного вреда здоровью; </a:t>
            </a:r>
          </a:p>
        </p:txBody>
      </p:sp>
    </p:spTree>
    <p:extLst>
      <p:ext uri="{BB962C8B-B14F-4D97-AF65-F5344CB8AC3E}">
        <p14:creationId xmlns:p14="http://schemas.microsoft.com/office/powerpoint/2010/main" val="411583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784976" cy="64633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Предметные результаты изучения предметной области " Основы безопасности жизнедеятельности" по ФГОС должны отражать: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антиэкстремистской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антитеррористической личностной позиции; 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понимание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необходимости сохранения природы и окружающей среды для полноценной жизни человека; 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основных опасных и чрезвычайных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ситуаций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последствий;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умение применять меры безопасности и правила поведения в условиях опасных и чрезвычайных ситуаций; 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оказать первую помощь пострадавшим; 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умение предвидеть возникновение опасных ситуаций по характерным признакам их проявления, а также на основе информации, получаемой из различных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источников;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принимать обоснованные решения в конкретной опасной ситуации с учетом реально складывающейся обстановки и индивидуальных возможностей; 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овладение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основами экологического проектирования безопасной жизнедеятельности с учетом природных, техногенных и социальных рисков на территории проживания. </a:t>
            </a:r>
          </a:p>
        </p:txBody>
      </p:sp>
    </p:spTree>
    <p:extLst>
      <p:ext uri="{BB962C8B-B14F-4D97-AF65-F5344CB8AC3E}">
        <p14:creationId xmlns:p14="http://schemas.microsoft.com/office/powerpoint/2010/main" val="25247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163" y="1196752"/>
            <a:ext cx="8280920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45000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урочной деятельности основное внимание направлено на достижение в основном предметных результатов, а внеурочная же деятельность позволяет больше внимания уделять метапредметным и личностным результатам. </a:t>
            </a:r>
          </a:p>
          <a:p>
            <a:pPr indent="450000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целью своей работы считаю интеграцию урочной и внеурочной деятельности в формировании безопасной образовательной среды.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28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78392"/>
            <a:ext cx="86409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достижения предметных результатов при изучении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предметной области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"Основы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безопасности жизнедеятельности" по ФГОС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урочной и внеурочной деятельности использую следующие технологии: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67844" y="1304287"/>
            <a:ext cx="2808312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383868" y="1474725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97945"/>
            <a:ext cx="2088232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3548" y="228133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Групповая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108225"/>
            <a:ext cx="2088232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27584" y="339161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Индивидуальная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75742" y="3108225"/>
            <a:ext cx="2088232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334922" y="337225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Игровая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04248" y="1997945"/>
            <a:ext cx="2088232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164288" y="228133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Проектная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4364233"/>
            <a:ext cx="2088232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763688" y="4509120"/>
            <a:ext cx="185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Интерактивная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90209" y="4364233"/>
            <a:ext cx="2088232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269815" y="4364233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Самостоятельный поиск информации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>
            <a:stCxn id="3" idx="1"/>
            <a:endCxn id="5" idx="3"/>
          </p:cNvCxnSpPr>
          <p:nvPr/>
        </p:nvCxnSpPr>
        <p:spPr>
          <a:xfrm flipH="1">
            <a:off x="2339752" y="1736335"/>
            <a:ext cx="828092" cy="729662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3" idx="2"/>
            <a:endCxn id="7" idx="3"/>
          </p:cNvCxnSpPr>
          <p:nvPr/>
        </p:nvCxnSpPr>
        <p:spPr>
          <a:xfrm flipH="1">
            <a:off x="2915816" y="2168383"/>
            <a:ext cx="1656184" cy="1407894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" idx="2"/>
            <a:endCxn id="9" idx="1"/>
          </p:cNvCxnSpPr>
          <p:nvPr/>
        </p:nvCxnSpPr>
        <p:spPr>
          <a:xfrm>
            <a:off x="4572000" y="2168383"/>
            <a:ext cx="1603742" cy="1407894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3" idx="3"/>
            <a:endCxn id="11" idx="1"/>
          </p:cNvCxnSpPr>
          <p:nvPr/>
        </p:nvCxnSpPr>
        <p:spPr>
          <a:xfrm>
            <a:off x="5976156" y="1736335"/>
            <a:ext cx="828092" cy="729662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3" idx="2"/>
            <a:endCxn id="13" idx="0"/>
          </p:cNvCxnSpPr>
          <p:nvPr/>
        </p:nvCxnSpPr>
        <p:spPr>
          <a:xfrm flipH="1">
            <a:off x="2663788" y="2168383"/>
            <a:ext cx="1908212" cy="219585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3" idx="2"/>
            <a:endCxn id="16" idx="0"/>
          </p:cNvCxnSpPr>
          <p:nvPr/>
        </p:nvCxnSpPr>
        <p:spPr>
          <a:xfrm>
            <a:off x="4572000" y="2168383"/>
            <a:ext cx="1741931" cy="219585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81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920880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рамках учебного процесса использую следующие формы работы :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аглядная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демонстрация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материала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помощью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видеороликов;</a:t>
            </a:r>
          </a:p>
          <a:p>
            <a:pPr marL="285750" lvl="0" indent="-285750">
              <a:buFont typeface="Wingdings" pitchFamily="2" charset="2"/>
              <a:buChar char="q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ематических презентаций;</a:t>
            </a:r>
          </a:p>
          <a:p>
            <a:pPr marL="285750" lvl="0" indent="-285750">
              <a:buFont typeface="Wingdings" pitchFamily="2" charset="2"/>
              <a:buChar char="q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амоизучение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материала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подготовка учащимися докладов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заданной теме;</a:t>
            </a:r>
          </a:p>
          <a:p>
            <a:pPr marL="285750" lvl="0" indent="-285750">
              <a:buFont typeface="Wingdings" pitchFamily="2" charset="2"/>
              <a:buChar char="q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амостоятельный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поиск ответов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заданные вопросы;</a:t>
            </a:r>
          </a:p>
          <a:p>
            <a:pPr marL="285750" lvl="0" indent="-285750">
              <a:buFont typeface="Wingdings" pitchFamily="2" charset="2"/>
              <a:buChar char="q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спользование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форм;</a:t>
            </a:r>
          </a:p>
          <a:p>
            <a:pPr marL="285750" lvl="0" indent="-285750">
              <a:buFont typeface="Wingdings" pitchFamily="2" charset="2"/>
              <a:buChar char="q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спользование наглядного пособия;</a:t>
            </a:r>
          </a:p>
          <a:p>
            <a:pPr marL="285750" lvl="0" indent="-285750">
              <a:buFont typeface="Wingdings" pitchFamily="2" charset="2"/>
              <a:buChar char="q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ематические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интерактивные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игры;</a:t>
            </a:r>
          </a:p>
          <a:p>
            <a:pPr marL="285750" lvl="0" indent="-285750">
              <a:buFont typeface="Wingdings" pitchFamily="2" charset="2"/>
              <a:buChar char="q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ситуативных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абота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группах;</a:t>
            </a:r>
          </a:p>
          <a:p>
            <a:pPr marL="285750" lvl="0" indent="-285750">
              <a:buFont typeface="Wingdings" pitchFamily="2" charset="2"/>
              <a:buChar char="q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роектная деятельность.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44" y="116632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презентации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9" r="12240"/>
          <a:stretch/>
        </p:blipFill>
        <p:spPr>
          <a:xfrm>
            <a:off x="116286" y="754778"/>
            <a:ext cx="1944473" cy="14582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2" r="12828"/>
          <a:stretch/>
        </p:blipFill>
        <p:spPr>
          <a:xfrm>
            <a:off x="116285" y="1833355"/>
            <a:ext cx="1944474" cy="14541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0" r="13783"/>
          <a:stretch/>
        </p:blipFill>
        <p:spPr>
          <a:xfrm>
            <a:off x="99223" y="3001782"/>
            <a:ext cx="1944473" cy="15309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3" r="12181"/>
          <a:stretch/>
        </p:blipFill>
        <p:spPr>
          <a:xfrm>
            <a:off x="2411760" y="734798"/>
            <a:ext cx="1971827" cy="14782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1" r="12971"/>
          <a:stretch/>
        </p:blipFill>
        <p:spPr>
          <a:xfrm>
            <a:off x="2411760" y="1909150"/>
            <a:ext cx="1954654" cy="14787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0" r="12485"/>
          <a:stretch/>
        </p:blipFill>
        <p:spPr>
          <a:xfrm>
            <a:off x="99223" y="4437113"/>
            <a:ext cx="1944473" cy="14544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1" r="12666"/>
          <a:stretch/>
        </p:blipFill>
        <p:spPr>
          <a:xfrm>
            <a:off x="99222" y="5344053"/>
            <a:ext cx="1944473" cy="14766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9" r="12897"/>
          <a:stretch/>
        </p:blipFill>
        <p:spPr>
          <a:xfrm>
            <a:off x="6876256" y="1841030"/>
            <a:ext cx="1962470" cy="14775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7" r="12983"/>
          <a:stretch/>
        </p:blipFill>
        <p:spPr>
          <a:xfrm>
            <a:off x="6876256" y="744787"/>
            <a:ext cx="1962470" cy="14782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7" r="12378"/>
          <a:stretch/>
        </p:blipFill>
        <p:spPr>
          <a:xfrm>
            <a:off x="4680012" y="754778"/>
            <a:ext cx="1801397" cy="13663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9" r="13009"/>
          <a:stretch/>
        </p:blipFill>
        <p:spPr>
          <a:xfrm>
            <a:off x="4680012" y="1599224"/>
            <a:ext cx="1800968" cy="13798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3" r="14841"/>
          <a:stretch/>
        </p:blipFill>
        <p:spPr>
          <a:xfrm>
            <a:off x="4680012" y="2898572"/>
            <a:ext cx="1800968" cy="143614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8" r="13986"/>
          <a:stretch/>
        </p:blipFill>
        <p:spPr>
          <a:xfrm>
            <a:off x="2411760" y="3213208"/>
            <a:ext cx="1971828" cy="151728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8" r="12551"/>
          <a:stretch/>
        </p:blipFill>
        <p:spPr>
          <a:xfrm>
            <a:off x="2411760" y="4219053"/>
            <a:ext cx="1947755" cy="154390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6" r="14536" b="17591"/>
          <a:stretch/>
        </p:blipFill>
        <p:spPr>
          <a:xfrm>
            <a:off x="2404861" y="5613577"/>
            <a:ext cx="1954654" cy="124442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r="12381"/>
          <a:stretch/>
        </p:blipFill>
        <p:spPr>
          <a:xfrm>
            <a:off x="4680441" y="4173677"/>
            <a:ext cx="1800968" cy="13601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4" r="12200"/>
          <a:stretch/>
        </p:blipFill>
        <p:spPr>
          <a:xfrm>
            <a:off x="4680012" y="5365955"/>
            <a:ext cx="1801397" cy="14547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1" r="12708"/>
          <a:stretch/>
        </p:blipFill>
        <p:spPr>
          <a:xfrm>
            <a:off x="6876255" y="4067595"/>
            <a:ext cx="1962471" cy="14968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5" r="12094"/>
          <a:stretch/>
        </p:blipFill>
        <p:spPr>
          <a:xfrm>
            <a:off x="6876256" y="5339794"/>
            <a:ext cx="1975906" cy="15071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5" r="12879"/>
          <a:stretch/>
        </p:blipFill>
        <p:spPr>
          <a:xfrm>
            <a:off x="6876256" y="2952824"/>
            <a:ext cx="1944018" cy="148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8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08" y="1536807"/>
            <a:ext cx="2318860" cy="23188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260648"/>
            <a:ext cx="3789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игры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9" r="13025"/>
          <a:stretch/>
        </p:blipFill>
        <p:spPr>
          <a:xfrm>
            <a:off x="5957331" y="1601151"/>
            <a:ext cx="1499770" cy="11350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2814"/>
          <a:stretch/>
        </p:blipFill>
        <p:spPr>
          <a:xfrm>
            <a:off x="6003571" y="2717124"/>
            <a:ext cx="1574252" cy="11763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6" r="11968"/>
          <a:stretch/>
        </p:blipFill>
        <p:spPr>
          <a:xfrm>
            <a:off x="3832465" y="4400116"/>
            <a:ext cx="1411193" cy="1050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8" r="12391"/>
          <a:stretch/>
        </p:blipFill>
        <p:spPr>
          <a:xfrm>
            <a:off x="7514401" y="1601151"/>
            <a:ext cx="1459282" cy="10950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r="13023"/>
          <a:stretch/>
        </p:blipFill>
        <p:spPr>
          <a:xfrm>
            <a:off x="7534856" y="2717124"/>
            <a:ext cx="1545216" cy="11594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99" y="4011730"/>
            <a:ext cx="1828721" cy="10281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43" y="4525807"/>
            <a:ext cx="1850465" cy="10403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70" y="5045997"/>
            <a:ext cx="1792311" cy="10076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357" y="1881530"/>
            <a:ext cx="1944216" cy="10930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2716458"/>
            <a:ext cx="2092362" cy="11763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1" r="13124"/>
          <a:stretch/>
        </p:blipFill>
        <p:spPr>
          <a:xfrm>
            <a:off x="6179305" y="4335953"/>
            <a:ext cx="1446095" cy="11142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2" r="13124"/>
          <a:stretch/>
        </p:blipFill>
        <p:spPr>
          <a:xfrm>
            <a:off x="6946500" y="4653124"/>
            <a:ext cx="1262645" cy="9729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1" r="13124"/>
          <a:stretch/>
        </p:blipFill>
        <p:spPr>
          <a:xfrm>
            <a:off x="7702340" y="5139579"/>
            <a:ext cx="1210248" cy="9325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1" r="13124"/>
          <a:stretch/>
        </p:blipFill>
        <p:spPr>
          <a:xfrm>
            <a:off x="4705628" y="5045997"/>
            <a:ext cx="1359432" cy="104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</TotalTime>
  <Words>869</Words>
  <Application>Microsoft Office PowerPoint</Application>
  <PresentationFormat>Экран (4:3)</PresentationFormat>
  <Paragraphs>127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 Windows</cp:lastModifiedBy>
  <cp:revision>46</cp:revision>
  <dcterms:modified xsi:type="dcterms:W3CDTF">2021-02-16T07:37:20Z</dcterms:modified>
</cp:coreProperties>
</file>