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80" r:id="rId3"/>
    <p:sldId id="302" r:id="rId4"/>
    <p:sldId id="298" r:id="rId5"/>
    <p:sldId id="300" r:id="rId6"/>
    <p:sldId id="301" r:id="rId7"/>
    <p:sldId id="283" r:id="rId8"/>
    <p:sldId id="284" r:id="rId9"/>
    <p:sldId id="286" r:id="rId10"/>
    <p:sldId id="287" r:id="rId11"/>
    <p:sldId id="296" r:id="rId12"/>
    <p:sldId id="303" r:id="rId13"/>
    <p:sldId id="261" r:id="rId14"/>
    <p:sldId id="262" r:id="rId15"/>
    <p:sldId id="264" r:id="rId16"/>
    <p:sldId id="265" r:id="rId17"/>
    <p:sldId id="267" r:id="rId18"/>
    <p:sldId id="288" r:id="rId19"/>
    <p:sldId id="289" r:id="rId20"/>
    <p:sldId id="268" r:id="rId21"/>
    <p:sldId id="269" r:id="rId22"/>
    <p:sldId id="270" r:id="rId23"/>
    <p:sldId id="271" r:id="rId24"/>
    <p:sldId id="297" r:id="rId25"/>
    <p:sldId id="276" r:id="rId26"/>
    <p:sldId id="295" r:id="rId27"/>
    <p:sldId id="278" r:id="rId2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2D04"/>
    <a:srgbClr val="7F0F6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9" d="100"/>
          <a:sy n="69" d="100"/>
        </p:scale>
        <p:origin x="-450"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Лист1!$B$1</c:f>
              <c:strCache>
                <c:ptCount val="1"/>
                <c:pt idx="0">
                  <c:v>Понимание слова культура</c:v>
                </c:pt>
              </c:strCache>
            </c:strRef>
          </c:tx>
          <c:dPt>
            <c:idx val="0"/>
            <c:spPr>
              <a:solidFill>
                <a:schemeClr val="accent1"/>
              </a:solidFill>
              <a:ln w="25400">
                <a:solidFill>
                  <a:schemeClr val="lt1"/>
                </a:solidFill>
              </a:ln>
              <a:effectLst/>
              <a:sp3d contourW="25400">
                <a:contourClr>
                  <a:schemeClr val="lt1"/>
                </a:contourClr>
              </a:sp3d>
            </c:spPr>
          </c:dPt>
          <c:dPt>
            <c:idx val="1"/>
            <c:spPr>
              <a:solidFill>
                <a:schemeClr val="accent3"/>
              </a:solidFill>
              <a:ln w="25400">
                <a:solidFill>
                  <a:schemeClr val="lt1"/>
                </a:solidFill>
              </a:ln>
              <a:effectLst/>
              <a:sp3d contourW="25400">
                <a:contourClr>
                  <a:schemeClr val="lt1"/>
                </a:contourClr>
              </a:sp3d>
            </c:spPr>
          </c:dPt>
          <c:dPt>
            <c:idx val="2"/>
            <c:spPr>
              <a:solidFill>
                <a:schemeClr val="accent5"/>
              </a:solidFill>
              <a:ln w="25400">
                <a:solidFill>
                  <a:schemeClr val="lt1"/>
                </a:solidFill>
              </a:ln>
              <a:effectLst/>
              <a:sp3d contourW="25400">
                <a:contourClr>
                  <a:schemeClr val="lt1"/>
                </a:contourClr>
              </a:sp3d>
            </c:spPr>
          </c:dPt>
          <c:dPt>
            <c:idx val="3"/>
            <c:spPr>
              <a:solidFill>
                <a:schemeClr val="accent1">
                  <a:lumMod val="60000"/>
                </a:schemeClr>
              </a:solidFill>
              <a:ln w="25400">
                <a:solidFill>
                  <a:schemeClr val="lt1"/>
                </a:solidFill>
              </a:ln>
              <a:effectLst/>
              <a:sp3d contourW="25400">
                <a:contourClr>
                  <a:schemeClr val="lt1"/>
                </a:contourClr>
              </a:sp3d>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Val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Лист1!$A$2:$A$5</c:f>
              <c:strCache>
                <c:ptCount val="3"/>
                <c:pt idx="0">
                  <c:v>Многозначное</c:v>
                </c:pt>
                <c:pt idx="1">
                  <c:v>Культура поведения человека</c:v>
                </c:pt>
                <c:pt idx="2">
                  <c:v>Искусство</c:v>
                </c:pt>
              </c:strCache>
            </c:strRef>
          </c:cat>
          <c:val>
            <c:numRef>
              <c:f>Лист1!$B$2:$B$5</c:f>
              <c:numCache>
                <c:formatCode>0%</c:formatCode>
                <c:ptCount val="4"/>
                <c:pt idx="0">
                  <c:v>0.8</c:v>
                </c:pt>
                <c:pt idx="1">
                  <c:v>0.1</c:v>
                </c:pt>
                <c:pt idx="2">
                  <c:v>0.1</c:v>
                </c:pt>
              </c:numCache>
            </c:numRef>
          </c:val>
        </c:ser>
        <c:dLbls/>
      </c:pie3DChart>
      <c:spPr>
        <a:noFill/>
        <a:ln>
          <a:noFill/>
        </a:ln>
        <a:effectLst/>
      </c:spPr>
    </c:plotArea>
    <c:legend>
      <c:legendPos val="b"/>
      <c:legendEntry>
        <c:idx val="3"/>
        <c:delete val="1"/>
      </c:legendEntry>
      <c:layout>
        <c:manualLayout>
          <c:xMode val="edge"/>
          <c:yMode val="edge"/>
          <c:x val="0.12583443616344306"/>
          <c:y val="0.83526747654151001"/>
          <c:w val="0.74833112767311405"/>
          <c:h val="0.13545623559958186"/>
        </c:manualLayout>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zero"/>
  </c:chart>
  <c:spPr>
    <a:noFill/>
    <a:ln>
      <a:noFill/>
    </a:ln>
    <a:effectLst/>
  </c:spPr>
  <c:txPr>
    <a:bodyPr/>
    <a:lstStyle/>
    <a:p>
      <a:pPr>
        <a:defRPr/>
      </a:pPr>
      <a:endParaRPr lang="ru-RU"/>
    </a:p>
  </c:txPr>
  <c:externalData r:id="rId1"/>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96CA3CC-4EA3-4C1E-A763-B69F495C3C32}" type="datetimeFigureOut">
              <a:rPr lang="ru-RU" smtClean="0"/>
              <a:pPr/>
              <a:t>20.03.2016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5A001C-CB19-4826-97CF-03FCD196744D}" type="slidenum">
              <a:rPr lang="ru-RU" smtClean="0"/>
              <a:pPr/>
              <a:t>‹#›</a:t>
            </a:fld>
            <a:endParaRPr lang="ru-RU"/>
          </a:p>
        </p:txBody>
      </p:sp>
    </p:spTree>
    <p:extLst>
      <p:ext uri="{BB962C8B-B14F-4D97-AF65-F5344CB8AC3E}">
        <p14:creationId xmlns:p14="http://schemas.microsoft.com/office/powerpoint/2010/main" xmlns="" val="3553750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96CA3CC-4EA3-4C1E-A763-B69F495C3C32}" type="datetimeFigureOut">
              <a:rPr lang="ru-RU" smtClean="0"/>
              <a:pPr/>
              <a:t>20.03.2016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5A001C-CB19-4826-97CF-03FCD196744D}" type="slidenum">
              <a:rPr lang="ru-RU" smtClean="0"/>
              <a:pPr/>
              <a:t>‹#›</a:t>
            </a:fld>
            <a:endParaRPr lang="ru-RU"/>
          </a:p>
        </p:txBody>
      </p:sp>
    </p:spTree>
    <p:extLst>
      <p:ext uri="{BB962C8B-B14F-4D97-AF65-F5344CB8AC3E}">
        <p14:creationId xmlns:p14="http://schemas.microsoft.com/office/powerpoint/2010/main" xmlns="" val="766383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96CA3CC-4EA3-4C1E-A763-B69F495C3C32}" type="datetimeFigureOut">
              <a:rPr lang="ru-RU" smtClean="0"/>
              <a:pPr/>
              <a:t>20.03.2016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5A001C-CB19-4826-97CF-03FCD196744D}" type="slidenum">
              <a:rPr lang="ru-RU" smtClean="0"/>
              <a:pPr/>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341976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96CA3CC-4EA3-4C1E-A763-B69F495C3C32}" type="datetimeFigureOut">
              <a:rPr lang="ru-RU" smtClean="0"/>
              <a:pPr/>
              <a:t>20.03.2016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5A001C-CB19-4826-97CF-03FCD196744D}" type="slidenum">
              <a:rPr lang="ru-RU" smtClean="0"/>
              <a:pPr/>
              <a:t>‹#›</a:t>
            </a:fld>
            <a:endParaRPr lang="ru-RU"/>
          </a:p>
        </p:txBody>
      </p:sp>
    </p:spTree>
    <p:extLst>
      <p:ext uri="{BB962C8B-B14F-4D97-AF65-F5344CB8AC3E}">
        <p14:creationId xmlns:p14="http://schemas.microsoft.com/office/powerpoint/2010/main" xmlns="" val="3161197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96CA3CC-4EA3-4C1E-A763-B69F495C3C32}" type="datetimeFigureOut">
              <a:rPr lang="ru-RU" smtClean="0"/>
              <a:pPr/>
              <a:t>20.03.2016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5A001C-CB19-4826-97CF-03FCD196744D}" type="slidenum">
              <a:rPr lang="ru-RU" smtClean="0"/>
              <a:pPr/>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375903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96CA3CC-4EA3-4C1E-A763-B69F495C3C32}" type="datetimeFigureOut">
              <a:rPr lang="ru-RU" smtClean="0"/>
              <a:pPr/>
              <a:t>20.03.2016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5A001C-CB19-4826-97CF-03FCD196744D}" type="slidenum">
              <a:rPr lang="ru-RU" smtClean="0"/>
              <a:pPr/>
              <a:t>‹#›</a:t>
            </a:fld>
            <a:endParaRPr lang="ru-RU"/>
          </a:p>
        </p:txBody>
      </p:sp>
    </p:spTree>
    <p:extLst>
      <p:ext uri="{BB962C8B-B14F-4D97-AF65-F5344CB8AC3E}">
        <p14:creationId xmlns:p14="http://schemas.microsoft.com/office/powerpoint/2010/main" xmlns="" val="2525757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96CA3CC-4EA3-4C1E-A763-B69F495C3C32}" type="datetimeFigureOut">
              <a:rPr lang="ru-RU" smtClean="0"/>
              <a:pPr/>
              <a:t>20.03.2016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5A001C-CB19-4826-97CF-03FCD196744D}" type="slidenum">
              <a:rPr lang="ru-RU" smtClean="0"/>
              <a:pPr/>
              <a:t>‹#›</a:t>
            </a:fld>
            <a:endParaRPr lang="ru-RU"/>
          </a:p>
        </p:txBody>
      </p:sp>
    </p:spTree>
    <p:extLst>
      <p:ext uri="{BB962C8B-B14F-4D97-AF65-F5344CB8AC3E}">
        <p14:creationId xmlns:p14="http://schemas.microsoft.com/office/powerpoint/2010/main" xmlns="" val="23096737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96CA3CC-4EA3-4C1E-A763-B69F495C3C32}" type="datetimeFigureOut">
              <a:rPr lang="ru-RU" smtClean="0"/>
              <a:pPr/>
              <a:t>20.03.2016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5A001C-CB19-4826-97CF-03FCD196744D}" type="slidenum">
              <a:rPr lang="ru-RU" smtClean="0"/>
              <a:pPr/>
              <a:t>‹#›</a:t>
            </a:fld>
            <a:endParaRPr lang="ru-RU"/>
          </a:p>
        </p:txBody>
      </p:sp>
    </p:spTree>
    <p:extLst>
      <p:ext uri="{BB962C8B-B14F-4D97-AF65-F5344CB8AC3E}">
        <p14:creationId xmlns:p14="http://schemas.microsoft.com/office/powerpoint/2010/main" xmlns="" val="833102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96CA3CC-4EA3-4C1E-A763-B69F495C3C32}" type="datetimeFigureOut">
              <a:rPr lang="ru-RU" smtClean="0"/>
              <a:pPr/>
              <a:t>20.03.2016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5A001C-CB19-4826-97CF-03FCD196744D}" type="slidenum">
              <a:rPr lang="ru-RU" smtClean="0"/>
              <a:pPr/>
              <a:t>‹#›</a:t>
            </a:fld>
            <a:endParaRPr lang="ru-RU"/>
          </a:p>
        </p:txBody>
      </p:sp>
    </p:spTree>
    <p:extLst>
      <p:ext uri="{BB962C8B-B14F-4D97-AF65-F5344CB8AC3E}">
        <p14:creationId xmlns:p14="http://schemas.microsoft.com/office/powerpoint/2010/main" xmlns="" val="410684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96CA3CC-4EA3-4C1E-A763-B69F495C3C32}" type="datetimeFigureOut">
              <a:rPr lang="ru-RU" smtClean="0"/>
              <a:pPr/>
              <a:t>20.03.2016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5A001C-CB19-4826-97CF-03FCD196744D}" type="slidenum">
              <a:rPr lang="ru-RU" smtClean="0"/>
              <a:pPr/>
              <a:t>‹#›</a:t>
            </a:fld>
            <a:endParaRPr lang="ru-RU"/>
          </a:p>
        </p:txBody>
      </p:sp>
    </p:spTree>
    <p:extLst>
      <p:ext uri="{BB962C8B-B14F-4D97-AF65-F5344CB8AC3E}">
        <p14:creationId xmlns:p14="http://schemas.microsoft.com/office/powerpoint/2010/main" xmlns="" val="2202078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96CA3CC-4EA3-4C1E-A763-B69F495C3C32}" type="datetimeFigureOut">
              <a:rPr lang="ru-RU" smtClean="0"/>
              <a:pPr/>
              <a:t>20.03.2016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15A001C-CB19-4826-97CF-03FCD196744D}" type="slidenum">
              <a:rPr lang="ru-RU" smtClean="0"/>
              <a:pPr/>
              <a:t>‹#›</a:t>
            </a:fld>
            <a:endParaRPr lang="ru-RU"/>
          </a:p>
        </p:txBody>
      </p:sp>
    </p:spTree>
    <p:extLst>
      <p:ext uri="{BB962C8B-B14F-4D97-AF65-F5344CB8AC3E}">
        <p14:creationId xmlns:p14="http://schemas.microsoft.com/office/powerpoint/2010/main" xmlns="" val="248916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96CA3CC-4EA3-4C1E-A763-B69F495C3C32}" type="datetimeFigureOut">
              <a:rPr lang="ru-RU" smtClean="0"/>
              <a:pPr/>
              <a:t>20.03.2016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15A001C-CB19-4826-97CF-03FCD196744D}" type="slidenum">
              <a:rPr lang="ru-RU" smtClean="0"/>
              <a:pPr/>
              <a:t>‹#›</a:t>
            </a:fld>
            <a:endParaRPr lang="ru-RU"/>
          </a:p>
        </p:txBody>
      </p:sp>
    </p:spTree>
    <p:extLst>
      <p:ext uri="{BB962C8B-B14F-4D97-AF65-F5344CB8AC3E}">
        <p14:creationId xmlns:p14="http://schemas.microsoft.com/office/powerpoint/2010/main" xmlns="" val="1834244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96CA3CC-4EA3-4C1E-A763-B69F495C3C32}" type="datetimeFigureOut">
              <a:rPr lang="ru-RU" smtClean="0"/>
              <a:pPr/>
              <a:t>20.03.2016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15A001C-CB19-4826-97CF-03FCD196744D}" type="slidenum">
              <a:rPr lang="ru-RU" smtClean="0"/>
              <a:pPr/>
              <a:t>‹#›</a:t>
            </a:fld>
            <a:endParaRPr lang="ru-RU"/>
          </a:p>
        </p:txBody>
      </p:sp>
    </p:spTree>
    <p:extLst>
      <p:ext uri="{BB962C8B-B14F-4D97-AF65-F5344CB8AC3E}">
        <p14:creationId xmlns:p14="http://schemas.microsoft.com/office/powerpoint/2010/main" xmlns="" val="1798225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CA3CC-4EA3-4C1E-A763-B69F495C3C32}" type="datetimeFigureOut">
              <a:rPr lang="ru-RU" smtClean="0"/>
              <a:pPr/>
              <a:t>20.03.2016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15A001C-CB19-4826-97CF-03FCD196744D}" type="slidenum">
              <a:rPr lang="ru-RU" smtClean="0"/>
              <a:pPr/>
              <a:t>‹#›</a:t>
            </a:fld>
            <a:endParaRPr lang="ru-RU"/>
          </a:p>
        </p:txBody>
      </p:sp>
    </p:spTree>
    <p:extLst>
      <p:ext uri="{BB962C8B-B14F-4D97-AF65-F5344CB8AC3E}">
        <p14:creationId xmlns:p14="http://schemas.microsoft.com/office/powerpoint/2010/main" xmlns="" val="1253776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96CA3CC-4EA3-4C1E-A763-B69F495C3C32}" type="datetimeFigureOut">
              <a:rPr lang="ru-RU" smtClean="0"/>
              <a:pPr/>
              <a:t>20.03.2016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15A001C-CB19-4826-97CF-03FCD196744D}" type="slidenum">
              <a:rPr lang="ru-RU" smtClean="0"/>
              <a:pPr/>
              <a:t>‹#›</a:t>
            </a:fld>
            <a:endParaRPr lang="ru-RU"/>
          </a:p>
        </p:txBody>
      </p:sp>
    </p:spTree>
    <p:extLst>
      <p:ext uri="{BB962C8B-B14F-4D97-AF65-F5344CB8AC3E}">
        <p14:creationId xmlns:p14="http://schemas.microsoft.com/office/powerpoint/2010/main" xmlns="" val="1336734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96CA3CC-4EA3-4C1E-A763-B69F495C3C32}" type="datetimeFigureOut">
              <a:rPr lang="ru-RU" smtClean="0"/>
              <a:pPr/>
              <a:t>20.03.2016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15A001C-CB19-4826-97CF-03FCD196744D}" type="slidenum">
              <a:rPr lang="ru-RU" smtClean="0"/>
              <a:pPr/>
              <a:t>‹#›</a:t>
            </a:fld>
            <a:endParaRPr lang="ru-RU"/>
          </a:p>
        </p:txBody>
      </p:sp>
    </p:spTree>
    <p:extLst>
      <p:ext uri="{BB962C8B-B14F-4D97-AF65-F5344CB8AC3E}">
        <p14:creationId xmlns:p14="http://schemas.microsoft.com/office/powerpoint/2010/main" xmlns="" val="296547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58000">
              <a:schemeClr val="accent5">
                <a:lumMod val="20000"/>
                <a:lumOff val="80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6CA3CC-4EA3-4C1E-A763-B69F495C3C32}" type="datetimeFigureOut">
              <a:rPr lang="ru-RU" smtClean="0"/>
              <a:pPr/>
              <a:t>20.03.2016</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15A001C-CB19-4826-97CF-03FCD196744D}" type="slidenum">
              <a:rPr lang="ru-RU" smtClean="0"/>
              <a:pPr/>
              <a:t>‹#›</a:t>
            </a:fld>
            <a:endParaRPr lang="ru-RU"/>
          </a:p>
        </p:txBody>
      </p:sp>
    </p:spTree>
    <p:extLst>
      <p:ext uri="{BB962C8B-B14F-4D97-AF65-F5344CB8AC3E}">
        <p14:creationId xmlns:p14="http://schemas.microsoft.com/office/powerpoint/2010/main" xmlns="" val="41791784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63945" y="805218"/>
            <a:ext cx="8143998" cy="2688608"/>
          </a:xfrm>
          <a:solidFill>
            <a:srgbClr val="FFFF00"/>
          </a:solidFill>
          <a:ln w="6350">
            <a:gradFill>
              <a:gsLst>
                <a:gs pos="0">
                  <a:schemeClr val="accent1">
                    <a:lumMod val="5000"/>
                    <a:lumOff val="95000"/>
                  </a:schemeClr>
                </a:gs>
                <a:gs pos="54000">
                  <a:srgbClr val="C00000">
                    <a:alpha val="96000"/>
                  </a:srgbClr>
                </a:gs>
                <a:gs pos="83000">
                  <a:schemeClr val="accent1">
                    <a:lumMod val="45000"/>
                    <a:lumOff val="55000"/>
                  </a:schemeClr>
                </a:gs>
                <a:gs pos="100000">
                  <a:schemeClr val="accent1">
                    <a:lumMod val="30000"/>
                    <a:lumOff val="70000"/>
                  </a:schemeClr>
                </a:gs>
              </a:gsLst>
              <a:lin ang="5400000" scaled="1"/>
            </a:gradFill>
            <a:prstDash val="sysDot"/>
          </a:ln>
          <a:effectLst>
            <a:glow rad="228600">
              <a:schemeClr val="accent5">
                <a:satMod val="175000"/>
                <a:alpha val="40000"/>
              </a:schemeClr>
            </a:glow>
            <a:outerShdw blurRad="50800" dist="38100" dir="5400000" algn="t" rotWithShape="0">
              <a:prstClr val="black">
                <a:alpha val="40000"/>
              </a:prstClr>
            </a:outerShdw>
            <a:reflection blurRad="6350" stA="50000" endA="295" endPos="92000" dist="101600" dir="5400000" sy="-100000" algn="bl" rotWithShape="0"/>
            <a:softEdge rad="63500"/>
          </a:effectLst>
          <a:scene3d>
            <a:camera prst="orthographicFront"/>
            <a:lightRig rig="sunrise" dir="t"/>
          </a:scene3d>
          <a:sp3d z="25400" extrusionH="82550">
            <a:bevelT prst="angle"/>
            <a:bevelB w="19050"/>
            <a:extrusionClr>
              <a:schemeClr val="accent3">
                <a:lumMod val="75000"/>
              </a:schemeClr>
            </a:extrusionClr>
          </a:sp3d>
        </p:spPr>
        <p:txBody>
          <a:bodyPr anchor="ctr" anchorCtr="0"/>
          <a:lstStyle/>
          <a:p>
            <a:r>
              <a:rPr lang="ru-RU" sz="3200" dirty="0" smtClean="0">
                <a:solidFill>
                  <a:srgbClr val="7030A0"/>
                </a:solidFill>
              </a:rPr>
              <a:t>Проект на тему: «История одного слова»</a:t>
            </a:r>
            <a:r>
              <a:rPr lang="ru-RU" dirty="0" smtClean="0">
                <a:solidFill>
                  <a:srgbClr val="7030A0"/>
                </a:solidFill>
              </a:rPr>
              <a:t/>
            </a:r>
            <a:br>
              <a:rPr lang="ru-RU" dirty="0" smtClean="0">
                <a:solidFill>
                  <a:srgbClr val="7030A0"/>
                </a:solidFill>
              </a:rPr>
            </a:br>
            <a:r>
              <a:rPr lang="ru-RU" dirty="0" smtClean="0">
                <a:solidFill>
                  <a:srgbClr val="C00000"/>
                </a:solidFill>
              </a:rPr>
              <a:t>Слово «культура»</a:t>
            </a:r>
            <a:endParaRPr lang="ru-RU" dirty="0">
              <a:solidFill>
                <a:srgbClr val="C00000"/>
              </a:solidFill>
            </a:endParaRPr>
          </a:p>
        </p:txBody>
      </p:sp>
      <p:sp>
        <p:nvSpPr>
          <p:cNvPr id="3" name="Подзаголовок 2"/>
          <p:cNvSpPr>
            <a:spLocks noGrp="1"/>
          </p:cNvSpPr>
          <p:nvPr>
            <p:ph type="subTitle" idx="1"/>
          </p:nvPr>
        </p:nvSpPr>
        <p:spPr>
          <a:xfrm>
            <a:off x="4763067" y="5656996"/>
            <a:ext cx="4203511" cy="928047"/>
          </a:xfrm>
        </p:spPr>
        <p:txBody>
          <a:bodyPr>
            <a:noAutofit/>
          </a:bodyPr>
          <a:lstStyle/>
          <a:p>
            <a:pPr algn="l"/>
            <a:r>
              <a:rPr lang="ru-RU" sz="1600" dirty="0" smtClean="0">
                <a:solidFill>
                  <a:srgbClr val="7030A0"/>
                </a:solidFill>
              </a:rPr>
              <a:t>Подготовил: </a:t>
            </a:r>
            <a:r>
              <a:rPr lang="ru-RU" sz="1600" dirty="0" err="1" smtClean="0">
                <a:solidFill>
                  <a:srgbClr val="7030A0"/>
                </a:solidFill>
              </a:rPr>
              <a:t>Сутормин</a:t>
            </a:r>
            <a:r>
              <a:rPr lang="ru-RU" sz="1600" dirty="0" smtClean="0">
                <a:solidFill>
                  <a:srgbClr val="7030A0"/>
                </a:solidFill>
              </a:rPr>
              <a:t> Тимур, 8 класс «Б» МАОУ СОШ №22</a:t>
            </a:r>
          </a:p>
          <a:p>
            <a:pPr algn="l"/>
            <a:r>
              <a:rPr lang="ru-RU" sz="1600" dirty="0" smtClean="0">
                <a:solidFill>
                  <a:srgbClr val="7030A0"/>
                </a:solidFill>
              </a:rPr>
              <a:t>Учитель: Волкова </a:t>
            </a:r>
            <a:r>
              <a:rPr lang="ru-RU" sz="1600" dirty="0">
                <a:solidFill>
                  <a:srgbClr val="7030A0"/>
                </a:solidFill>
              </a:rPr>
              <a:t>Т</a:t>
            </a:r>
            <a:r>
              <a:rPr lang="ru-RU" sz="1600" dirty="0" smtClean="0">
                <a:solidFill>
                  <a:srgbClr val="7030A0"/>
                </a:solidFill>
              </a:rPr>
              <a:t>атьяна Анатольевна</a:t>
            </a:r>
            <a:endParaRPr lang="ru-RU" sz="1600" dirty="0">
              <a:solidFill>
                <a:srgbClr val="7030A0"/>
              </a:solidFill>
            </a:endParaRPr>
          </a:p>
        </p:txBody>
      </p:sp>
      <p:pic>
        <p:nvPicPr>
          <p:cNvPr id="4" name="Рисунок 3" descr="http://www.pravoslavie.ru/sas/image/100322/32293.p.jpg"/>
          <p:cNvPicPr/>
          <p:nvPr/>
        </p:nvPicPr>
        <p:blipFill>
          <a:blip r:embed="rId2">
            <a:extLst>
              <a:ext uri="{28A0092B-C50C-407E-A947-70E740481C1C}">
                <a14:useLocalDpi xmlns:a14="http://schemas.microsoft.com/office/drawing/2010/main" xmlns="" val="0"/>
              </a:ext>
            </a:extLst>
          </a:blip>
          <a:srcRect/>
          <a:stretch>
            <a:fillRect/>
          </a:stretch>
        </p:blipFill>
        <p:spPr bwMode="auto">
          <a:xfrm>
            <a:off x="777922" y="4790364"/>
            <a:ext cx="2811439" cy="1733265"/>
          </a:xfrm>
          <a:prstGeom prst="rect">
            <a:avLst/>
          </a:prstGeom>
          <a:noFill/>
          <a:ln>
            <a:noFill/>
          </a:ln>
        </p:spPr>
      </p:pic>
    </p:spTree>
    <p:extLst>
      <p:ext uri="{BB962C8B-B14F-4D97-AF65-F5344CB8AC3E}">
        <p14:creationId xmlns:p14="http://schemas.microsoft.com/office/powerpoint/2010/main" xmlns="" val="442972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82137"/>
            <a:ext cx="10513830" cy="6291618"/>
          </a:xfrm>
        </p:spPr>
        <p:txBody>
          <a:bodyPr>
            <a:normAutofit fontScale="90000"/>
          </a:bodyPr>
          <a:lstStyle/>
          <a:p>
            <a:r>
              <a:rPr lang="ru-RU" sz="2400" b="1" dirty="0" smtClean="0">
                <a:solidFill>
                  <a:srgbClr val="7030A0"/>
                </a:solidFill>
              </a:rPr>
              <a:t>Д.Н</a:t>
            </a:r>
            <a:r>
              <a:rPr lang="ru-RU" sz="2400" b="1" dirty="0">
                <a:solidFill>
                  <a:srgbClr val="7030A0"/>
                </a:solidFill>
              </a:rPr>
              <a:t>. Ушаков. </a:t>
            </a:r>
            <a:r>
              <a:rPr lang="ru-RU" sz="2400" b="1" dirty="0" smtClean="0">
                <a:solidFill>
                  <a:srgbClr val="7030A0"/>
                </a:solidFill>
              </a:rPr>
              <a:t>«Большой </a:t>
            </a:r>
            <a:r>
              <a:rPr lang="ru-RU" sz="2400" b="1" dirty="0">
                <a:solidFill>
                  <a:srgbClr val="7030A0"/>
                </a:solidFill>
              </a:rPr>
              <a:t>толковый словарь современного русского </a:t>
            </a:r>
            <a:r>
              <a:rPr lang="ru-RU" sz="2400" b="1" dirty="0" smtClean="0">
                <a:solidFill>
                  <a:srgbClr val="7030A0"/>
                </a:solidFill>
              </a:rPr>
              <a:t>языка»</a:t>
            </a:r>
            <a:br>
              <a:rPr lang="ru-RU" sz="2400" b="1" dirty="0" smtClean="0">
                <a:solidFill>
                  <a:srgbClr val="7030A0"/>
                </a:solidFill>
              </a:rPr>
            </a:br>
            <a:r>
              <a:rPr lang="ru-RU" sz="2400" b="1" dirty="0">
                <a:solidFill>
                  <a:srgbClr val="7030A0"/>
                </a:solidFill>
              </a:rPr>
              <a:t/>
            </a:r>
            <a:br>
              <a:rPr lang="ru-RU" sz="2400" b="1" dirty="0">
                <a:solidFill>
                  <a:srgbClr val="7030A0"/>
                </a:solidFill>
              </a:rPr>
            </a:br>
            <a:r>
              <a:rPr lang="ru-RU" sz="2400" b="1" dirty="0">
                <a:solidFill>
                  <a:srgbClr val="FF0000"/>
                </a:solidFill>
                <a:latin typeface="Times New Roman" panose="02020603050405020304" pitchFamily="18" charset="0"/>
                <a:cs typeface="Times New Roman" panose="02020603050405020304" pitchFamily="18" charset="0"/>
              </a:rPr>
              <a:t>КУЛЬТУ́РА</a:t>
            </a:r>
            <a:r>
              <a:rPr lang="ru-RU" sz="2400" dirty="0">
                <a:solidFill>
                  <a:srgbClr val="C00000"/>
                </a:solidFill>
                <a:latin typeface="Times New Roman" panose="02020603050405020304" pitchFamily="18" charset="0"/>
                <a:cs typeface="Times New Roman" panose="02020603050405020304" pitchFamily="18" charset="0"/>
              </a:rPr>
              <a:t>, культуры, </a:t>
            </a:r>
            <a:r>
              <a:rPr lang="ru-RU" sz="2400" i="1" dirty="0">
                <a:solidFill>
                  <a:srgbClr val="C00000"/>
                </a:solidFill>
                <a:latin typeface="Times New Roman" panose="02020603050405020304" pitchFamily="18" charset="0"/>
                <a:cs typeface="Times New Roman" panose="02020603050405020304" pitchFamily="18" charset="0"/>
              </a:rPr>
              <a:t>·жен.</a:t>
            </a:r>
            <a:r>
              <a:rPr lang="ru-RU" sz="2400" dirty="0">
                <a:solidFill>
                  <a:srgbClr val="C00000"/>
                </a:solidFill>
                <a:latin typeface="Times New Roman" panose="02020603050405020304" pitchFamily="18" charset="0"/>
                <a:cs typeface="Times New Roman" panose="02020603050405020304" pitchFamily="18" charset="0"/>
              </a:rPr>
              <a:t> (</a:t>
            </a:r>
            <a:r>
              <a:rPr lang="ru-RU" sz="2400" i="1" dirty="0">
                <a:solidFill>
                  <a:srgbClr val="C00000"/>
                </a:solidFill>
                <a:latin typeface="Times New Roman" panose="02020603050405020304" pitchFamily="18" charset="0"/>
                <a:cs typeface="Times New Roman" panose="02020603050405020304" pitchFamily="18" charset="0"/>
              </a:rPr>
              <a:t>·лат.</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err="1">
                <a:solidFill>
                  <a:srgbClr val="C00000"/>
                </a:solidFill>
                <a:latin typeface="Times New Roman" panose="02020603050405020304" pitchFamily="18" charset="0"/>
                <a:cs typeface="Times New Roman" panose="02020603050405020304" pitchFamily="18" charset="0"/>
              </a:rPr>
              <a:t>cultura</a:t>
            </a:r>
            <a:r>
              <a:rPr lang="ru-RU" sz="2400" dirty="0">
                <a:solidFill>
                  <a:srgbClr val="C00000"/>
                </a:solidFill>
                <a:latin typeface="Times New Roman" panose="02020603050405020304" pitchFamily="18" charset="0"/>
                <a:cs typeface="Times New Roman" panose="02020603050405020304" pitchFamily="18" charset="0"/>
              </a:rPr>
              <a:t>) (</a:t>
            </a:r>
            <a:r>
              <a:rPr lang="ru-RU" sz="2400" i="1" dirty="0">
                <a:solidFill>
                  <a:srgbClr val="C00000"/>
                </a:solidFill>
                <a:latin typeface="Times New Roman" panose="02020603050405020304" pitchFamily="18" charset="0"/>
                <a:cs typeface="Times New Roman" panose="02020603050405020304" pitchFamily="18" charset="0"/>
              </a:rPr>
              <a:t>·</a:t>
            </a:r>
            <a:r>
              <a:rPr lang="ru-RU" sz="2400" i="1" dirty="0" err="1">
                <a:solidFill>
                  <a:srgbClr val="C00000"/>
                </a:solidFill>
                <a:latin typeface="Times New Roman" panose="02020603050405020304" pitchFamily="18" charset="0"/>
                <a:cs typeface="Times New Roman" panose="02020603050405020304" pitchFamily="18" charset="0"/>
              </a:rPr>
              <a:t>книж</a:t>
            </a:r>
            <a:r>
              <a:rPr lang="ru-RU" sz="2400" i="1" dirty="0">
                <a:solidFill>
                  <a:srgbClr val="C00000"/>
                </a:solidFill>
                <a:latin typeface="Times New Roman" panose="02020603050405020304" pitchFamily="18" charset="0"/>
                <a:cs typeface="Times New Roman" panose="02020603050405020304" pitchFamily="18" charset="0"/>
              </a:rPr>
              <a:t>.</a:t>
            </a:r>
            <a:r>
              <a:rPr lang="ru-RU" sz="2400" dirty="0">
                <a:solidFill>
                  <a:srgbClr val="C00000"/>
                </a:solidFill>
                <a:latin typeface="Times New Roman" panose="02020603050405020304" pitchFamily="18" charset="0"/>
                <a:cs typeface="Times New Roman" panose="02020603050405020304" pitchFamily="18" charset="0"/>
              </a:rPr>
              <a:t> ).</a:t>
            </a:r>
            <a:br>
              <a:rPr lang="ru-RU" sz="2400" dirty="0">
                <a:solidFill>
                  <a:srgbClr val="C00000"/>
                </a:solidFill>
                <a:latin typeface="Times New Roman" panose="02020603050405020304" pitchFamily="18" charset="0"/>
                <a:cs typeface="Times New Roman" panose="02020603050405020304" pitchFamily="18" charset="0"/>
              </a:rPr>
            </a:br>
            <a:r>
              <a:rPr lang="ru-RU" sz="2400" b="1" dirty="0">
                <a:solidFill>
                  <a:srgbClr val="C00000"/>
                </a:solidFill>
                <a:latin typeface="Times New Roman" panose="02020603050405020304" pitchFamily="18" charset="0"/>
                <a:cs typeface="Times New Roman" panose="02020603050405020304" pitchFamily="18" charset="0"/>
              </a:rPr>
              <a:t>1.</a:t>
            </a:r>
            <a:r>
              <a:rPr lang="ru-RU" sz="2400" dirty="0">
                <a:solidFill>
                  <a:srgbClr val="C00000"/>
                </a:solidFill>
                <a:latin typeface="Times New Roman" panose="02020603050405020304" pitchFamily="18" charset="0"/>
                <a:cs typeface="Times New Roman" panose="02020603050405020304" pitchFamily="18" charset="0"/>
              </a:rPr>
              <a:t> </a:t>
            </a:r>
            <a:r>
              <a:rPr lang="ru-RU" sz="2400" i="1" dirty="0">
                <a:solidFill>
                  <a:srgbClr val="C00000"/>
                </a:solidFill>
                <a:latin typeface="Times New Roman" panose="02020603050405020304" pitchFamily="18" charset="0"/>
                <a:cs typeface="Times New Roman" panose="02020603050405020304" pitchFamily="18" charset="0"/>
              </a:rPr>
              <a:t>только</a:t>
            </a:r>
            <a:r>
              <a:rPr lang="ru-RU" sz="2400" dirty="0">
                <a:solidFill>
                  <a:srgbClr val="C00000"/>
                </a:solidFill>
                <a:latin typeface="Times New Roman" panose="02020603050405020304" pitchFamily="18" charset="0"/>
                <a:cs typeface="Times New Roman" panose="02020603050405020304" pitchFamily="18" charset="0"/>
              </a:rPr>
              <a:t> ед. </a:t>
            </a:r>
            <a:r>
              <a:rPr lang="ru-RU" sz="2400" b="1" dirty="0">
                <a:solidFill>
                  <a:srgbClr val="C00000"/>
                </a:solidFill>
                <a:latin typeface="Times New Roman" panose="02020603050405020304" pitchFamily="18" charset="0"/>
                <a:cs typeface="Times New Roman" panose="02020603050405020304" pitchFamily="18" charset="0"/>
              </a:rPr>
              <a:t>Совокупность человеческих достижений в подчинении природы, в технике, образовании, общественном строе</a:t>
            </a:r>
            <a:r>
              <a:rPr lang="ru-RU" sz="2400" dirty="0" smtClean="0">
                <a:solidFill>
                  <a:srgbClr val="C00000"/>
                </a:solidFill>
                <a:latin typeface="Times New Roman" panose="02020603050405020304" pitchFamily="18" charset="0"/>
                <a:cs typeface="Times New Roman" panose="02020603050405020304" pitchFamily="18" charset="0"/>
              </a:rPr>
              <a:t>. (</a:t>
            </a:r>
            <a:r>
              <a:rPr lang="ru-RU" sz="2400" i="1" dirty="0" smtClean="0">
                <a:solidFill>
                  <a:srgbClr val="C00000"/>
                </a:solidFill>
                <a:latin typeface="Times New Roman" panose="02020603050405020304" pitchFamily="18" charset="0"/>
                <a:cs typeface="Times New Roman" panose="02020603050405020304" pitchFamily="18" charset="0"/>
              </a:rPr>
              <a:t>История </a:t>
            </a:r>
            <a:r>
              <a:rPr lang="ru-RU" sz="2400" i="1" dirty="0">
                <a:solidFill>
                  <a:srgbClr val="C00000"/>
                </a:solidFill>
                <a:latin typeface="Times New Roman" panose="02020603050405020304" pitchFamily="18" charset="0"/>
                <a:cs typeface="Times New Roman" panose="02020603050405020304" pitchFamily="18" charset="0"/>
              </a:rPr>
              <a:t>культуры. Развитие культуры происходит </a:t>
            </a:r>
            <a:r>
              <a:rPr lang="ru-RU" sz="2400" i="1" dirty="0" smtClean="0">
                <a:solidFill>
                  <a:srgbClr val="C00000"/>
                </a:solidFill>
                <a:latin typeface="Times New Roman" panose="02020603050405020304" pitchFamily="18" charset="0"/>
                <a:cs typeface="Times New Roman" panose="02020603050405020304" pitchFamily="18" charset="0"/>
              </a:rPr>
              <a:t>скачками).</a:t>
            </a:r>
            <a:r>
              <a:rPr lang="ru-RU" sz="2400" dirty="0">
                <a:solidFill>
                  <a:srgbClr val="C00000"/>
                </a:solidFill>
                <a:latin typeface="Times New Roman" panose="02020603050405020304" pitchFamily="18" charset="0"/>
                <a:cs typeface="Times New Roman" panose="02020603050405020304" pitchFamily="18" charset="0"/>
              </a:rPr>
              <a:t/>
            </a:r>
            <a:br>
              <a:rPr lang="ru-RU" sz="2400" dirty="0">
                <a:solidFill>
                  <a:srgbClr val="C00000"/>
                </a:solidFill>
                <a:latin typeface="Times New Roman" panose="02020603050405020304" pitchFamily="18" charset="0"/>
                <a:cs typeface="Times New Roman" panose="02020603050405020304" pitchFamily="18" charset="0"/>
              </a:rPr>
            </a:br>
            <a:r>
              <a:rPr lang="ru-RU" sz="2400" b="1" dirty="0">
                <a:solidFill>
                  <a:srgbClr val="C00000"/>
                </a:solidFill>
                <a:latin typeface="Times New Roman" panose="02020603050405020304" pitchFamily="18" charset="0"/>
                <a:cs typeface="Times New Roman" panose="02020603050405020304" pitchFamily="18" charset="0"/>
              </a:rPr>
              <a:t>2.</a:t>
            </a:r>
            <a:r>
              <a:rPr lang="ru-RU" sz="2400" dirty="0">
                <a:solidFill>
                  <a:srgbClr val="C00000"/>
                </a:solidFill>
                <a:latin typeface="Times New Roman" panose="02020603050405020304" pitchFamily="18" charset="0"/>
                <a:cs typeface="Times New Roman" panose="02020603050405020304" pitchFamily="18" charset="0"/>
              </a:rPr>
              <a:t> </a:t>
            </a:r>
            <a:r>
              <a:rPr lang="ru-RU" sz="2400" b="1" dirty="0">
                <a:solidFill>
                  <a:srgbClr val="C00000"/>
                </a:solidFill>
                <a:latin typeface="Times New Roman" panose="02020603050405020304" pitchFamily="18" charset="0"/>
                <a:cs typeface="Times New Roman" panose="02020603050405020304" pitchFamily="18" charset="0"/>
              </a:rPr>
              <a:t>То или иное состояние общественной, хозяйственной, умственной жизни в какую-нибудь эпоху, у какого-нибудь народа, класса</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smtClean="0">
                <a:solidFill>
                  <a:srgbClr val="C00000"/>
                </a:solidFill>
                <a:latin typeface="Times New Roman" panose="02020603050405020304" pitchFamily="18" charset="0"/>
                <a:cs typeface="Times New Roman" panose="02020603050405020304" pitchFamily="18" charset="0"/>
              </a:rPr>
              <a:t>(</a:t>
            </a:r>
            <a:r>
              <a:rPr lang="ru-RU" sz="2400" i="1" dirty="0" smtClean="0">
                <a:solidFill>
                  <a:srgbClr val="C00000"/>
                </a:solidFill>
                <a:latin typeface="Times New Roman" panose="02020603050405020304" pitchFamily="18" charset="0"/>
                <a:cs typeface="Times New Roman" panose="02020603050405020304" pitchFamily="18" charset="0"/>
              </a:rPr>
              <a:t>Неолитическая </a:t>
            </a:r>
            <a:r>
              <a:rPr lang="ru-RU" sz="2400" i="1" dirty="0">
                <a:solidFill>
                  <a:srgbClr val="C00000"/>
                </a:solidFill>
                <a:latin typeface="Times New Roman" panose="02020603050405020304" pitchFamily="18" charset="0"/>
                <a:cs typeface="Times New Roman" panose="02020603050405020304" pitchFamily="18" charset="0"/>
              </a:rPr>
              <a:t>культура. Культура древнего Египта. Пролетарская </a:t>
            </a:r>
            <a:r>
              <a:rPr lang="ru-RU" sz="2400" i="1" dirty="0" smtClean="0">
                <a:solidFill>
                  <a:srgbClr val="C00000"/>
                </a:solidFill>
                <a:latin typeface="Times New Roman" panose="02020603050405020304" pitchFamily="18" charset="0"/>
                <a:cs typeface="Times New Roman" panose="02020603050405020304" pitchFamily="18" charset="0"/>
              </a:rPr>
              <a:t>культура).</a:t>
            </a:r>
            <a:r>
              <a:rPr lang="ru-RU" sz="2400" dirty="0">
                <a:solidFill>
                  <a:srgbClr val="C00000"/>
                </a:solidFill>
                <a:latin typeface="Times New Roman" panose="02020603050405020304" pitchFamily="18" charset="0"/>
                <a:cs typeface="Times New Roman" panose="02020603050405020304" pitchFamily="18" charset="0"/>
              </a:rPr>
              <a:t/>
            </a:r>
            <a:br>
              <a:rPr lang="ru-RU" sz="2400" dirty="0">
                <a:solidFill>
                  <a:srgbClr val="C00000"/>
                </a:solidFill>
                <a:latin typeface="Times New Roman" panose="02020603050405020304" pitchFamily="18" charset="0"/>
                <a:cs typeface="Times New Roman" panose="02020603050405020304" pitchFamily="18" charset="0"/>
              </a:rPr>
            </a:br>
            <a:r>
              <a:rPr lang="ru-RU" sz="2400" b="1" dirty="0">
                <a:solidFill>
                  <a:srgbClr val="C00000"/>
                </a:solidFill>
                <a:latin typeface="Times New Roman" panose="02020603050405020304" pitchFamily="18" charset="0"/>
                <a:cs typeface="Times New Roman" panose="02020603050405020304" pitchFamily="18" charset="0"/>
              </a:rPr>
              <a:t>3.</a:t>
            </a:r>
            <a:r>
              <a:rPr lang="ru-RU" sz="2400" dirty="0">
                <a:solidFill>
                  <a:srgbClr val="C00000"/>
                </a:solidFill>
                <a:latin typeface="Times New Roman" panose="02020603050405020304" pitchFamily="18" charset="0"/>
                <a:cs typeface="Times New Roman" panose="02020603050405020304" pitchFamily="18" charset="0"/>
              </a:rPr>
              <a:t> </a:t>
            </a:r>
            <a:r>
              <a:rPr lang="ru-RU" sz="2400" i="1" dirty="0">
                <a:solidFill>
                  <a:srgbClr val="C00000"/>
                </a:solidFill>
                <a:latin typeface="Times New Roman" panose="02020603050405020304" pitchFamily="18" charset="0"/>
                <a:cs typeface="Times New Roman" panose="02020603050405020304" pitchFamily="18" charset="0"/>
              </a:rPr>
              <a:t>только</a:t>
            </a:r>
            <a:r>
              <a:rPr lang="ru-RU" sz="2400" dirty="0">
                <a:solidFill>
                  <a:srgbClr val="C00000"/>
                </a:solidFill>
                <a:latin typeface="Times New Roman" panose="02020603050405020304" pitchFamily="18" charset="0"/>
                <a:cs typeface="Times New Roman" panose="02020603050405020304" pitchFamily="18" charset="0"/>
              </a:rPr>
              <a:t> ед. </a:t>
            </a:r>
            <a:r>
              <a:rPr lang="ru-RU" sz="2400" b="1" dirty="0">
                <a:solidFill>
                  <a:srgbClr val="C00000"/>
                </a:solidFill>
                <a:latin typeface="Times New Roman" panose="02020603050405020304" pitchFamily="18" charset="0"/>
                <a:cs typeface="Times New Roman" panose="02020603050405020304" pitchFamily="18" charset="0"/>
              </a:rPr>
              <a:t>То же, что культурность</a:t>
            </a:r>
            <a:r>
              <a:rPr lang="ru-RU" sz="2400" dirty="0">
                <a:solidFill>
                  <a:schemeClr val="accent5">
                    <a:lumMod val="75000"/>
                  </a:schemeClr>
                </a:solidFill>
                <a:latin typeface="Times New Roman" panose="02020603050405020304" pitchFamily="18" charset="0"/>
                <a:cs typeface="Times New Roman" panose="02020603050405020304" pitchFamily="18" charset="0"/>
              </a:rPr>
              <a:t>.</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smtClean="0">
                <a:solidFill>
                  <a:srgbClr val="C00000"/>
                </a:solidFill>
                <a:latin typeface="Times New Roman" panose="02020603050405020304" pitchFamily="18" charset="0"/>
                <a:cs typeface="Times New Roman" panose="02020603050405020304" pitchFamily="18" charset="0"/>
              </a:rPr>
              <a:t>(</a:t>
            </a:r>
            <a:r>
              <a:rPr lang="ru-RU" sz="2400" i="1" dirty="0" smtClean="0">
                <a:solidFill>
                  <a:srgbClr val="C00000"/>
                </a:solidFill>
                <a:latin typeface="Times New Roman" panose="02020603050405020304" pitchFamily="18" charset="0"/>
                <a:cs typeface="Times New Roman" panose="02020603050405020304" pitchFamily="18" charset="0"/>
              </a:rPr>
              <a:t>Высокая </a:t>
            </a:r>
            <a:r>
              <a:rPr lang="ru-RU" sz="2400" i="1" dirty="0">
                <a:solidFill>
                  <a:srgbClr val="C00000"/>
                </a:solidFill>
                <a:latin typeface="Times New Roman" panose="02020603050405020304" pitchFamily="18" charset="0"/>
                <a:cs typeface="Times New Roman" panose="02020603050405020304" pitchFamily="18" charset="0"/>
              </a:rPr>
              <a:t>культура. Насаждать </a:t>
            </a:r>
            <a:r>
              <a:rPr lang="ru-RU" sz="2400" i="1" dirty="0" smtClean="0">
                <a:solidFill>
                  <a:srgbClr val="C00000"/>
                </a:solidFill>
                <a:latin typeface="Times New Roman" panose="02020603050405020304" pitchFamily="18" charset="0"/>
                <a:cs typeface="Times New Roman" panose="02020603050405020304" pitchFamily="18" charset="0"/>
              </a:rPr>
              <a:t>культуру</a:t>
            </a:r>
            <a:r>
              <a:rPr lang="ru-RU" sz="2400" dirty="0" smtClean="0">
                <a:solidFill>
                  <a:srgbClr val="C00000"/>
                </a:solidFill>
                <a:latin typeface="Times New Roman" panose="02020603050405020304" pitchFamily="18" charset="0"/>
                <a:cs typeface="Times New Roman" panose="02020603050405020304" pitchFamily="18" charset="0"/>
              </a:rPr>
              <a:t>).</a:t>
            </a:r>
            <a:r>
              <a:rPr lang="ru-RU" sz="2400" dirty="0">
                <a:solidFill>
                  <a:srgbClr val="C00000"/>
                </a:solidFill>
                <a:latin typeface="Times New Roman" panose="02020603050405020304" pitchFamily="18" charset="0"/>
                <a:cs typeface="Times New Roman" panose="02020603050405020304" pitchFamily="18" charset="0"/>
              </a:rPr>
              <a:t/>
            </a:r>
            <a:br>
              <a:rPr lang="ru-RU" sz="2400" dirty="0">
                <a:solidFill>
                  <a:srgbClr val="C00000"/>
                </a:solidFill>
                <a:latin typeface="Times New Roman" panose="02020603050405020304" pitchFamily="18" charset="0"/>
                <a:cs typeface="Times New Roman" panose="02020603050405020304" pitchFamily="18" charset="0"/>
              </a:rPr>
            </a:br>
            <a:r>
              <a:rPr lang="ru-RU" sz="2400" b="1" dirty="0">
                <a:solidFill>
                  <a:srgbClr val="C00000"/>
                </a:solidFill>
                <a:latin typeface="Times New Roman" panose="02020603050405020304" pitchFamily="18" charset="0"/>
                <a:cs typeface="Times New Roman" panose="02020603050405020304" pitchFamily="18" charset="0"/>
              </a:rPr>
              <a:t>4.</a:t>
            </a:r>
            <a:r>
              <a:rPr lang="ru-RU" sz="2400" dirty="0">
                <a:solidFill>
                  <a:srgbClr val="C00000"/>
                </a:solidFill>
                <a:latin typeface="Times New Roman" panose="02020603050405020304" pitchFamily="18" charset="0"/>
                <a:cs typeface="Times New Roman" panose="02020603050405020304" pitchFamily="18" charset="0"/>
              </a:rPr>
              <a:t> </a:t>
            </a:r>
            <a:r>
              <a:rPr lang="ru-RU" sz="2400" i="1" dirty="0">
                <a:solidFill>
                  <a:srgbClr val="C00000"/>
                </a:solidFill>
                <a:latin typeface="Times New Roman" panose="02020603050405020304" pitchFamily="18" charset="0"/>
                <a:cs typeface="Times New Roman" panose="02020603050405020304" pitchFamily="18" charset="0"/>
              </a:rPr>
              <a:t>только</a:t>
            </a:r>
            <a:r>
              <a:rPr lang="ru-RU" sz="2400" dirty="0">
                <a:solidFill>
                  <a:srgbClr val="C00000"/>
                </a:solidFill>
                <a:latin typeface="Times New Roman" panose="02020603050405020304" pitchFamily="18" charset="0"/>
                <a:cs typeface="Times New Roman" panose="02020603050405020304" pitchFamily="18" charset="0"/>
              </a:rPr>
              <a:t> ед. </a:t>
            </a:r>
            <a:r>
              <a:rPr lang="ru-RU" sz="2400" b="1" dirty="0">
                <a:solidFill>
                  <a:srgbClr val="C00000"/>
                </a:solidFill>
                <a:latin typeface="Times New Roman" panose="02020603050405020304" pitchFamily="18" charset="0"/>
                <a:cs typeface="Times New Roman" panose="02020603050405020304" pitchFamily="18" charset="0"/>
              </a:rPr>
              <a:t>Разведение, возделывание, обработка </a:t>
            </a:r>
            <a:r>
              <a:rPr lang="ru-RU" sz="2400" dirty="0">
                <a:solidFill>
                  <a:srgbClr val="C00000"/>
                </a:solidFill>
                <a:latin typeface="Times New Roman" panose="02020603050405020304" pitchFamily="18" charset="0"/>
                <a:cs typeface="Times New Roman" panose="02020603050405020304" pitchFamily="18" charset="0"/>
              </a:rPr>
              <a:t>(с.-х.). </a:t>
            </a:r>
            <a:r>
              <a:rPr lang="ru-RU" sz="2400" dirty="0" smtClean="0">
                <a:solidFill>
                  <a:srgbClr val="C00000"/>
                </a:solidFill>
                <a:latin typeface="Times New Roman" panose="02020603050405020304" pitchFamily="18" charset="0"/>
                <a:cs typeface="Times New Roman" panose="02020603050405020304" pitchFamily="18" charset="0"/>
              </a:rPr>
              <a:t>(</a:t>
            </a:r>
            <a:r>
              <a:rPr lang="ru-RU" sz="2400" i="1" dirty="0" smtClean="0">
                <a:solidFill>
                  <a:srgbClr val="C00000"/>
                </a:solidFill>
                <a:latin typeface="Times New Roman" panose="02020603050405020304" pitchFamily="18" charset="0"/>
                <a:cs typeface="Times New Roman" panose="02020603050405020304" pitchFamily="18" charset="0"/>
              </a:rPr>
              <a:t>Культура </a:t>
            </a:r>
            <a:r>
              <a:rPr lang="ru-RU" sz="2400" i="1" dirty="0">
                <a:solidFill>
                  <a:srgbClr val="C00000"/>
                </a:solidFill>
                <a:latin typeface="Times New Roman" panose="02020603050405020304" pitchFamily="18" charset="0"/>
                <a:cs typeface="Times New Roman" panose="02020603050405020304" pitchFamily="18" charset="0"/>
              </a:rPr>
              <a:t>льна, </a:t>
            </a:r>
            <a:r>
              <a:rPr lang="ru-RU" sz="2400" i="1" dirty="0" smtClean="0">
                <a:solidFill>
                  <a:srgbClr val="C00000"/>
                </a:solidFill>
                <a:latin typeface="Times New Roman" panose="02020603050405020304" pitchFamily="18" charset="0"/>
                <a:cs typeface="Times New Roman" panose="02020603050405020304" pitchFamily="18" charset="0"/>
              </a:rPr>
              <a:t>свекловицы).</a:t>
            </a:r>
            <a:r>
              <a:rPr lang="ru-RU" sz="2400" dirty="0">
                <a:solidFill>
                  <a:srgbClr val="C00000"/>
                </a:solidFill>
                <a:latin typeface="Times New Roman" panose="02020603050405020304" pitchFamily="18" charset="0"/>
                <a:cs typeface="Times New Roman" panose="02020603050405020304" pitchFamily="18" charset="0"/>
              </a:rPr>
              <a:t/>
            </a:r>
            <a:br>
              <a:rPr lang="ru-RU" sz="2400" dirty="0">
                <a:solidFill>
                  <a:srgbClr val="C00000"/>
                </a:solidFill>
                <a:latin typeface="Times New Roman" panose="02020603050405020304" pitchFamily="18" charset="0"/>
                <a:cs typeface="Times New Roman" panose="02020603050405020304" pitchFamily="18" charset="0"/>
              </a:rPr>
            </a:br>
            <a:r>
              <a:rPr lang="ru-RU" sz="2400" b="1" dirty="0">
                <a:solidFill>
                  <a:srgbClr val="C00000"/>
                </a:solidFill>
                <a:latin typeface="Times New Roman" panose="02020603050405020304" pitchFamily="18" charset="0"/>
                <a:cs typeface="Times New Roman" panose="02020603050405020304" pitchFamily="18" charset="0"/>
              </a:rPr>
              <a:t>5.</a:t>
            </a:r>
            <a:r>
              <a:rPr lang="ru-RU" sz="2400" dirty="0">
                <a:solidFill>
                  <a:srgbClr val="C00000"/>
                </a:solidFill>
                <a:latin typeface="Times New Roman" panose="02020603050405020304" pitchFamily="18" charset="0"/>
                <a:cs typeface="Times New Roman" panose="02020603050405020304" pitchFamily="18" charset="0"/>
              </a:rPr>
              <a:t> </a:t>
            </a:r>
            <a:r>
              <a:rPr lang="ru-RU" sz="2400" b="1" dirty="0">
                <a:solidFill>
                  <a:srgbClr val="C00000"/>
                </a:solidFill>
                <a:latin typeface="Times New Roman" panose="02020603050405020304" pitchFamily="18" charset="0"/>
                <a:cs typeface="Times New Roman" panose="02020603050405020304" pitchFamily="18" charset="0"/>
              </a:rPr>
              <a:t>Разводимое, культивируемое растение </a:t>
            </a:r>
            <a:r>
              <a:rPr lang="ru-RU" sz="2400" dirty="0">
                <a:solidFill>
                  <a:srgbClr val="C00000"/>
                </a:solidFill>
                <a:latin typeface="Times New Roman" panose="02020603050405020304" pitchFamily="18" charset="0"/>
                <a:cs typeface="Times New Roman" panose="02020603050405020304" pitchFamily="18" charset="0"/>
              </a:rPr>
              <a:t>(с.-х.). </a:t>
            </a:r>
            <a:r>
              <a:rPr lang="ru-RU" sz="2400" dirty="0" smtClean="0">
                <a:solidFill>
                  <a:srgbClr val="C00000"/>
                </a:solidFill>
                <a:latin typeface="Times New Roman" panose="02020603050405020304" pitchFamily="18" charset="0"/>
                <a:cs typeface="Times New Roman" panose="02020603050405020304" pitchFamily="18" charset="0"/>
              </a:rPr>
              <a:t>(</a:t>
            </a:r>
            <a:r>
              <a:rPr lang="ru-RU" sz="2400" i="1" dirty="0" smtClean="0">
                <a:solidFill>
                  <a:srgbClr val="C00000"/>
                </a:solidFill>
                <a:latin typeface="Times New Roman" panose="02020603050405020304" pitchFamily="18" charset="0"/>
                <a:cs typeface="Times New Roman" panose="02020603050405020304" pitchFamily="18" charset="0"/>
              </a:rPr>
              <a:t>Сельскохозяйственные </a:t>
            </a:r>
            <a:r>
              <a:rPr lang="ru-RU" sz="2400" i="1" dirty="0">
                <a:solidFill>
                  <a:srgbClr val="C00000"/>
                </a:solidFill>
                <a:latin typeface="Times New Roman" panose="02020603050405020304" pitchFamily="18" charset="0"/>
                <a:cs typeface="Times New Roman" panose="02020603050405020304" pitchFamily="18" charset="0"/>
              </a:rPr>
              <a:t>культуры. Масличные культуры (соя, кунжут, клещевина ·</a:t>
            </a:r>
            <a:r>
              <a:rPr lang="ru-RU" sz="2400" i="1" dirty="0" err="1">
                <a:solidFill>
                  <a:srgbClr val="C00000"/>
                </a:solidFill>
                <a:latin typeface="Times New Roman" panose="02020603050405020304" pitchFamily="18" charset="0"/>
                <a:cs typeface="Times New Roman" panose="02020603050405020304" pitchFamily="18" charset="0"/>
              </a:rPr>
              <a:t>и·др</a:t>
            </a:r>
            <a:r>
              <a:rPr lang="ru-RU" sz="2400" i="1" dirty="0">
                <a:solidFill>
                  <a:srgbClr val="C00000"/>
                </a:solidFill>
                <a:latin typeface="Times New Roman" panose="02020603050405020304" pitchFamily="18" charset="0"/>
                <a:cs typeface="Times New Roman" panose="02020603050405020304" pitchFamily="18" charset="0"/>
              </a:rPr>
              <a:t>. ).</a:t>
            </a:r>
            <a:br>
              <a:rPr lang="ru-RU" sz="2400" i="1" dirty="0">
                <a:solidFill>
                  <a:srgbClr val="C00000"/>
                </a:solidFill>
                <a:latin typeface="Times New Roman" panose="02020603050405020304" pitchFamily="18" charset="0"/>
                <a:cs typeface="Times New Roman" panose="02020603050405020304" pitchFamily="18" charset="0"/>
              </a:rPr>
            </a:br>
            <a:r>
              <a:rPr lang="ru-RU" sz="2400" b="1" dirty="0">
                <a:solidFill>
                  <a:srgbClr val="C00000"/>
                </a:solidFill>
                <a:latin typeface="Times New Roman" panose="02020603050405020304" pitchFamily="18" charset="0"/>
                <a:cs typeface="Times New Roman" panose="02020603050405020304" pitchFamily="18" charset="0"/>
              </a:rPr>
              <a:t>6.</a:t>
            </a:r>
            <a:r>
              <a:rPr lang="ru-RU" sz="2400" dirty="0">
                <a:solidFill>
                  <a:srgbClr val="C00000"/>
                </a:solidFill>
                <a:latin typeface="Times New Roman" panose="02020603050405020304" pitchFamily="18" charset="0"/>
                <a:cs typeface="Times New Roman" panose="02020603050405020304" pitchFamily="18" charset="0"/>
              </a:rPr>
              <a:t> </a:t>
            </a:r>
            <a:r>
              <a:rPr lang="ru-RU" sz="2400" b="1" dirty="0">
                <a:solidFill>
                  <a:srgbClr val="C00000"/>
                </a:solidFill>
                <a:latin typeface="Times New Roman" panose="02020603050405020304" pitchFamily="18" charset="0"/>
                <a:cs typeface="Times New Roman" panose="02020603050405020304" pitchFamily="18" charset="0"/>
              </a:rPr>
              <a:t>Лабораторное выращивание бактерий</a:t>
            </a:r>
            <a:r>
              <a:rPr lang="ru-RU" sz="2400" dirty="0">
                <a:solidFill>
                  <a:srgbClr val="C00000"/>
                </a:solidFill>
                <a:latin typeface="Times New Roman" panose="02020603050405020304" pitchFamily="18" charset="0"/>
                <a:cs typeface="Times New Roman" panose="02020603050405020304" pitchFamily="18" charset="0"/>
              </a:rPr>
              <a:t>; полученная таким путем колония бактерий (</a:t>
            </a:r>
            <a:r>
              <a:rPr lang="ru-RU" sz="2400" dirty="0" err="1">
                <a:solidFill>
                  <a:srgbClr val="C00000"/>
                </a:solidFill>
                <a:latin typeface="Times New Roman" panose="02020603050405020304" pitchFamily="18" charset="0"/>
                <a:cs typeface="Times New Roman" panose="02020603050405020304" pitchFamily="18" charset="0"/>
              </a:rPr>
              <a:t>бактер</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smtClean="0">
                <a:solidFill>
                  <a:srgbClr val="C00000"/>
                </a:solidFill>
                <a:latin typeface="Times New Roman" panose="02020603050405020304" pitchFamily="18" charset="0"/>
                <a:cs typeface="Times New Roman" panose="02020603050405020304" pitchFamily="18" charset="0"/>
              </a:rPr>
              <a:t>(</a:t>
            </a:r>
            <a:r>
              <a:rPr lang="ru-RU" sz="2400" i="1" dirty="0" smtClean="0">
                <a:solidFill>
                  <a:srgbClr val="C00000"/>
                </a:solidFill>
                <a:latin typeface="Times New Roman" panose="02020603050405020304" pitchFamily="18" charset="0"/>
                <a:cs typeface="Times New Roman" panose="02020603050405020304" pitchFamily="18" charset="0"/>
              </a:rPr>
              <a:t>Культура холеры</a:t>
            </a:r>
            <a:r>
              <a:rPr lang="ru-RU" sz="2400" dirty="0" smtClean="0">
                <a:solidFill>
                  <a:srgbClr val="C00000"/>
                </a:solidFill>
                <a:latin typeface="Times New Roman" panose="02020603050405020304" pitchFamily="18" charset="0"/>
                <a:cs typeface="Times New Roman" panose="02020603050405020304" pitchFamily="18" charset="0"/>
              </a:rPr>
              <a:t>).</a:t>
            </a:r>
            <a:r>
              <a:rPr lang="ru-RU" sz="2400" dirty="0">
                <a:solidFill>
                  <a:srgbClr val="C00000"/>
                </a:solidFill>
                <a:latin typeface="Times New Roman" panose="02020603050405020304" pitchFamily="18" charset="0"/>
                <a:cs typeface="Times New Roman" panose="02020603050405020304" pitchFamily="18" charset="0"/>
              </a:rPr>
              <a:t/>
            </a:r>
            <a:br>
              <a:rPr lang="ru-RU" sz="2400" dirty="0">
                <a:solidFill>
                  <a:srgbClr val="C00000"/>
                </a:solidFill>
                <a:latin typeface="Times New Roman" panose="02020603050405020304" pitchFamily="18" charset="0"/>
                <a:cs typeface="Times New Roman" panose="02020603050405020304" pitchFamily="18" charset="0"/>
              </a:rPr>
            </a:br>
            <a:r>
              <a:rPr lang="ru-RU" sz="2400" b="1" dirty="0">
                <a:solidFill>
                  <a:srgbClr val="C00000"/>
                </a:solidFill>
                <a:latin typeface="Times New Roman" panose="02020603050405020304" pitchFamily="18" charset="0"/>
                <a:cs typeface="Times New Roman" panose="02020603050405020304" pitchFamily="18" charset="0"/>
              </a:rPr>
              <a:t>7.</a:t>
            </a:r>
            <a:r>
              <a:rPr lang="ru-RU" sz="2400" dirty="0">
                <a:solidFill>
                  <a:srgbClr val="C00000"/>
                </a:solidFill>
                <a:latin typeface="Times New Roman" panose="02020603050405020304" pitchFamily="18" charset="0"/>
                <a:cs typeface="Times New Roman" panose="02020603050405020304" pitchFamily="18" charset="0"/>
              </a:rPr>
              <a:t> перен., только ед. </a:t>
            </a:r>
            <a:r>
              <a:rPr lang="ru-RU" sz="2400" b="1" dirty="0">
                <a:solidFill>
                  <a:srgbClr val="C00000"/>
                </a:solidFill>
                <a:latin typeface="Times New Roman" panose="02020603050405020304" pitchFamily="18" charset="0"/>
                <a:cs typeface="Times New Roman" panose="02020603050405020304" pitchFamily="18" charset="0"/>
              </a:rPr>
              <a:t>Усовершенствование, высокое развитие</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smtClean="0">
                <a:solidFill>
                  <a:srgbClr val="C00000"/>
                </a:solidFill>
                <a:latin typeface="Times New Roman" panose="02020603050405020304" pitchFamily="18" charset="0"/>
                <a:cs typeface="Times New Roman" panose="02020603050405020304" pitchFamily="18" charset="0"/>
              </a:rPr>
              <a:t>(</a:t>
            </a:r>
            <a:r>
              <a:rPr lang="ru-RU" sz="2400" i="1" dirty="0" smtClean="0">
                <a:solidFill>
                  <a:srgbClr val="C00000"/>
                </a:solidFill>
                <a:latin typeface="Times New Roman" panose="02020603050405020304" pitchFamily="18" charset="0"/>
                <a:cs typeface="Times New Roman" panose="02020603050405020304" pitchFamily="18" charset="0"/>
              </a:rPr>
              <a:t>Актеру </a:t>
            </a:r>
            <a:r>
              <a:rPr lang="ru-RU" sz="2400" i="1" dirty="0">
                <a:solidFill>
                  <a:srgbClr val="C00000"/>
                </a:solidFill>
                <a:latin typeface="Times New Roman" panose="02020603050405020304" pitchFamily="18" charset="0"/>
                <a:cs typeface="Times New Roman" panose="02020603050405020304" pitchFamily="18" charset="0"/>
              </a:rPr>
              <a:t>требуется культура голоса, </a:t>
            </a:r>
            <a:r>
              <a:rPr lang="ru-RU" sz="2400" i="1" dirty="0" smtClean="0">
                <a:solidFill>
                  <a:srgbClr val="C00000"/>
                </a:solidFill>
                <a:latin typeface="Times New Roman" panose="02020603050405020304" pitchFamily="18" charset="0"/>
                <a:cs typeface="Times New Roman" panose="02020603050405020304" pitchFamily="18" charset="0"/>
              </a:rPr>
              <a:t>движений)</a:t>
            </a:r>
            <a:r>
              <a:rPr lang="ru-RU" sz="2400" dirty="0" smtClean="0">
                <a:solidFill>
                  <a:srgbClr val="C00000"/>
                </a:solidFill>
                <a:latin typeface="Times New Roman" panose="02020603050405020304" pitchFamily="18" charset="0"/>
                <a:cs typeface="Times New Roman" panose="02020603050405020304" pitchFamily="18" charset="0"/>
              </a:rPr>
              <a:t>. </a:t>
            </a:r>
            <a:r>
              <a:rPr lang="ru-RU" sz="2400" i="1" dirty="0">
                <a:solidFill>
                  <a:srgbClr val="C00000"/>
                </a:solidFill>
                <a:latin typeface="Times New Roman" panose="02020603050405020304" pitchFamily="18" charset="0"/>
                <a:cs typeface="Times New Roman" panose="02020603050405020304" pitchFamily="18" charset="0"/>
              </a:rPr>
              <a:t>Физическая культура </a:t>
            </a:r>
            <a:r>
              <a:rPr lang="ru-RU" sz="2400" dirty="0">
                <a:solidFill>
                  <a:srgbClr val="C00000"/>
                </a:solidFill>
                <a:latin typeface="Times New Roman" panose="02020603050405020304" pitchFamily="18" charset="0"/>
                <a:cs typeface="Times New Roman" panose="02020603050405020304" pitchFamily="18" charset="0"/>
              </a:rPr>
              <a:t>(спорт и гимнастика).</a:t>
            </a:r>
            <a:br>
              <a:rPr lang="ru-RU" sz="2400" dirty="0">
                <a:solidFill>
                  <a:srgbClr val="C00000"/>
                </a:solidFill>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34230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436728"/>
            <a:ext cx="10391000" cy="6114197"/>
          </a:xfrm>
        </p:spPr>
        <p:txBody>
          <a:bodyPr>
            <a:normAutofit/>
          </a:bodyPr>
          <a:lstStyle/>
          <a:p>
            <a:r>
              <a:rPr lang="ru-RU" sz="3200" dirty="0" smtClean="0">
                <a:solidFill>
                  <a:srgbClr val="C00000"/>
                </a:solidFill>
                <a:latin typeface="Times New Roman" panose="02020603050405020304" pitchFamily="18" charset="0"/>
                <a:cs typeface="Times New Roman" panose="02020603050405020304" pitchFamily="18" charset="0"/>
              </a:rPr>
              <a:t>Информация из словарей дает обширный материал для размышлений, потому  что это понятие очень многозначно. </a:t>
            </a:r>
            <a:br>
              <a:rPr lang="ru-RU" sz="3200" dirty="0" smtClean="0">
                <a:solidFill>
                  <a:srgbClr val="C00000"/>
                </a:solidFill>
                <a:latin typeface="Times New Roman" panose="02020603050405020304" pitchFamily="18" charset="0"/>
                <a:cs typeface="Times New Roman" panose="02020603050405020304" pitchFamily="18" charset="0"/>
              </a:rPr>
            </a:br>
            <a:r>
              <a:rPr lang="ru-RU" sz="3200" dirty="0" smtClean="0">
                <a:solidFill>
                  <a:srgbClr val="C00000"/>
                </a:solidFill>
                <a:latin typeface="Times New Roman" panose="02020603050405020304" pitchFamily="18" charset="0"/>
                <a:cs typeface="Times New Roman" panose="02020603050405020304" pitchFamily="18" charset="0"/>
              </a:rPr>
              <a:t>Более того,  термин «</a:t>
            </a:r>
            <a:r>
              <a:rPr lang="ru-RU" sz="3200" dirty="0" smtClean="0">
                <a:solidFill>
                  <a:srgbClr val="FF0000"/>
                </a:solidFill>
                <a:latin typeface="Times New Roman" panose="02020603050405020304" pitchFamily="18" charset="0"/>
                <a:cs typeface="Times New Roman" panose="02020603050405020304" pitchFamily="18" charset="0"/>
              </a:rPr>
              <a:t>культура»</a:t>
            </a:r>
            <a:r>
              <a:rPr lang="ru-RU" sz="3200" dirty="0" smtClean="0">
                <a:solidFill>
                  <a:srgbClr val="C00000"/>
                </a:solidFill>
                <a:latin typeface="Times New Roman" panose="02020603050405020304" pitchFamily="18" charset="0"/>
                <a:cs typeface="Times New Roman" panose="02020603050405020304" pitchFamily="18" charset="0"/>
              </a:rPr>
              <a:t> поясняется  даже в таких словарях, как: </a:t>
            </a:r>
            <a:r>
              <a:rPr lang="ru-RU" sz="3200" dirty="0" smtClean="0">
                <a:solidFill>
                  <a:schemeClr val="accent3">
                    <a:lumMod val="50000"/>
                  </a:schemeClr>
                </a:solidFill>
                <a:latin typeface="Times New Roman" panose="02020603050405020304" pitchFamily="18" charset="0"/>
                <a:cs typeface="Times New Roman" panose="02020603050405020304" pitchFamily="18" charset="0"/>
              </a:rPr>
              <a:t>философский,  исторический, юридический,  политический, бухгалтерский, медицинский, педагогический и т.д</a:t>
            </a:r>
            <a:r>
              <a:rPr lang="ru-RU" sz="3200" dirty="0" smtClean="0">
                <a:solidFill>
                  <a:srgbClr val="C00000"/>
                </a:solidFill>
                <a:latin typeface="Times New Roman" panose="02020603050405020304" pitchFamily="18" charset="0"/>
                <a:cs typeface="Times New Roman" panose="02020603050405020304" pitchFamily="18" charset="0"/>
              </a:rPr>
              <a:t>.</a:t>
            </a:r>
            <a:br>
              <a:rPr lang="ru-RU" sz="3200" dirty="0" smtClean="0">
                <a:solidFill>
                  <a:srgbClr val="C00000"/>
                </a:solidFill>
                <a:latin typeface="Times New Roman" panose="02020603050405020304" pitchFamily="18" charset="0"/>
                <a:cs typeface="Times New Roman" panose="02020603050405020304" pitchFamily="18" charset="0"/>
              </a:rPr>
            </a:br>
            <a:r>
              <a:rPr lang="ru-RU" sz="3200" dirty="0" smtClean="0">
                <a:solidFill>
                  <a:srgbClr val="C00000"/>
                </a:solidFill>
                <a:latin typeface="Times New Roman" panose="02020603050405020304" pitchFamily="18" charset="0"/>
                <a:cs typeface="Times New Roman" panose="02020603050405020304" pitchFamily="18" charset="0"/>
              </a:rPr>
              <a:t>Истоки этого многообразия, я думаю, не только в его древнем происхождении, но и в удачном применении  к различным процессам  в  развитии общества за две тысячи лет.</a:t>
            </a:r>
            <a:br>
              <a:rPr lang="ru-RU" sz="3200" dirty="0" smtClean="0">
                <a:solidFill>
                  <a:srgbClr val="C00000"/>
                </a:solidFill>
                <a:latin typeface="Times New Roman" panose="02020603050405020304" pitchFamily="18" charset="0"/>
                <a:cs typeface="Times New Roman" panose="02020603050405020304" pitchFamily="18" charset="0"/>
              </a:rPr>
            </a:br>
            <a:endParaRPr lang="ru-RU" sz="32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1264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668740" y="750627"/>
            <a:ext cx="10304059" cy="2497540"/>
          </a:xfrm>
        </p:spPr>
        <p:txBody>
          <a:bodyPr>
            <a:normAutofit fontScale="90000"/>
          </a:bodyPr>
          <a:lstStyle/>
          <a:p>
            <a:r>
              <a:rPr lang="ru-RU" sz="1400" dirty="0"/>
              <a:t>   </a:t>
            </a:r>
            <a:r>
              <a:rPr lang="ru-RU" sz="1800" dirty="0"/>
              <a:t>  </a:t>
            </a:r>
            <a:r>
              <a:rPr lang="ru-RU" sz="1800" dirty="0">
                <a:latin typeface="Times New Roman" panose="02020603050405020304" pitchFamily="18" charset="0"/>
                <a:cs typeface="Times New Roman" panose="02020603050405020304" pitchFamily="18" charset="0"/>
              </a:rPr>
              <a:t> </a:t>
            </a:r>
            <a:r>
              <a:rPr lang="ru-RU" sz="4000" dirty="0" smtClean="0">
                <a:solidFill>
                  <a:srgbClr val="7030A0"/>
                </a:solidFill>
                <a:latin typeface="Times New Roman" panose="02020603050405020304" pitchFamily="18" charset="0"/>
                <a:cs typeface="Times New Roman" panose="02020603050405020304" pitchFamily="18" charset="0"/>
              </a:rPr>
              <a:t>Древний корень слова </a:t>
            </a:r>
            <a:r>
              <a:rPr lang="ru-RU" sz="4000" dirty="0" smtClean="0">
                <a:solidFill>
                  <a:srgbClr val="7030A0"/>
                </a:solidFill>
                <a:latin typeface="Times New Roman" panose="02020603050405020304" pitchFamily="18" charset="0"/>
                <a:cs typeface="Times New Roman" panose="02020603050405020304" pitchFamily="18" charset="0"/>
              </a:rPr>
              <a:t>«культура</a:t>
            </a:r>
            <a:r>
              <a:rPr lang="ru-RU" sz="4000" dirty="0" smtClean="0">
                <a:solidFill>
                  <a:srgbClr val="7030A0"/>
                </a:solidFill>
                <a:latin typeface="Times New Roman" panose="02020603050405020304" pitchFamily="18" charset="0"/>
                <a:cs typeface="Times New Roman" panose="02020603050405020304" pitchFamily="18" charset="0"/>
              </a:rPr>
              <a:t>»</a:t>
            </a:r>
            <a:br>
              <a:rPr lang="ru-RU" sz="4000" dirty="0" smtClean="0">
                <a:solidFill>
                  <a:srgbClr val="7030A0"/>
                </a:solidFill>
                <a:latin typeface="Times New Roman" panose="02020603050405020304" pitchFamily="18" charset="0"/>
                <a:cs typeface="Times New Roman" panose="02020603050405020304" pitchFamily="18" charset="0"/>
              </a:rPr>
            </a:br>
            <a:r>
              <a:rPr lang="ru-RU" sz="3100" dirty="0" smtClean="0">
                <a:solidFill>
                  <a:srgbClr val="C00000"/>
                </a:solidFill>
                <a:latin typeface="Times New Roman" panose="02020603050405020304" pitchFamily="18" charset="0"/>
                <a:cs typeface="Times New Roman" panose="02020603050405020304" pitchFamily="18" charset="0"/>
              </a:rPr>
              <a:t>Форму</a:t>
            </a:r>
            <a:r>
              <a:rPr lang="ru-RU" sz="3100" dirty="0">
                <a:solidFill>
                  <a:srgbClr val="C00000"/>
                </a:solidFill>
                <a:latin typeface="Times New Roman" panose="02020603050405020304" pitchFamily="18" charset="0"/>
                <a:cs typeface="Times New Roman" panose="02020603050405020304" pitchFamily="18" charset="0"/>
              </a:rPr>
              <a:t> </a:t>
            </a:r>
            <a:r>
              <a:rPr lang="ru-RU" sz="3100" dirty="0" err="1">
                <a:solidFill>
                  <a:srgbClr val="C00000"/>
                </a:solidFill>
                <a:latin typeface="Times New Roman" panose="02020603050405020304" pitchFamily="18" charset="0"/>
                <a:cs typeface="Times New Roman" panose="02020603050405020304" pitchFamily="18" charset="0"/>
              </a:rPr>
              <a:t>colere</a:t>
            </a:r>
            <a:r>
              <a:rPr lang="ru-RU" sz="3100" dirty="0">
                <a:solidFill>
                  <a:srgbClr val="C00000"/>
                </a:solidFill>
                <a:latin typeface="Times New Roman" panose="02020603050405020304" pitchFamily="18" charset="0"/>
                <a:cs typeface="Times New Roman" panose="02020603050405020304" pitchFamily="18" charset="0"/>
              </a:rPr>
              <a:t> в латинском языке лингвисты возводят к </a:t>
            </a:r>
            <a:r>
              <a:rPr lang="ru-RU" sz="3100" b="1" dirty="0">
                <a:solidFill>
                  <a:srgbClr val="C00000"/>
                </a:solidFill>
                <a:latin typeface="Times New Roman" panose="02020603050405020304" pitchFamily="18" charset="0"/>
                <a:cs typeface="Times New Roman" panose="02020603050405020304" pitchFamily="18" charset="0"/>
              </a:rPr>
              <a:t>индоевропейскому</a:t>
            </a:r>
            <a:r>
              <a:rPr lang="ru-RU" sz="3100" dirty="0">
                <a:solidFill>
                  <a:srgbClr val="C00000"/>
                </a:solidFill>
                <a:latin typeface="Times New Roman" panose="02020603050405020304" pitchFamily="18" charset="0"/>
                <a:cs typeface="Times New Roman" panose="02020603050405020304" pitchFamily="18" charset="0"/>
              </a:rPr>
              <a:t> </a:t>
            </a:r>
            <a:r>
              <a:rPr lang="ru-RU" sz="3100" dirty="0" err="1" smtClean="0">
                <a:solidFill>
                  <a:srgbClr val="C00000"/>
                </a:solidFill>
                <a:latin typeface="Times New Roman" panose="02020603050405020304" pitchFamily="18" charset="0"/>
                <a:cs typeface="Times New Roman" panose="02020603050405020304" pitchFamily="18" charset="0"/>
              </a:rPr>
              <a:t>kuel</a:t>
            </a:r>
            <a:r>
              <a:rPr lang="ru-RU" sz="3100" dirty="0" smtClean="0">
                <a:solidFill>
                  <a:srgbClr val="C00000"/>
                </a:solidFill>
                <a:latin typeface="Times New Roman" panose="02020603050405020304" pitchFamily="18" charset="0"/>
                <a:cs typeface="Times New Roman" panose="02020603050405020304" pitchFamily="18" charset="0"/>
              </a:rPr>
              <a:t>-</a:t>
            </a:r>
            <a:r>
              <a:rPr lang="ru-RU" sz="3100" dirty="0">
                <a:solidFill>
                  <a:srgbClr val="C00000"/>
                </a:solidFill>
                <a:latin typeface="Times New Roman" panose="02020603050405020304" pitchFamily="18" charset="0"/>
                <a:cs typeface="Times New Roman" panose="02020603050405020304" pitchFamily="18" charset="0"/>
              </a:rPr>
              <a:t>, имеющему значения 'двигаться', 'вращаться</a:t>
            </a:r>
            <a:r>
              <a:rPr lang="ru-RU" sz="2700" dirty="0">
                <a:solidFill>
                  <a:srgbClr val="C00000"/>
                </a:solidFill>
                <a:latin typeface="Times New Roman" panose="02020603050405020304" pitchFamily="18" charset="0"/>
                <a:cs typeface="Times New Roman" panose="02020603050405020304" pitchFamily="18" charset="0"/>
              </a:rPr>
              <a:t>'. (От корня </a:t>
            </a:r>
            <a:r>
              <a:rPr lang="ru-RU" sz="2700" dirty="0" err="1" smtClean="0">
                <a:solidFill>
                  <a:srgbClr val="C00000"/>
                </a:solidFill>
                <a:latin typeface="Times New Roman" panose="02020603050405020304" pitchFamily="18" charset="0"/>
                <a:cs typeface="Times New Roman" panose="02020603050405020304" pitchFamily="18" charset="0"/>
              </a:rPr>
              <a:t>kuel</a:t>
            </a:r>
            <a:r>
              <a:rPr lang="ru-RU" sz="2700" dirty="0" smtClean="0">
                <a:solidFill>
                  <a:srgbClr val="C00000"/>
                </a:solidFill>
                <a:latin typeface="Times New Roman" panose="02020603050405020304" pitchFamily="18" charset="0"/>
                <a:cs typeface="Times New Roman" panose="02020603050405020304" pitchFamily="18" charset="0"/>
              </a:rPr>
              <a:t>- </a:t>
            </a:r>
            <a:r>
              <a:rPr lang="ru-RU" sz="2700" dirty="0">
                <a:solidFill>
                  <a:srgbClr val="C00000"/>
                </a:solidFill>
                <a:latin typeface="Times New Roman" panose="02020603050405020304" pitchFamily="18" charset="0"/>
                <a:cs typeface="Times New Roman" panose="02020603050405020304" pitchFamily="18" charset="0"/>
              </a:rPr>
              <a:t>происходит ст.-сл. </a:t>
            </a:r>
            <a:r>
              <a:rPr lang="ru-RU" sz="2700" i="1" dirty="0">
                <a:solidFill>
                  <a:srgbClr val="C00000"/>
                </a:solidFill>
                <a:latin typeface="Times New Roman" panose="02020603050405020304" pitchFamily="18" charset="0"/>
                <a:cs typeface="Times New Roman" panose="02020603050405020304" pitchFamily="18" charset="0"/>
              </a:rPr>
              <a:t>коло</a:t>
            </a:r>
            <a:r>
              <a:rPr lang="ru-RU" sz="2700" dirty="0">
                <a:solidFill>
                  <a:srgbClr val="C00000"/>
                </a:solidFill>
                <a:latin typeface="Times New Roman" panose="02020603050405020304" pitchFamily="18" charset="0"/>
                <a:cs typeface="Times New Roman" panose="02020603050405020304" pitchFamily="18" charset="0"/>
              </a:rPr>
              <a:t> — 'колесо', 'круг', 'горизонт', и др.-рус. </a:t>
            </a:r>
            <a:r>
              <a:rPr lang="ru-RU" sz="2700" i="1" dirty="0">
                <a:solidFill>
                  <a:srgbClr val="C00000"/>
                </a:solidFill>
                <a:latin typeface="Times New Roman" panose="02020603050405020304" pitchFamily="18" charset="0"/>
                <a:cs typeface="Times New Roman" panose="02020603050405020304" pitchFamily="18" charset="0"/>
              </a:rPr>
              <a:t>коло</a:t>
            </a:r>
            <a:r>
              <a:rPr lang="ru-RU" sz="2700" dirty="0">
                <a:solidFill>
                  <a:srgbClr val="C00000"/>
                </a:solidFill>
                <a:latin typeface="Times New Roman" panose="02020603050405020304" pitchFamily="18" charset="0"/>
                <a:cs typeface="Times New Roman" panose="02020603050405020304" pitchFamily="18" charset="0"/>
              </a:rPr>
              <a:t> с теми же значениями (мн. ч. </a:t>
            </a:r>
            <a:r>
              <a:rPr lang="ru-RU" sz="2700" i="1" dirty="0">
                <a:solidFill>
                  <a:srgbClr val="C00000"/>
                </a:solidFill>
                <a:latin typeface="Times New Roman" panose="02020603050405020304" pitchFamily="18" charset="0"/>
                <a:cs typeface="Times New Roman" panose="02020603050405020304" pitchFamily="18" charset="0"/>
              </a:rPr>
              <a:t>колеса</a:t>
            </a:r>
            <a:r>
              <a:rPr lang="ru-RU" sz="2700" dirty="0">
                <a:solidFill>
                  <a:srgbClr val="C00000"/>
                </a:solidFill>
                <a:latin typeface="Times New Roman" panose="02020603050405020304" pitchFamily="18" charset="0"/>
                <a:cs typeface="Times New Roman" panose="02020603050405020304" pitchFamily="18" charset="0"/>
              </a:rPr>
              <a:t> или </a:t>
            </a:r>
            <a:r>
              <a:rPr lang="ru-RU" sz="2700" i="1" dirty="0">
                <a:solidFill>
                  <a:srgbClr val="C00000"/>
                </a:solidFill>
                <a:latin typeface="Times New Roman" panose="02020603050405020304" pitchFamily="18" charset="0"/>
                <a:cs typeface="Times New Roman" panose="02020603050405020304" pitchFamily="18" charset="0"/>
              </a:rPr>
              <a:t>кола</a:t>
            </a:r>
            <a:r>
              <a:rPr lang="ru-RU" sz="2700" dirty="0">
                <a:solidFill>
                  <a:srgbClr val="C00000"/>
                </a:solidFill>
                <a:latin typeface="Times New Roman" panose="02020603050405020304" pitchFamily="18" charset="0"/>
                <a:cs typeface="Times New Roman" panose="02020603050405020304" pitchFamily="18" charset="0"/>
              </a:rPr>
              <a:t>; форма </a:t>
            </a:r>
            <a:r>
              <a:rPr lang="ru-RU" sz="2700" i="1" dirty="0">
                <a:solidFill>
                  <a:srgbClr val="C00000"/>
                </a:solidFill>
                <a:latin typeface="Times New Roman" panose="02020603050405020304" pitchFamily="18" charset="0"/>
                <a:cs typeface="Times New Roman" panose="02020603050405020304" pitchFamily="18" charset="0"/>
              </a:rPr>
              <a:t>кола</a:t>
            </a:r>
            <a:r>
              <a:rPr lang="ru-RU" sz="2700" dirty="0">
                <a:solidFill>
                  <a:srgbClr val="C00000"/>
                </a:solidFill>
                <a:latin typeface="Times New Roman" panose="02020603050405020304" pitchFamily="18" charset="0"/>
                <a:cs typeface="Times New Roman" panose="02020603050405020304" pitchFamily="18" charset="0"/>
              </a:rPr>
              <a:t> имеет еще значения 'телега', </a:t>
            </a:r>
            <a:r>
              <a:rPr lang="ru-RU" sz="2700" dirty="0" smtClean="0">
                <a:solidFill>
                  <a:srgbClr val="C00000"/>
                </a:solidFill>
                <a:latin typeface="Times New Roman" panose="02020603050405020304" pitchFamily="18" charset="0"/>
                <a:cs typeface="Times New Roman" panose="02020603050405020304" pitchFamily="18" charset="0"/>
              </a:rPr>
              <a:t>'повозка‘).</a:t>
            </a:r>
            <a:r>
              <a:rPr lang="ru-RU" sz="2700" dirty="0">
                <a:solidFill>
                  <a:srgbClr val="C00000"/>
                </a:solidFill>
                <a:latin typeface="Times New Roman" panose="02020603050405020304" pitchFamily="18" charset="0"/>
                <a:cs typeface="Times New Roman" panose="02020603050405020304" pitchFamily="18" charset="0"/>
              </a:rPr>
              <a:t/>
            </a:r>
            <a:br>
              <a:rPr lang="ru-RU" sz="2700" dirty="0">
                <a:solidFill>
                  <a:srgbClr val="C00000"/>
                </a:solidFill>
                <a:latin typeface="Times New Roman" panose="02020603050405020304" pitchFamily="18" charset="0"/>
                <a:cs typeface="Times New Roman" panose="02020603050405020304" pitchFamily="18" charset="0"/>
              </a:rPr>
            </a:br>
            <a:r>
              <a:rPr lang="ru-RU" sz="2200" dirty="0">
                <a:solidFill>
                  <a:srgbClr val="C00000"/>
                </a:solidFill>
                <a:latin typeface="Times New Roman" panose="02020603050405020304" pitchFamily="18" charset="0"/>
                <a:cs typeface="Times New Roman" panose="02020603050405020304" pitchFamily="18" charset="0"/>
              </a:rPr>
              <a:t> </a:t>
            </a:r>
          </a:p>
        </p:txBody>
      </p:sp>
      <p:sp>
        <p:nvSpPr>
          <p:cNvPr id="7" name="Текст 6"/>
          <p:cNvSpPr>
            <a:spLocks noGrp="1"/>
          </p:cNvSpPr>
          <p:nvPr>
            <p:ph type="body" idx="1"/>
          </p:nvPr>
        </p:nvSpPr>
        <p:spPr>
          <a:xfrm>
            <a:off x="668741" y="3248167"/>
            <a:ext cx="10304057" cy="3452884"/>
          </a:xfrm>
        </p:spPr>
        <p:txBody>
          <a:bodyPr>
            <a:normAutofit fontScale="85000" lnSpcReduction="20000"/>
          </a:bodyPr>
          <a:lstStyle/>
          <a:p>
            <a:r>
              <a:rPr lang="ru-RU" dirty="0"/>
              <a:t>   </a:t>
            </a:r>
            <a:r>
              <a:rPr lang="ru-RU" dirty="0">
                <a:solidFill>
                  <a:srgbClr val="C00000"/>
                </a:solidFill>
              </a:rPr>
              <a:t> </a:t>
            </a:r>
            <a:endParaRPr lang="ru-RU" b="1" dirty="0" smtClean="0">
              <a:solidFill>
                <a:srgbClr val="C00000"/>
              </a:solidFill>
            </a:endParaRPr>
          </a:p>
          <a:p>
            <a:pPr>
              <a:lnSpc>
                <a:spcPct val="120000"/>
              </a:lnSpc>
            </a:pPr>
            <a:r>
              <a:rPr lang="ru-RU" sz="3200" b="1" dirty="0" smtClean="0">
                <a:solidFill>
                  <a:srgbClr val="C00000"/>
                </a:solidFill>
                <a:latin typeface="Times New Roman" panose="02020603050405020304" pitchFamily="18" charset="0"/>
                <a:cs typeface="Times New Roman" panose="02020603050405020304" pitchFamily="18" charset="0"/>
              </a:rPr>
              <a:t>В </a:t>
            </a:r>
            <a:r>
              <a:rPr lang="ru-RU" sz="3200" b="1" dirty="0">
                <a:solidFill>
                  <a:srgbClr val="C00000"/>
                </a:solidFill>
                <a:latin typeface="Times New Roman" panose="02020603050405020304" pitchFamily="18" charset="0"/>
                <a:cs typeface="Times New Roman" panose="02020603050405020304" pitchFamily="18" charset="0"/>
              </a:rPr>
              <a:t>латинском языке </a:t>
            </a:r>
            <a:r>
              <a:rPr lang="ru-RU" sz="3200" b="1" dirty="0" smtClean="0">
                <a:solidFill>
                  <a:srgbClr val="C00000"/>
                </a:solidFill>
                <a:latin typeface="Times New Roman" panose="02020603050405020304" pitchFamily="18" charset="0"/>
                <a:cs typeface="Times New Roman" panose="02020603050405020304" pitchFamily="18" charset="0"/>
              </a:rPr>
              <a:t> применялось слово </a:t>
            </a:r>
            <a:r>
              <a:rPr lang="ru-RU" sz="3200" dirty="0" err="1" smtClean="0">
                <a:solidFill>
                  <a:srgbClr val="C00000"/>
                </a:solidFill>
                <a:latin typeface="Times New Roman" panose="02020603050405020304" pitchFamily="18" charset="0"/>
                <a:cs typeface="Times New Roman" panose="02020603050405020304" pitchFamily="18" charset="0"/>
              </a:rPr>
              <a:t>colere</a:t>
            </a:r>
            <a:r>
              <a:rPr lang="ru-RU" sz="3200" dirty="0" smtClean="0">
                <a:solidFill>
                  <a:srgbClr val="C00000"/>
                </a:solidFill>
                <a:latin typeface="Times New Roman" panose="02020603050405020304" pitchFamily="18" charset="0"/>
                <a:cs typeface="Times New Roman" panose="02020603050405020304" pitchFamily="18" charset="0"/>
              </a:rPr>
              <a:t> в смысле:</a:t>
            </a:r>
            <a:endParaRPr lang="ru-RU" sz="3200" b="1" dirty="0">
              <a:solidFill>
                <a:srgbClr val="C00000"/>
              </a:solidFill>
              <a:latin typeface="Times New Roman" panose="02020603050405020304" pitchFamily="18" charset="0"/>
              <a:cs typeface="Times New Roman" panose="02020603050405020304" pitchFamily="18" charset="0"/>
            </a:endParaRPr>
          </a:p>
          <a:p>
            <a:pPr>
              <a:lnSpc>
                <a:spcPct val="120000"/>
              </a:lnSpc>
            </a:pPr>
            <a:r>
              <a:rPr lang="ru-RU" sz="3200" dirty="0" smtClean="0">
                <a:solidFill>
                  <a:srgbClr val="C00000"/>
                </a:solidFill>
                <a:latin typeface="Times New Roman" panose="02020603050405020304" pitchFamily="18" charset="0"/>
                <a:cs typeface="Times New Roman" panose="02020603050405020304" pitchFamily="18" charset="0"/>
              </a:rPr>
              <a:t>1</a:t>
            </a:r>
            <a:r>
              <a:rPr lang="ru-RU" sz="3200" dirty="0">
                <a:solidFill>
                  <a:srgbClr val="C00000"/>
                </a:solidFill>
                <a:latin typeface="Times New Roman" panose="02020603050405020304" pitchFamily="18" charset="0"/>
                <a:cs typeface="Times New Roman" panose="02020603050405020304" pitchFamily="18" charset="0"/>
              </a:rPr>
              <a:t>) 'жить в каком-либо </a:t>
            </a:r>
            <a:r>
              <a:rPr lang="ru-RU" sz="3200" dirty="0" smtClean="0">
                <a:solidFill>
                  <a:srgbClr val="C00000"/>
                </a:solidFill>
                <a:latin typeface="Times New Roman" panose="02020603050405020304" pitchFamily="18" charset="0"/>
                <a:cs typeface="Times New Roman" panose="02020603050405020304" pitchFamily="18" charset="0"/>
              </a:rPr>
              <a:t>месте</a:t>
            </a:r>
            <a:r>
              <a:rPr lang="ru-RU" sz="3200" dirty="0">
                <a:solidFill>
                  <a:srgbClr val="C00000"/>
                </a:solidFill>
                <a:latin typeface="Times New Roman" panose="02020603050405020304" pitchFamily="18" charset="0"/>
                <a:cs typeface="Times New Roman" panose="02020603050405020304" pitchFamily="18" charset="0"/>
              </a:rPr>
              <a:t>,</a:t>
            </a:r>
            <a:r>
              <a:rPr lang="ru-RU" sz="3200" dirty="0" smtClean="0">
                <a:solidFill>
                  <a:srgbClr val="C00000"/>
                </a:solidFill>
                <a:latin typeface="Times New Roman" panose="02020603050405020304" pitchFamily="18" charset="0"/>
                <a:cs typeface="Times New Roman" panose="02020603050405020304" pitchFamily="18" charset="0"/>
              </a:rPr>
              <a:t> </a:t>
            </a:r>
            <a:endParaRPr lang="ru-RU" sz="3200" dirty="0">
              <a:solidFill>
                <a:srgbClr val="C00000"/>
              </a:solidFill>
              <a:latin typeface="Times New Roman" panose="02020603050405020304" pitchFamily="18" charset="0"/>
              <a:cs typeface="Times New Roman" panose="02020603050405020304" pitchFamily="18" charset="0"/>
            </a:endParaRPr>
          </a:p>
          <a:p>
            <a:pPr>
              <a:lnSpc>
                <a:spcPct val="120000"/>
              </a:lnSpc>
            </a:pPr>
            <a:r>
              <a:rPr lang="ru-RU" sz="3200" dirty="0">
                <a:solidFill>
                  <a:srgbClr val="C00000"/>
                </a:solidFill>
                <a:latin typeface="Times New Roman" panose="02020603050405020304" pitchFamily="18" charset="0"/>
                <a:cs typeface="Times New Roman" panose="02020603050405020304" pitchFamily="18" charset="0"/>
              </a:rPr>
              <a:t>2) 'обживать какое-либо место, обрабатывать землю в своем </a:t>
            </a:r>
            <a:r>
              <a:rPr lang="ru-RU" sz="3200" dirty="0" smtClean="0">
                <a:solidFill>
                  <a:srgbClr val="C00000"/>
                </a:solidFill>
                <a:latin typeface="Times New Roman" panose="02020603050405020304" pitchFamily="18" charset="0"/>
                <a:cs typeface="Times New Roman" panose="02020603050405020304" pitchFamily="18" charset="0"/>
              </a:rPr>
              <a:t>месте, культивировать,  а также «земледелец»,</a:t>
            </a:r>
          </a:p>
          <a:p>
            <a:pPr>
              <a:lnSpc>
                <a:spcPct val="120000"/>
              </a:lnSpc>
            </a:pPr>
            <a:r>
              <a:rPr lang="ru-RU" sz="3200" dirty="0" smtClean="0">
                <a:solidFill>
                  <a:srgbClr val="C00000"/>
                </a:solidFill>
                <a:latin typeface="Times New Roman" panose="02020603050405020304" pitchFamily="18" charset="0"/>
                <a:cs typeface="Times New Roman" panose="02020603050405020304" pitchFamily="18" charset="0"/>
              </a:rPr>
              <a:t>3) обитать</a:t>
            </a:r>
            <a:r>
              <a:rPr lang="ru-RU" sz="3200" dirty="0">
                <a:solidFill>
                  <a:srgbClr val="C00000"/>
                </a:solidFill>
                <a:latin typeface="Times New Roman" panose="02020603050405020304" pitchFamily="18" charset="0"/>
                <a:cs typeface="Times New Roman" panose="02020603050405020304" pitchFamily="18" charset="0"/>
              </a:rPr>
              <a:t>', </a:t>
            </a:r>
            <a:r>
              <a:rPr lang="ru-RU" sz="3200" dirty="0" smtClean="0">
                <a:solidFill>
                  <a:srgbClr val="C00000"/>
                </a:solidFill>
                <a:latin typeface="Times New Roman" panose="02020603050405020304" pitchFamily="18" charset="0"/>
                <a:cs typeface="Times New Roman" panose="02020603050405020304" pitchFamily="18" charset="0"/>
              </a:rPr>
              <a:t>'населять, что  </a:t>
            </a:r>
            <a:r>
              <a:rPr lang="ru-RU" sz="3200" dirty="0">
                <a:solidFill>
                  <a:srgbClr val="C00000"/>
                </a:solidFill>
                <a:latin typeface="Times New Roman" panose="02020603050405020304" pitchFamily="18" charset="0"/>
                <a:cs typeface="Times New Roman" panose="02020603050405020304" pitchFamily="18" charset="0"/>
              </a:rPr>
              <a:t>трансформировалось   в </a:t>
            </a:r>
            <a:r>
              <a:rPr lang="ru-RU" sz="3200" dirty="0" smtClean="0">
                <a:solidFill>
                  <a:srgbClr val="C00000"/>
                </a:solidFill>
                <a:latin typeface="Times New Roman" panose="02020603050405020304" pitchFamily="18" charset="0"/>
                <a:cs typeface="Times New Roman" panose="02020603050405020304" pitchFamily="18" charset="0"/>
              </a:rPr>
              <a:t> слово «колония»</a:t>
            </a:r>
            <a:endParaRPr lang="ru-RU" sz="3200" dirty="0">
              <a:solidFill>
                <a:srgbClr val="C00000"/>
              </a:solidFill>
              <a:latin typeface="Times New Roman" panose="02020603050405020304" pitchFamily="18" charset="0"/>
              <a:cs typeface="Times New Roman" panose="02020603050405020304" pitchFamily="18" charset="0"/>
            </a:endParaRPr>
          </a:p>
          <a:p>
            <a:r>
              <a:rPr lang="ru-RU" sz="3100"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xmlns="" val="2517592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0628" y="573205"/>
            <a:ext cx="9198590" cy="2661313"/>
          </a:xfrm>
        </p:spPr>
        <p:txBody>
          <a:bodyPr>
            <a:normAutofit/>
          </a:bodyPr>
          <a:lstStyle/>
          <a:p>
            <a:pPr>
              <a:lnSpc>
                <a:spcPct val="150000"/>
              </a:lnSpc>
            </a:pPr>
            <a:r>
              <a:rPr lang="ru-RU" sz="2400" dirty="0" smtClean="0">
                <a:solidFill>
                  <a:srgbClr val="C00000"/>
                </a:solidFill>
                <a:latin typeface="Times New Roman" panose="02020603050405020304" pitchFamily="18" charset="0"/>
                <a:cs typeface="Times New Roman" panose="02020603050405020304" pitchFamily="18" charset="0"/>
              </a:rPr>
              <a:t>Академик </a:t>
            </a:r>
            <a:r>
              <a:rPr lang="ru-RU" sz="2400" dirty="0">
                <a:solidFill>
                  <a:srgbClr val="C00000"/>
                </a:solidFill>
                <a:latin typeface="Times New Roman" panose="02020603050405020304" pitchFamily="18" charset="0"/>
                <a:cs typeface="Times New Roman" panose="02020603050405020304" pitchFamily="18" charset="0"/>
              </a:rPr>
              <a:t>Ю. С. Степанов </a:t>
            </a:r>
            <a:r>
              <a:rPr lang="ru-RU" sz="2400" dirty="0" smtClean="0">
                <a:solidFill>
                  <a:srgbClr val="C00000"/>
                </a:solidFill>
                <a:latin typeface="Times New Roman" panose="02020603050405020304" pitchFamily="18" charset="0"/>
                <a:cs typeface="Times New Roman" panose="02020603050405020304" pitchFamily="18" charset="0"/>
              </a:rPr>
              <a:t>отмечал: </a:t>
            </a:r>
            <a:r>
              <a:rPr lang="ru-RU" sz="2400" dirty="0" smtClean="0">
                <a:solidFill>
                  <a:srgbClr val="C00000"/>
                </a:solidFill>
                <a:latin typeface="Times New Roman" panose="02020603050405020304" pitchFamily="18" charset="0"/>
                <a:cs typeface="Times New Roman" panose="02020603050405020304" pitchFamily="18" charset="0"/>
              </a:rPr>
              <a:t>«Так </a:t>
            </a:r>
            <a:r>
              <a:rPr lang="ru-RU" sz="2400" dirty="0">
                <a:solidFill>
                  <a:srgbClr val="C00000"/>
                </a:solidFill>
                <a:latin typeface="Times New Roman" panose="02020603050405020304" pitchFamily="18" charset="0"/>
                <a:cs typeface="Times New Roman" panose="02020603050405020304" pitchFamily="18" charset="0"/>
              </a:rPr>
              <a:t>как предметом заботы человека было не только само место, земля, но и божество, которое его охраняло, то развилось особое значение „почитать", </a:t>
            </a:r>
            <a:r>
              <a:rPr lang="ru-RU" sz="2400" dirty="0" smtClean="0">
                <a:solidFill>
                  <a:srgbClr val="C00000"/>
                </a:solidFill>
                <a:latin typeface="Times New Roman" panose="02020603050405020304" pitchFamily="18" charset="0"/>
                <a:cs typeface="Times New Roman" panose="02020603050405020304" pitchFamily="18" charset="0"/>
              </a:rPr>
              <a:t> ублажать </a:t>
            </a:r>
            <a:r>
              <a:rPr lang="ru-RU" sz="2400" dirty="0">
                <a:solidFill>
                  <a:srgbClr val="C00000"/>
                </a:solidFill>
                <a:latin typeface="Times New Roman" panose="02020603050405020304" pitchFamily="18" charset="0"/>
                <a:cs typeface="Times New Roman" panose="02020603050405020304" pitchFamily="18" charset="0"/>
              </a:rPr>
              <a:t>бога", откуда </a:t>
            </a:r>
            <a:r>
              <a:rPr lang="ru-RU" sz="2400" dirty="0" smtClean="0">
                <a:solidFill>
                  <a:srgbClr val="C00000"/>
                </a:solidFill>
                <a:latin typeface="Times New Roman" panose="02020603050405020304" pitchFamily="18" charset="0"/>
                <a:cs typeface="Times New Roman" panose="02020603050405020304" pitchFamily="18" charset="0"/>
              </a:rPr>
              <a:t> «</a:t>
            </a:r>
            <a:r>
              <a:rPr lang="ru-RU" sz="2400" dirty="0" err="1" smtClean="0">
                <a:solidFill>
                  <a:srgbClr val="C00000"/>
                </a:solidFill>
                <a:latin typeface="Times New Roman" panose="02020603050405020304" pitchFamily="18" charset="0"/>
                <a:cs typeface="Times New Roman" panose="02020603050405020304" pitchFamily="18" charset="0"/>
              </a:rPr>
              <a:t>cultus</a:t>
            </a:r>
            <a:r>
              <a:rPr lang="ru-RU" sz="2400" dirty="0" smtClean="0">
                <a:solidFill>
                  <a:srgbClr val="C00000"/>
                </a:solidFill>
                <a:latin typeface="Times New Roman" panose="02020603050405020304" pitchFamily="18" charset="0"/>
                <a:cs typeface="Times New Roman" panose="02020603050405020304" pitchFamily="18" charset="0"/>
              </a:rPr>
              <a:t>» - попечение</a:t>
            </a:r>
            <a:r>
              <a:rPr lang="ru-RU" sz="2400" dirty="0">
                <a:solidFill>
                  <a:srgbClr val="C00000"/>
                </a:solidFill>
                <a:latin typeface="Times New Roman" panose="02020603050405020304" pitchFamily="18" charset="0"/>
                <a:cs typeface="Times New Roman" panose="02020603050405020304" pitchFamily="18" charset="0"/>
              </a:rPr>
              <a:t>, забота о божестве" — „культ"». </a:t>
            </a:r>
          </a:p>
        </p:txBody>
      </p:sp>
      <p:sp>
        <p:nvSpPr>
          <p:cNvPr id="3" name="Текст 2"/>
          <p:cNvSpPr>
            <a:spLocks noGrp="1"/>
          </p:cNvSpPr>
          <p:nvPr>
            <p:ph type="body" idx="1"/>
          </p:nvPr>
        </p:nvSpPr>
        <p:spPr>
          <a:xfrm>
            <a:off x="750628" y="3452884"/>
            <a:ext cx="9840035" cy="2811438"/>
          </a:xfrm>
        </p:spPr>
        <p:txBody>
          <a:bodyPr>
            <a:normAutofit lnSpcReduction="10000"/>
          </a:bodyPr>
          <a:lstStyle/>
          <a:p>
            <a:pPr>
              <a:lnSpc>
                <a:spcPct val="150000"/>
              </a:lnSpc>
            </a:pPr>
            <a:r>
              <a:rPr lang="ru-RU" sz="2400" dirty="0">
                <a:solidFill>
                  <a:srgbClr val="C00000"/>
                </a:solidFill>
                <a:latin typeface="Times New Roman" panose="02020603050405020304" pitchFamily="18" charset="0"/>
                <a:cs typeface="Times New Roman" panose="02020603050405020304" pitchFamily="18" charset="0"/>
              </a:rPr>
              <a:t>Таким </a:t>
            </a:r>
            <a:r>
              <a:rPr lang="ru-RU" sz="2400" dirty="0" smtClean="0">
                <a:solidFill>
                  <a:srgbClr val="C00000"/>
                </a:solidFill>
                <a:latin typeface="Times New Roman" panose="02020603050405020304" pitchFamily="18" charset="0"/>
                <a:cs typeface="Times New Roman" panose="02020603050405020304" pitchFamily="18" charset="0"/>
              </a:rPr>
              <a:t>образом, </a:t>
            </a:r>
            <a:r>
              <a:rPr lang="ru-RU" sz="2400" dirty="0">
                <a:solidFill>
                  <a:srgbClr val="C00000"/>
                </a:solidFill>
                <a:latin typeface="Times New Roman" panose="02020603050405020304" pitchFamily="18" charset="0"/>
                <a:cs typeface="Times New Roman" panose="02020603050405020304" pitchFamily="18" charset="0"/>
              </a:rPr>
              <a:t>к </a:t>
            </a:r>
            <a:r>
              <a:rPr lang="ru-RU" sz="2400" dirty="0" smtClean="0">
                <a:solidFill>
                  <a:srgbClr val="C00000"/>
                </a:solidFill>
                <a:latin typeface="Times New Roman" panose="02020603050405020304" pitchFamily="18" charset="0"/>
                <a:cs typeface="Times New Roman" panose="02020603050405020304" pitchFamily="18" charset="0"/>
              </a:rPr>
              <a:t>первоначальным </a:t>
            </a:r>
            <a:r>
              <a:rPr lang="ru-RU" sz="2400" dirty="0">
                <a:solidFill>
                  <a:srgbClr val="C00000"/>
                </a:solidFill>
                <a:latin typeface="Times New Roman" panose="02020603050405020304" pitchFamily="18" charset="0"/>
                <a:cs typeface="Times New Roman" panose="02020603050405020304" pitchFamily="18" charset="0"/>
              </a:rPr>
              <a:t>группам смыслов ('населять', 'обрабатывать') присоединяется еще одна область значений — культовая.   В результате,  вместе перечисленные значения составляют  </a:t>
            </a:r>
            <a:r>
              <a:rPr lang="ru-RU" sz="2400" b="1" dirty="0">
                <a:solidFill>
                  <a:srgbClr val="C00000"/>
                </a:solidFill>
                <a:latin typeface="Times New Roman" panose="02020603050405020304" pitchFamily="18" charset="0"/>
                <a:cs typeface="Times New Roman" panose="02020603050405020304" pitchFamily="18" charset="0"/>
              </a:rPr>
              <a:t>древнейший комплекс латинского слова </a:t>
            </a:r>
            <a:r>
              <a:rPr lang="ru-RU" sz="2400" b="1" dirty="0" err="1">
                <a:solidFill>
                  <a:srgbClr val="C00000"/>
                </a:solidFill>
                <a:latin typeface="Times New Roman" panose="02020603050405020304" pitchFamily="18" charset="0"/>
                <a:cs typeface="Times New Roman" panose="02020603050405020304" pitchFamily="18" charset="0"/>
              </a:rPr>
              <a:t>cultura</a:t>
            </a:r>
            <a:r>
              <a:rPr lang="ru-RU" sz="2400" b="1" dirty="0">
                <a:solidFill>
                  <a:srgbClr val="C00000"/>
                </a:solidFill>
                <a:latin typeface="Times New Roman" panose="02020603050405020304" pitchFamily="18" charset="0"/>
                <a:cs typeface="Times New Roman" panose="02020603050405020304" pitchFamily="18" charset="0"/>
              </a:rPr>
              <a:t>.</a:t>
            </a:r>
            <a:br>
              <a:rPr lang="ru-RU" sz="2400" b="1" dirty="0">
                <a:solidFill>
                  <a:srgbClr val="C00000"/>
                </a:solidFill>
                <a:latin typeface="Times New Roman" panose="02020603050405020304" pitchFamily="18" charset="0"/>
                <a:cs typeface="Times New Roman" panose="02020603050405020304" pitchFamily="18" charset="0"/>
              </a:rPr>
            </a:br>
            <a:endParaRPr lang="ru-RU" sz="24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174240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9685" y="218364"/>
            <a:ext cx="10399593" cy="3179929"/>
          </a:xfrm>
        </p:spPr>
        <p:txBody>
          <a:bodyPr>
            <a:noAutofit/>
          </a:bodyPr>
          <a:lstStyle/>
          <a:p>
            <a:pPr>
              <a:lnSpc>
                <a:spcPct val="150000"/>
              </a:lnSpc>
            </a:pPr>
            <a:r>
              <a:rPr lang="ru-RU" sz="2400" dirty="0" smtClean="0">
                <a:solidFill>
                  <a:srgbClr val="C00000"/>
                </a:solidFill>
                <a:latin typeface="Times New Roman" panose="02020603050405020304" pitchFamily="18" charset="0"/>
                <a:cs typeface="Times New Roman" panose="02020603050405020304" pitchFamily="18" charset="0"/>
              </a:rPr>
              <a:t/>
            </a:r>
            <a:br>
              <a:rPr lang="ru-RU" sz="2400" dirty="0" smtClean="0">
                <a:solidFill>
                  <a:srgbClr val="C00000"/>
                </a:solidFill>
                <a:latin typeface="Times New Roman" panose="02020603050405020304" pitchFamily="18" charset="0"/>
                <a:cs typeface="Times New Roman" panose="02020603050405020304" pitchFamily="18" charset="0"/>
              </a:rPr>
            </a:br>
            <a:r>
              <a:rPr lang="ru-RU" sz="2400" dirty="0" smtClean="0">
                <a:solidFill>
                  <a:srgbClr val="C00000"/>
                </a:solidFill>
                <a:latin typeface="Times New Roman" panose="02020603050405020304" pitchFamily="18" charset="0"/>
                <a:cs typeface="Times New Roman" panose="02020603050405020304" pitchFamily="18" charset="0"/>
              </a:rPr>
              <a:t>Ученые установили, что </a:t>
            </a:r>
            <a:r>
              <a:rPr lang="ru-RU" sz="2400" dirty="0" smtClean="0">
                <a:solidFill>
                  <a:srgbClr val="FF0000"/>
                </a:solidFill>
                <a:latin typeface="Times New Roman" panose="02020603050405020304" pitchFamily="18" charset="0"/>
                <a:cs typeface="Times New Roman" panose="02020603050405020304" pitchFamily="18" charset="0"/>
              </a:rPr>
              <a:t>первые  упоминания  </a:t>
            </a:r>
            <a:r>
              <a:rPr lang="ru-RU" sz="2400" dirty="0" smtClean="0">
                <a:solidFill>
                  <a:srgbClr val="C00000"/>
                </a:solidFill>
                <a:latin typeface="Times New Roman" panose="02020603050405020304" pitchFamily="18" charset="0"/>
                <a:cs typeface="Times New Roman" panose="02020603050405020304" pitchFamily="18" charset="0"/>
              </a:rPr>
              <a:t>слова </a:t>
            </a:r>
            <a:r>
              <a:rPr lang="ru-RU" sz="2400" dirty="0" smtClean="0">
                <a:solidFill>
                  <a:srgbClr val="FF0000"/>
                </a:solidFill>
                <a:latin typeface="Times New Roman" panose="02020603050405020304" pitchFamily="18" charset="0"/>
                <a:cs typeface="Times New Roman" panose="02020603050405020304" pitchFamily="18" charset="0"/>
              </a:rPr>
              <a:t>культура </a:t>
            </a:r>
            <a:r>
              <a:rPr lang="ru-RU" sz="2400" dirty="0" smtClean="0">
                <a:solidFill>
                  <a:srgbClr val="C00000"/>
                </a:solidFill>
                <a:latin typeface="Times New Roman" panose="02020603050405020304" pitchFamily="18" charset="0"/>
                <a:cs typeface="Times New Roman" panose="02020603050405020304" pitchFamily="18" charset="0"/>
              </a:rPr>
              <a:t>(</a:t>
            </a:r>
            <a:r>
              <a:rPr lang="ru-RU" sz="2400" dirty="0" err="1" smtClean="0">
                <a:solidFill>
                  <a:srgbClr val="C00000"/>
                </a:solidFill>
                <a:latin typeface="Times New Roman" panose="02020603050405020304" pitchFamily="18" charset="0"/>
                <a:cs typeface="Times New Roman" panose="02020603050405020304" pitchFamily="18" charset="0"/>
              </a:rPr>
              <a:t>cultura</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smtClean="0">
                <a:solidFill>
                  <a:srgbClr val="C00000"/>
                </a:solidFill>
                <a:latin typeface="Times New Roman" panose="02020603050405020304" pitchFamily="18" charset="0"/>
                <a:cs typeface="Times New Roman" panose="02020603050405020304" pitchFamily="18" charset="0"/>
              </a:rPr>
              <a:t>относятся к Древнему Риму, точнее, ко второму веку до новой эры.  Удивительно, что слово, которое мы довольно часто употребляем, имеет такую древнюю историю. Но развитие общества за период более, чем  две тысячи лет, намного расширило и понимание, и применение слова «культура».</a:t>
            </a:r>
            <a:br>
              <a:rPr lang="ru-RU" sz="2400" dirty="0" smtClean="0">
                <a:solidFill>
                  <a:srgbClr val="C00000"/>
                </a:solidFill>
                <a:latin typeface="Times New Roman" panose="02020603050405020304" pitchFamily="18" charset="0"/>
                <a:cs typeface="Times New Roman" panose="02020603050405020304" pitchFamily="18" charset="0"/>
              </a:rPr>
            </a:br>
            <a:endParaRPr lang="ru-RU" sz="2400" dirty="0">
              <a:solidFill>
                <a:srgbClr val="C00000"/>
              </a:solidFill>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709685" y="3548419"/>
            <a:ext cx="10658900" cy="3152632"/>
          </a:xfrm>
        </p:spPr>
        <p:txBody>
          <a:bodyPr>
            <a:normAutofit/>
          </a:bodyPr>
          <a:lstStyle/>
          <a:p>
            <a:r>
              <a:rPr lang="ru-RU" sz="2400" dirty="0" smtClean="0">
                <a:solidFill>
                  <a:srgbClr val="FF0000"/>
                </a:solidFill>
                <a:latin typeface="Times New Roman" panose="02020603050405020304" pitchFamily="18" charset="0"/>
                <a:cs typeface="Times New Roman" panose="02020603050405020304" pitchFamily="18" charset="0"/>
              </a:rPr>
              <a:t>Впервы</a:t>
            </a:r>
            <a:r>
              <a:rPr lang="ru-RU" sz="2400" dirty="0" smtClean="0">
                <a:solidFill>
                  <a:srgbClr val="C00000"/>
                </a:solidFill>
                <a:latin typeface="Times New Roman" panose="02020603050405020304" pitchFamily="18" charset="0"/>
                <a:cs typeface="Times New Roman" panose="02020603050405020304" pitchFamily="18" charset="0"/>
              </a:rPr>
              <a:t>е </a:t>
            </a:r>
            <a:r>
              <a:rPr lang="ru-RU" sz="2400" dirty="0">
                <a:solidFill>
                  <a:srgbClr val="C00000"/>
                </a:solidFill>
                <a:latin typeface="Times New Roman" panose="02020603050405020304" pitchFamily="18" charset="0"/>
                <a:cs typeface="Times New Roman" panose="02020603050405020304" pitchFamily="18" charset="0"/>
              </a:rPr>
              <a:t>слово </a:t>
            </a:r>
            <a:r>
              <a:rPr lang="ru-RU" sz="2400" dirty="0">
                <a:solidFill>
                  <a:srgbClr val="FF0000"/>
                </a:solidFill>
                <a:latin typeface="Times New Roman" panose="02020603050405020304" pitchFamily="18" charset="0"/>
                <a:cs typeface="Times New Roman" panose="02020603050405020304" pitchFamily="18" charset="0"/>
              </a:rPr>
              <a:t>"культура</a:t>
            </a:r>
            <a:r>
              <a:rPr lang="ru-RU" sz="2400" dirty="0">
                <a:solidFill>
                  <a:srgbClr val="C00000"/>
                </a:solidFill>
                <a:latin typeface="Times New Roman" panose="02020603050405020304" pitchFamily="18" charset="0"/>
                <a:cs typeface="Times New Roman" panose="02020603050405020304" pitchFamily="18" charset="0"/>
              </a:rPr>
              <a:t>" встречается в трактате о земледелии </a:t>
            </a:r>
            <a:r>
              <a:rPr lang="ru-RU" sz="2400" b="1" dirty="0">
                <a:solidFill>
                  <a:srgbClr val="C00000"/>
                </a:solidFill>
                <a:latin typeface="Times New Roman" panose="02020603050405020304" pitchFamily="18" charset="0"/>
                <a:cs typeface="Times New Roman" panose="02020603050405020304" pitchFamily="18" charset="0"/>
              </a:rPr>
              <a:t>Марка Порция </a:t>
            </a:r>
            <a:endParaRPr lang="ru-RU" sz="2400" b="1" dirty="0" smtClean="0">
              <a:solidFill>
                <a:srgbClr val="C00000"/>
              </a:solidFill>
              <a:latin typeface="Times New Roman" panose="02020603050405020304" pitchFamily="18" charset="0"/>
              <a:cs typeface="Times New Roman" panose="02020603050405020304" pitchFamily="18" charset="0"/>
            </a:endParaRPr>
          </a:p>
          <a:p>
            <a:r>
              <a:rPr lang="ru-RU" sz="2400" b="1" dirty="0" err="1" smtClean="0">
                <a:solidFill>
                  <a:srgbClr val="C00000"/>
                </a:solidFill>
                <a:latin typeface="Times New Roman" panose="02020603050405020304" pitchFamily="18" charset="0"/>
                <a:cs typeface="Times New Roman" panose="02020603050405020304" pitchFamily="18" charset="0"/>
              </a:rPr>
              <a:t>Катона</a:t>
            </a:r>
            <a:r>
              <a:rPr lang="ru-RU" sz="2400" b="1" dirty="0" smtClean="0">
                <a:solidFill>
                  <a:srgbClr val="C00000"/>
                </a:solidFill>
                <a:latin typeface="Times New Roman" panose="02020603050405020304" pitchFamily="18" charset="0"/>
                <a:cs typeface="Times New Roman" panose="02020603050405020304" pitchFamily="18" charset="0"/>
              </a:rPr>
              <a:t> </a:t>
            </a:r>
            <a:r>
              <a:rPr lang="ru-RU" sz="2400" b="1" dirty="0">
                <a:solidFill>
                  <a:srgbClr val="C00000"/>
                </a:solidFill>
                <a:latin typeface="Times New Roman" panose="02020603050405020304" pitchFamily="18" charset="0"/>
                <a:cs typeface="Times New Roman" panose="02020603050405020304" pitchFamily="18" charset="0"/>
              </a:rPr>
              <a:t>Старшего</a:t>
            </a:r>
            <a:r>
              <a:rPr lang="ru-RU" sz="2400" dirty="0">
                <a:solidFill>
                  <a:srgbClr val="C00000"/>
                </a:solidFill>
                <a:latin typeface="Times New Roman" panose="02020603050405020304" pitchFamily="18" charset="0"/>
                <a:cs typeface="Times New Roman" panose="02020603050405020304" pitchFamily="18" charset="0"/>
              </a:rPr>
              <a:t> (234-149 до </a:t>
            </a:r>
            <a:r>
              <a:rPr lang="ru-RU" sz="2400" dirty="0" err="1">
                <a:solidFill>
                  <a:srgbClr val="C00000"/>
                </a:solidFill>
                <a:latin typeface="Times New Roman" panose="02020603050405020304" pitchFamily="18" charset="0"/>
                <a:cs typeface="Times New Roman" panose="02020603050405020304" pitchFamily="18" charset="0"/>
              </a:rPr>
              <a:t>н.э</a:t>
            </a:r>
            <a:r>
              <a:rPr lang="ru-RU" sz="2400" dirty="0">
                <a:solidFill>
                  <a:srgbClr val="C00000"/>
                </a:solidFill>
                <a:latin typeface="Times New Roman" panose="02020603050405020304" pitchFamily="18" charset="0"/>
                <a:cs typeface="Times New Roman" panose="02020603050405020304" pitchFamily="18" charset="0"/>
              </a:rPr>
              <a:t>), который назывался "</a:t>
            </a:r>
            <a:r>
              <a:rPr lang="ru-RU" sz="2400" dirty="0" err="1">
                <a:solidFill>
                  <a:srgbClr val="C00000"/>
                </a:solidFill>
                <a:latin typeface="Times New Roman" panose="02020603050405020304" pitchFamily="18" charset="0"/>
                <a:cs typeface="Times New Roman" panose="02020603050405020304" pitchFamily="18" charset="0"/>
              </a:rPr>
              <a:t>De</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err="1">
                <a:solidFill>
                  <a:srgbClr val="C00000"/>
                </a:solidFill>
                <a:latin typeface="Times New Roman" panose="02020603050405020304" pitchFamily="18" charset="0"/>
                <a:cs typeface="Times New Roman" panose="02020603050405020304" pitchFamily="18" charset="0"/>
              </a:rPr>
              <a:t>agri</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err="1">
                <a:solidFill>
                  <a:srgbClr val="C00000"/>
                </a:solidFill>
                <a:latin typeface="Times New Roman" panose="02020603050405020304" pitchFamily="18" charset="0"/>
                <a:cs typeface="Times New Roman" panose="02020603050405020304" pitchFamily="18" charset="0"/>
              </a:rPr>
              <a:t>cultura</a:t>
            </a:r>
            <a:r>
              <a:rPr lang="ru-RU" sz="2400" dirty="0">
                <a:solidFill>
                  <a:srgbClr val="C00000"/>
                </a:solidFill>
                <a:latin typeface="Times New Roman" panose="02020603050405020304" pitchFamily="18" charset="0"/>
                <a:cs typeface="Times New Roman" panose="02020603050405020304" pitchFamily="18" charset="0"/>
              </a:rPr>
              <a:t>". </a:t>
            </a:r>
            <a:endParaRPr lang="ru-RU" sz="2400" dirty="0" smtClean="0">
              <a:solidFill>
                <a:srgbClr val="C00000"/>
              </a:solidFill>
              <a:latin typeface="Times New Roman" panose="02020603050405020304" pitchFamily="18" charset="0"/>
              <a:cs typeface="Times New Roman" panose="02020603050405020304" pitchFamily="18" charset="0"/>
            </a:endParaRPr>
          </a:p>
          <a:p>
            <a:r>
              <a:rPr lang="ru-RU" sz="2400" dirty="0" smtClean="0">
                <a:solidFill>
                  <a:srgbClr val="C00000"/>
                </a:solidFill>
                <a:latin typeface="Times New Roman" panose="02020603050405020304" pitchFamily="18" charset="0"/>
                <a:cs typeface="Times New Roman" panose="02020603050405020304" pitchFamily="18" charset="0"/>
              </a:rPr>
              <a:t>Этот </a:t>
            </a:r>
            <a:r>
              <a:rPr lang="ru-RU" sz="2400" dirty="0">
                <a:solidFill>
                  <a:srgbClr val="C00000"/>
                </a:solidFill>
                <a:latin typeface="Times New Roman" panose="02020603050405020304" pitchFamily="18" charset="0"/>
                <a:cs typeface="Times New Roman" panose="02020603050405020304" pitchFamily="18" charset="0"/>
              </a:rPr>
              <a:t>трактат посвящен не просто обработке земли, а уходу за полем, что </a:t>
            </a:r>
            <a:r>
              <a:rPr lang="ru-RU" sz="2400" dirty="0" smtClean="0">
                <a:solidFill>
                  <a:srgbClr val="C00000"/>
                </a:solidFill>
                <a:latin typeface="Times New Roman" panose="02020603050405020304" pitchFamily="18" charset="0"/>
                <a:cs typeface="Times New Roman" panose="02020603050405020304" pitchFamily="18" charset="0"/>
              </a:rPr>
              <a:t>предполагает </a:t>
            </a:r>
            <a:r>
              <a:rPr lang="ru-RU" sz="2400" dirty="0">
                <a:solidFill>
                  <a:srgbClr val="C00000"/>
                </a:solidFill>
                <a:latin typeface="Times New Roman" panose="02020603050405020304" pitchFamily="18" charset="0"/>
                <a:cs typeface="Times New Roman" panose="02020603050405020304" pitchFamily="18" charset="0"/>
              </a:rPr>
              <a:t>не только возделывание, но и особое душевное отношение к ней. Римляне употребляли слово "культура" с каким-нибудь объектом в родительном падеже, т.е. </a:t>
            </a:r>
            <a:r>
              <a:rPr lang="ru-RU" sz="2400" b="1" dirty="0">
                <a:solidFill>
                  <a:srgbClr val="C00000"/>
                </a:solidFill>
                <a:latin typeface="Times New Roman" panose="02020603050405020304" pitchFamily="18" charset="0"/>
                <a:cs typeface="Times New Roman" panose="02020603050405020304" pitchFamily="18" charset="0"/>
              </a:rPr>
              <a:t>только в словосочетаниях</a:t>
            </a:r>
            <a:r>
              <a:rPr lang="ru-RU" sz="2400" dirty="0">
                <a:solidFill>
                  <a:srgbClr val="C00000"/>
                </a:solidFill>
                <a:latin typeface="Times New Roman" panose="02020603050405020304" pitchFamily="18" charset="0"/>
                <a:cs typeface="Times New Roman" panose="02020603050405020304" pitchFamily="18" charset="0"/>
              </a:rPr>
              <a:t>, означающих </a:t>
            </a:r>
            <a:r>
              <a:rPr lang="ru-RU" sz="2400" dirty="0" err="1">
                <a:solidFill>
                  <a:srgbClr val="C00000"/>
                </a:solidFill>
                <a:latin typeface="Times New Roman" panose="02020603050405020304" pitchFamily="18" charset="0"/>
                <a:cs typeface="Times New Roman" panose="02020603050405020304" pitchFamily="18" charset="0"/>
              </a:rPr>
              <a:t>совершествование</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smtClean="0">
                <a:solidFill>
                  <a:srgbClr val="C00000"/>
                </a:solidFill>
                <a:latin typeface="Times New Roman" panose="02020603050405020304" pitchFamily="18" charset="0"/>
                <a:cs typeface="Times New Roman" panose="02020603050405020304" pitchFamily="18" charset="0"/>
              </a:rPr>
              <a:t>улучшение. </a:t>
            </a:r>
            <a:endParaRPr lang="ru-RU"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36065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250" y="163773"/>
            <a:ext cx="9397931" cy="3275464"/>
          </a:xfrm>
        </p:spPr>
        <p:txBody>
          <a:bodyPr>
            <a:normAutofit fontScale="90000"/>
          </a:bodyPr>
          <a:lstStyle/>
          <a:p>
            <a:pPr>
              <a:lnSpc>
                <a:spcPct val="150000"/>
              </a:lnSpc>
            </a:pPr>
            <a:r>
              <a:rPr lang="ru-RU" sz="2000" dirty="0" smtClean="0">
                <a:solidFill>
                  <a:srgbClr val="C00000"/>
                </a:solidFill>
              </a:rPr>
              <a:t/>
            </a:r>
            <a:br>
              <a:rPr lang="ru-RU" sz="2000" dirty="0" smtClean="0">
                <a:solidFill>
                  <a:srgbClr val="C00000"/>
                </a:solidFill>
              </a:rPr>
            </a:br>
            <a:r>
              <a:rPr lang="ru-RU" sz="2000" dirty="0">
                <a:solidFill>
                  <a:srgbClr val="C00000"/>
                </a:solidFill>
              </a:rPr>
              <a:t/>
            </a:r>
            <a:br>
              <a:rPr lang="ru-RU" sz="2000" dirty="0">
                <a:solidFill>
                  <a:srgbClr val="C00000"/>
                </a:solidFill>
              </a:rPr>
            </a:br>
            <a:r>
              <a:rPr lang="ru-RU" sz="2000" dirty="0" smtClean="0">
                <a:solidFill>
                  <a:srgbClr val="C00000"/>
                </a:solidFill>
              </a:rPr>
              <a:t/>
            </a:r>
            <a:br>
              <a:rPr lang="ru-RU" sz="2000" dirty="0" smtClean="0">
                <a:solidFill>
                  <a:srgbClr val="C00000"/>
                </a:solidFill>
              </a:rPr>
            </a:br>
            <a:r>
              <a:rPr lang="ru-RU" sz="2000" dirty="0">
                <a:solidFill>
                  <a:srgbClr val="C00000"/>
                </a:solidFill>
              </a:rPr>
              <a:t/>
            </a:r>
            <a:br>
              <a:rPr lang="ru-RU" sz="2000" dirty="0">
                <a:solidFill>
                  <a:srgbClr val="C00000"/>
                </a:solidFill>
              </a:rPr>
            </a:br>
            <a:r>
              <a:rPr lang="ru-RU" sz="2000" dirty="0" smtClean="0">
                <a:solidFill>
                  <a:srgbClr val="C00000"/>
                </a:solidFill>
              </a:rPr>
              <a:t/>
            </a:r>
            <a:br>
              <a:rPr lang="ru-RU" sz="2000" dirty="0" smtClean="0">
                <a:solidFill>
                  <a:srgbClr val="C00000"/>
                </a:solidFill>
              </a:rPr>
            </a:br>
            <a:r>
              <a:rPr lang="ru-RU" sz="2000" dirty="0">
                <a:solidFill>
                  <a:srgbClr val="C00000"/>
                </a:solidFill>
              </a:rPr>
              <a:t/>
            </a:r>
            <a:br>
              <a:rPr lang="ru-RU" sz="2000" dirty="0">
                <a:solidFill>
                  <a:srgbClr val="C00000"/>
                </a:solidFill>
              </a:rPr>
            </a:br>
            <a:r>
              <a:rPr lang="ru-RU" sz="2000" dirty="0" smtClean="0">
                <a:solidFill>
                  <a:srgbClr val="C00000"/>
                </a:solidFill>
              </a:rPr>
              <a:t/>
            </a:r>
            <a:br>
              <a:rPr lang="ru-RU" sz="2000" dirty="0" smtClean="0">
                <a:solidFill>
                  <a:srgbClr val="C00000"/>
                </a:solidFill>
              </a:rPr>
            </a:br>
            <a:r>
              <a:rPr lang="ru-RU" sz="2000" dirty="0">
                <a:solidFill>
                  <a:srgbClr val="C00000"/>
                </a:solidFill>
              </a:rPr>
              <a:t/>
            </a:r>
            <a:br>
              <a:rPr lang="ru-RU" sz="2000" dirty="0">
                <a:solidFill>
                  <a:srgbClr val="C00000"/>
                </a:solidFill>
              </a:rPr>
            </a:br>
            <a:r>
              <a:rPr lang="ru-RU" sz="2000" dirty="0" smtClean="0">
                <a:solidFill>
                  <a:srgbClr val="C00000"/>
                </a:solidFill>
              </a:rPr>
              <a:t/>
            </a:r>
            <a:br>
              <a:rPr lang="ru-RU" sz="2000" dirty="0" smtClean="0">
                <a:solidFill>
                  <a:srgbClr val="C00000"/>
                </a:solidFill>
              </a:rPr>
            </a:br>
            <a:r>
              <a:rPr lang="ru-RU" sz="2000" dirty="0" smtClean="0">
                <a:solidFill>
                  <a:srgbClr val="C00000"/>
                </a:solidFill>
              </a:rPr>
              <a:t/>
            </a:r>
            <a:br>
              <a:rPr lang="ru-RU" sz="2000" dirty="0" smtClean="0">
                <a:solidFill>
                  <a:srgbClr val="C00000"/>
                </a:solidFill>
              </a:rPr>
            </a:br>
            <a:r>
              <a:rPr lang="ru-RU" sz="2000" dirty="0">
                <a:solidFill>
                  <a:srgbClr val="C00000"/>
                </a:solidFill>
              </a:rPr>
              <a:t/>
            </a:r>
            <a:br>
              <a:rPr lang="ru-RU" sz="2000" dirty="0">
                <a:solidFill>
                  <a:srgbClr val="C00000"/>
                </a:solidFill>
              </a:rPr>
            </a:br>
            <a:r>
              <a:rPr lang="ru-RU" sz="2000" dirty="0" smtClean="0">
                <a:solidFill>
                  <a:srgbClr val="C00000"/>
                </a:solidFill>
              </a:rPr>
              <a:t/>
            </a:r>
            <a:br>
              <a:rPr lang="ru-RU" sz="2000" dirty="0" smtClean="0">
                <a:solidFill>
                  <a:srgbClr val="C00000"/>
                </a:solidFill>
              </a:rPr>
            </a:br>
            <a:r>
              <a:rPr lang="ru-RU" sz="2000" dirty="0" smtClean="0">
                <a:solidFill>
                  <a:srgbClr val="C00000"/>
                </a:solidFill>
              </a:rPr>
              <a:t/>
            </a:r>
            <a:br>
              <a:rPr lang="ru-RU" sz="2000" dirty="0" smtClean="0">
                <a:solidFill>
                  <a:srgbClr val="C00000"/>
                </a:solidFill>
              </a:rPr>
            </a:br>
            <a:r>
              <a:rPr lang="ru-RU" sz="2000" dirty="0">
                <a:solidFill>
                  <a:srgbClr val="C00000"/>
                </a:solidFill>
              </a:rPr>
              <a:t/>
            </a:r>
            <a:br>
              <a:rPr lang="ru-RU" sz="2000" dirty="0">
                <a:solidFill>
                  <a:srgbClr val="C00000"/>
                </a:solidFill>
              </a:rPr>
            </a:br>
            <a:r>
              <a:rPr lang="ru-RU" sz="2000" dirty="0" smtClean="0">
                <a:solidFill>
                  <a:srgbClr val="C00000"/>
                </a:solidFill>
              </a:rPr>
              <a:t/>
            </a:r>
            <a:br>
              <a:rPr lang="ru-RU" sz="2000" dirty="0" smtClean="0">
                <a:solidFill>
                  <a:srgbClr val="C00000"/>
                </a:solidFill>
              </a:rPr>
            </a:br>
            <a:r>
              <a:rPr lang="ru-RU" sz="2700" dirty="0" smtClean="0">
                <a:solidFill>
                  <a:srgbClr val="C00000"/>
                </a:solidFill>
                <a:latin typeface="Times New Roman" panose="02020603050405020304" pitchFamily="18" charset="0"/>
                <a:cs typeface="Times New Roman" panose="02020603050405020304" pitchFamily="18" charset="0"/>
              </a:rPr>
              <a:t>Римский </a:t>
            </a:r>
            <a:r>
              <a:rPr lang="ru-RU" sz="2700" dirty="0">
                <a:solidFill>
                  <a:srgbClr val="C00000"/>
                </a:solidFill>
                <a:latin typeface="Times New Roman" panose="02020603050405020304" pitchFamily="18" charset="0"/>
                <a:cs typeface="Times New Roman" panose="02020603050405020304" pitchFamily="18" charset="0"/>
              </a:rPr>
              <a:t>оратор и философ </a:t>
            </a:r>
            <a:r>
              <a:rPr lang="ru-RU" sz="2700" b="1" dirty="0">
                <a:solidFill>
                  <a:srgbClr val="C00000"/>
                </a:solidFill>
                <a:latin typeface="Times New Roman" panose="02020603050405020304" pitchFamily="18" charset="0"/>
                <a:cs typeface="Times New Roman" panose="02020603050405020304" pitchFamily="18" charset="0"/>
              </a:rPr>
              <a:t>Марк Туллий Цицерон</a:t>
            </a:r>
            <a:r>
              <a:rPr lang="ru-RU" sz="2700" dirty="0">
                <a:solidFill>
                  <a:srgbClr val="C00000"/>
                </a:solidFill>
                <a:latin typeface="Times New Roman" panose="02020603050405020304" pitchFamily="18" charset="0"/>
                <a:cs typeface="Times New Roman" panose="02020603050405020304" pitchFamily="18" charset="0"/>
              </a:rPr>
              <a:t> (106-43 </a:t>
            </a:r>
            <a:r>
              <a:rPr lang="ru-RU" sz="2700" dirty="0" smtClean="0">
                <a:solidFill>
                  <a:srgbClr val="C00000"/>
                </a:solidFill>
                <a:latin typeface="Times New Roman" panose="02020603050405020304" pitchFamily="18" charset="0"/>
                <a:cs typeface="Times New Roman" panose="02020603050405020304" pitchFamily="18" charset="0"/>
              </a:rPr>
              <a:t>до н.э</a:t>
            </a:r>
            <a:r>
              <a:rPr lang="ru-RU" sz="2700" dirty="0">
                <a:solidFill>
                  <a:srgbClr val="C00000"/>
                </a:solidFill>
                <a:latin typeface="Times New Roman" panose="02020603050405020304" pitchFamily="18" charset="0"/>
                <a:cs typeface="Times New Roman" panose="02020603050405020304" pitchFamily="18" charset="0"/>
              </a:rPr>
              <a:t>.) </a:t>
            </a:r>
            <a:r>
              <a:rPr lang="ru-RU" sz="2700" dirty="0" smtClean="0">
                <a:solidFill>
                  <a:srgbClr val="C00000"/>
                </a:solidFill>
                <a:latin typeface="Times New Roman" panose="02020603050405020304" pitchFamily="18" charset="0"/>
                <a:cs typeface="Times New Roman" panose="02020603050405020304" pitchFamily="18" charset="0"/>
              </a:rPr>
              <a:t>первым </a:t>
            </a:r>
            <a:r>
              <a:rPr lang="ru-RU" sz="2700" b="1" dirty="0" smtClean="0">
                <a:solidFill>
                  <a:srgbClr val="C00000"/>
                </a:solidFill>
                <a:latin typeface="Times New Roman" panose="02020603050405020304" pitchFamily="18" charset="0"/>
                <a:cs typeface="Times New Roman" panose="02020603050405020304" pitchFamily="18" charset="0"/>
              </a:rPr>
              <a:t>употребил </a:t>
            </a:r>
            <a:r>
              <a:rPr lang="ru-RU" sz="2700" b="1" dirty="0">
                <a:solidFill>
                  <a:srgbClr val="C00000"/>
                </a:solidFill>
                <a:latin typeface="Times New Roman" panose="02020603050405020304" pitchFamily="18" charset="0"/>
                <a:cs typeface="Times New Roman" panose="02020603050405020304" pitchFamily="18" charset="0"/>
              </a:rPr>
              <a:t>слово </a:t>
            </a:r>
            <a:r>
              <a:rPr lang="ru-RU" sz="2700" b="1" dirty="0" smtClean="0">
                <a:solidFill>
                  <a:srgbClr val="C00000"/>
                </a:solidFill>
                <a:latin typeface="Times New Roman" panose="02020603050405020304" pitchFamily="18" charset="0"/>
                <a:cs typeface="Times New Roman" panose="02020603050405020304" pitchFamily="18" charset="0"/>
              </a:rPr>
              <a:t>"</a:t>
            </a:r>
            <a:r>
              <a:rPr lang="ru-RU" sz="2700" b="1" dirty="0">
                <a:solidFill>
                  <a:srgbClr val="FF0000"/>
                </a:solidFill>
                <a:latin typeface="Times New Roman" panose="02020603050405020304" pitchFamily="18" charset="0"/>
                <a:cs typeface="Times New Roman" panose="02020603050405020304" pitchFamily="18" charset="0"/>
              </a:rPr>
              <a:t>культура</a:t>
            </a:r>
            <a:r>
              <a:rPr lang="ru-RU" sz="2700" dirty="0">
                <a:solidFill>
                  <a:srgbClr val="C00000"/>
                </a:solidFill>
                <a:latin typeface="Times New Roman" panose="02020603050405020304" pitchFamily="18" charset="0"/>
                <a:cs typeface="Times New Roman" panose="02020603050405020304" pitchFamily="18" charset="0"/>
              </a:rPr>
              <a:t>" </a:t>
            </a:r>
            <a:r>
              <a:rPr lang="ru-RU" sz="2700" b="1" dirty="0">
                <a:solidFill>
                  <a:srgbClr val="C00000"/>
                </a:solidFill>
                <a:latin typeface="Times New Roman" panose="02020603050405020304" pitchFamily="18" charset="0"/>
                <a:cs typeface="Times New Roman" panose="02020603050405020304" pitchFamily="18" charset="0"/>
              </a:rPr>
              <a:t>в переносном значении</a:t>
            </a:r>
            <a:r>
              <a:rPr lang="ru-RU" sz="2700" dirty="0">
                <a:solidFill>
                  <a:srgbClr val="C00000"/>
                </a:solidFill>
                <a:latin typeface="Times New Roman" panose="02020603050405020304" pitchFamily="18" charset="0"/>
                <a:cs typeface="Times New Roman" panose="02020603050405020304" pitchFamily="18" charset="0"/>
              </a:rPr>
              <a:t>, назвав философию </a:t>
            </a:r>
            <a:r>
              <a:rPr lang="ru-RU" sz="2700" dirty="0">
                <a:solidFill>
                  <a:srgbClr val="FF0000"/>
                </a:solidFill>
                <a:latin typeface="Times New Roman" panose="02020603050405020304" pitchFamily="18" charset="0"/>
                <a:cs typeface="Times New Roman" panose="02020603050405020304" pitchFamily="18" charset="0"/>
              </a:rPr>
              <a:t>"культурой души</a:t>
            </a:r>
            <a:r>
              <a:rPr lang="ru-RU" sz="2700" dirty="0">
                <a:solidFill>
                  <a:srgbClr val="C00000"/>
                </a:solidFill>
                <a:latin typeface="Times New Roman" panose="02020603050405020304" pitchFamily="18" charset="0"/>
                <a:cs typeface="Times New Roman" panose="02020603050405020304" pitchFamily="18" charset="0"/>
              </a:rPr>
              <a:t>" ("</a:t>
            </a:r>
            <a:r>
              <a:rPr lang="ru-RU" sz="2700" dirty="0" err="1">
                <a:solidFill>
                  <a:srgbClr val="C00000"/>
                </a:solidFill>
                <a:latin typeface="Times New Roman" panose="02020603050405020304" pitchFamily="18" charset="0"/>
                <a:cs typeface="Times New Roman" panose="02020603050405020304" pitchFamily="18" charset="0"/>
              </a:rPr>
              <a:t>cultura</a:t>
            </a:r>
            <a:r>
              <a:rPr lang="ru-RU" sz="2700" dirty="0">
                <a:solidFill>
                  <a:srgbClr val="C00000"/>
                </a:solidFill>
                <a:latin typeface="Times New Roman" panose="02020603050405020304" pitchFamily="18" charset="0"/>
                <a:cs typeface="Times New Roman" panose="02020603050405020304" pitchFamily="18" charset="0"/>
              </a:rPr>
              <a:t> </a:t>
            </a:r>
            <a:r>
              <a:rPr lang="ru-RU" sz="2700" dirty="0" err="1">
                <a:solidFill>
                  <a:srgbClr val="C00000"/>
                </a:solidFill>
                <a:latin typeface="Times New Roman" panose="02020603050405020304" pitchFamily="18" charset="0"/>
                <a:cs typeface="Times New Roman" panose="02020603050405020304" pitchFamily="18" charset="0"/>
              </a:rPr>
              <a:t>animae</a:t>
            </a:r>
            <a:r>
              <a:rPr lang="ru-RU" sz="2700" dirty="0" smtClean="0">
                <a:solidFill>
                  <a:srgbClr val="C00000"/>
                </a:solidFill>
                <a:latin typeface="Times New Roman" panose="02020603050405020304" pitchFamily="18" charset="0"/>
                <a:cs typeface="Times New Roman" panose="02020603050405020304" pitchFamily="18" charset="0"/>
              </a:rPr>
              <a:t>"), </a:t>
            </a:r>
            <a:r>
              <a:rPr lang="ru-RU" sz="2700" dirty="0">
                <a:solidFill>
                  <a:srgbClr val="C00000"/>
                </a:solidFill>
                <a:latin typeface="Times New Roman" panose="02020603050405020304" pitchFamily="18" charset="0"/>
                <a:cs typeface="Times New Roman" panose="02020603050405020304" pitchFamily="18" charset="0"/>
              </a:rPr>
              <a:t>он </a:t>
            </a:r>
            <a:r>
              <a:rPr lang="ru-RU" sz="2700" dirty="0" smtClean="0">
                <a:solidFill>
                  <a:srgbClr val="C00000"/>
                </a:solidFill>
                <a:latin typeface="Times New Roman" panose="02020603050405020304" pitchFamily="18" charset="0"/>
                <a:cs typeface="Times New Roman" panose="02020603050405020304" pitchFamily="18" charset="0"/>
              </a:rPr>
              <a:t>считал, </a:t>
            </a:r>
            <a:r>
              <a:rPr lang="ru-RU" sz="2700" dirty="0">
                <a:solidFill>
                  <a:srgbClr val="C00000"/>
                </a:solidFill>
                <a:latin typeface="Times New Roman" panose="02020603050405020304" pitchFamily="18" charset="0"/>
                <a:cs typeface="Times New Roman" panose="02020603050405020304" pitchFamily="18" charset="0"/>
              </a:rPr>
              <a:t>что человек, занимающийся философией, обладает культурой духа и ума.</a:t>
            </a:r>
            <a:br>
              <a:rPr lang="ru-RU" sz="2700" dirty="0">
                <a:solidFill>
                  <a:srgbClr val="C00000"/>
                </a:solidFill>
                <a:latin typeface="Times New Roman" panose="02020603050405020304" pitchFamily="18" charset="0"/>
                <a:cs typeface="Times New Roman" panose="02020603050405020304" pitchFamily="18" charset="0"/>
              </a:rPr>
            </a:br>
            <a:endParaRPr lang="ru-RU" sz="2700" dirty="0">
              <a:solidFill>
                <a:srgbClr val="C00000"/>
              </a:solidFill>
              <a:latin typeface="Times New Roman" panose="02020603050405020304" pitchFamily="18" charset="0"/>
              <a:cs typeface="Times New Roman" panose="02020603050405020304" pitchFamily="18" charset="0"/>
            </a:endParaRPr>
          </a:p>
        </p:txBody>
      </p:sp>
      <p:pic>
        <p:nvPicPr>
          <p:cNvPr id="5" name="Рисунок 4" descr="Цицерон"/>
          <p:cNvPicPr>
            <a:picLocks noGrp="1"/>
          </p:cNvPicPr>
          <p:nvPr>
            <p:ph type="pic" idx="1"/>
          </p:nvPr>
        </p:nvPicPr>
        <p:blipFill>
          <a:blip r:embed="rId2">
            <a:extLst>
              <a:ext uri="{28A0092B-C50C-407E-A947-70E740481C1C}">
                <a14:useLocalDpi xmlns:a14="http://schemas.microsoft.com/office/drawing/2010/main" xmlns="" val="0"/>
              </a:ext>
            </a:extLst>
          </a:blip>
          <a:srcRect l="5780" r="5780"/>
          <a:stretch>
            <a:fillRect/>
          </a:stretch>
        </p:blipFill>
        <p:spPr bwMode="auto">
          <a:xfrm>
            <a:off x="9559637" y="2576946"/>
            <a:ext cx="2139182" cy="3272981"/>
          </a:xfrm>
          <a:prstGeom prst="rect">
            <a:avLst/>
          </a:prstGeom>
          <a:noFill/>
          <a:ln>
            <a:noFill/>
          </a:ln>
        </p:spPr>
      </p:pic>
      <p:sp>
        <p:nvSpPr>
          <p:cNvPr id="4" name="Текст 3"/>
          <p:cNvSpPr>
            <a:spLocks noGrp="1"/>
          </p:cNvSpPr>
          <p:nvPr>
            <p:ph type="body" sz="half" idx="2"/>
          </p:nvPr>
        </p:nvSpPr>
        <p:spPr>
          <a:xfrm>
            <a:off x="504967" y="3657600"/>
            <a:ext cx="8338781" cy="3071799"/>
          </a:xfrm>
        </p:spPr>
        <p:txBody>
          <a:bodyPr>
            <a:noAutofit/>
          </a:bodyPr>
          <a:lstStyle/>
          <a:p>
            <a:r>
              <a:rPr lang="ru-RU" sz="2400" dirty="0" smtClean="0">
                <a:solidFill>
                  <a:srgbClr val="C00000"/>
                </a:solidFill>
                <a:latin typeface="Times New Roman" panose="02020603050405020304" pitchFamily="18" charset="0"/>
                <a:cs typeface="Times New Roman" panose="02020603050405020304" pitchFamily="18" charset="0"/>
              </a:rPr>
              <a:t>Именно </a:t>
            </a:r>
            <a:r>
              <a:rPr lang="ru-RU" sz="2400" dirty="0">
                <a:solidFill>
                  <a:srgbClr val="C00000"/>
                </a:solidFill>
                <a:latin typeface="Times New Roman" panose="02020603050405020304" pitchFamily="18" charset="0"/>
                <a:cs typeface="Times New Roman" panose="02020603050405020304" pitchFamily="18" charset="0"/>
              </a:rPr>
              <a:t>Цицерон дал первое толкование «идеи культуры», сформулировал понятие, которое, </a:t>
            </a:r>
            <a:r>
              <a:rPr lang="ru-RU" sz="2400" dirty="0" smtClean="0">
                <a:solidFill>
                  <a:srgbClr val="C00000"/>
                </a:solidFill>
                <a:latin typeface="Times New Roman" panose="02020603050405020304" pitchFamily="18" charset="0"/>
                <a:cs typeface="Times New Roman" panose="02020603050405020304" pitchFamily="18" charset="0"/>
              </a:rPr>
              <a:t>конечно, с </a:t>
            </a:r>
            <a:r>
              <a:rPr lang="ru-RU" sz="2400" dirty="0">
                <a:solidFill>
                  <a:srgbClr val="C00000"/>
                </a:solidFill>
                <a:latin typeface="Times New Roman" panose="02020603050405020304" pitchFamily="18" charset="0"/>
                <a:cs typeface="Times New Roman" panose="02020603050405020304" pitchFamily="18" charset="0"/>
              </a:rPr>
              <a:t>новым содержанием, </a:t>
            </a:r>
            <a:r>
              <a:rPr lang="ru-RU" sz="2400" dirty="0" smtClean="0">
                <a:solidFill>
                  <a:srgbClr val="C00000"/>
                </a:solidFill>
                <a:latin typeface="Times New Roman" panose="02020603050405020304" pitchFamily="18" charset="0"/>
                <a:cs typeface="Times New Roman" panose="02020603050405020304" pitchFamily="18" charset="0"/>
              </a:rPr>
              <a:t>употребляется и в </a:t>
            </a:r>
            <a:r>
              <a:rPr lang="ru-RU" sz="2400" dirty="0">
                <a:solidFill>
                  <a:srgbClr val="C00000"/>
                </a:solidFill>
                <a:latin typeface="Times New Roman" panose="02020603050405020304" pitchFamily="18" charset="0"/>
                <a:cs typeface="Times New Roman" panose="02020603050405020304" pitchFamily="18" charset="0"/>
              </a:rPr>
              <a:t>современности. </a:t>
            </a:r>
            <a:endParaRPr lang="ru-RU" sz="2400" dirty="0" smtClean="0">
              <a:solidFill>
                <a:srgbClr val="C00000"/>
              </a:solidFill>
              <a:latin typeface="Times New Roman" panose="02020603050405020304" pitchFamily="18" charset="0"/>
              <a:cs typeface="Times New Roman" panose="02020603050405020304" pitchFamily="18" charset="0"/>
            </a:endParaRPr>
          </a:p>
          <a:p>
            <a:r>
              <a:rPr lang="ru-RU" sz="2400" dirty="0" smtClean="0">
                <a:solidFill>
                  <a:srgbClr val="C00000"/>
                </a:solidFill>
                <a:latin typeface="Times New Roman" panose="02020603050405020304" pitchFamily="18" charset="0"/>
                <a:cs typeface="Times New Roman" panose="02020603050405020304" pitchFamily="18" charset="0"/>
              </a:rPr>
              <a:t>С </a:t>
            </a:r>
            <a:r>
              <a:rPr lang="ru-RU" sz="2400" dirty="0">
                <a:solidFill>
                  <a:srgbClr val="C00000"/>
                </a:solidFill>
                <a:latin typeface="Times New Roman" panose="02020603050405020304" pitchFamily="18" charset="0"/>
                <a:cs typeface="Times New Roman" panose="02020603050405020304" pitchFamily="18" charset="0"/>
              </a:rPr>
              <a:t>именем Цицерона, утверждает академик Ю. С. Степанов, связывается «формирование концепта культура в римской духовной жизни». </a:t>
            </a:r>
            <a:endParaRPr lang="ru-RU" sz="2400" dirty="0">
              <a:solidFill>
                <a:srgbClr val="FF0000"/>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8693624" y="6083068"/>
            <a:ext cx="3029802" cy="369332"/>
          </a:xfrm>
          <a:prstGeom prst="rect">
            <a:avLst/>
          </a:prstGeom>
        </p:spPr>
        <p:txBody>
          <a:bodyPr wrap="square">
            <a:spAutoFit/>
          </a:bodyPr>
          <a:lstStyle/>
          <a:p>
            <a:r>
              <a:rPr lang="ru-RU" u="sng" dirty="0" smtClean="0">
                <a:solidFill>
                  <a:srgbClr val="0000FF"/>
                </a:solidFill>
                <a:effectLst/>
                <a:latin typeface="Times New Roman" panose="02020603050405020304" pitchFamily="18" charset="0"/>
                <a:ea typeface="Times New Roman" panose="02020603050405020304" pitchFamily="18" charset="0"/>
              </a:rPr>
              <a:t> </a:t>
            </a:r>
            <a:r>
              <a:rPr lang="ru-RU" b="1" dirty="0" smtClean="0"/>
              <a:t>Марк </a:t>
            </a:r>
            <a:r>
              <a:rPr lang="ru-RU" b="1" dirty="0"/>
              <a:t>Туллий Цицерон</a:t>
            </a:r>
            <a:r>
              <a:rPr lang="ru-RU" u="sng" dirty="0" smtClean="0">
                <a:solidFill>
                  <a:srgbClr val="0000FF"/>
                </a:solidFill>
                <a:effectLst/>
                <a:latin typeface="Times New Roman" panose="02020603050405020304" pitchFamily="18" charset="0"/>
                <a:ea typeface="Times New Roman" panose="02020603050405020304" pitchFamily="18" charset="0"/>
              </a:rPr>
              <a:t> </a:t>
            </a:r>
            <a:endParaRPr lang="ru-RU" dirty="0"/>
          </a:p>
        </p:txBody>
      </p:sp>
    </p:spTree>
    <p:extLst>
      <p:ext uri="{BB962C8B-B14F-4D97-AF65-F5344CB8AC3E}">
        <p14:creationId xmlns:p14="http://schemas.microsoft.com/office/powerpoint/2010/main" xmlns="" val="109248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2388" y="846161"/>
            <a:ext cx="9403308" cy="2947915"/>
          </a:xfrm>
        </p:spPr>
        <p:txBody>
          <a:bodyPr>
            <a:normAutofit fontScale="90000"/>
          </a:bodyPr>
          <a:lstStyle/>
          <a:p>
            <a:r>
              <a:rPr lang="ru-RU" sz="2400" dirty="0" smtClean="0">
                <a:solidFill>
                  <a:srgbClr val="C00000"/>
                </a:solidFill>
                <a:latin typeface="Times New Roman" panose="02020603050405020304" pitchFamily="18" charset="0"/>
                <a:cs typeface="Times New Roman" panose="02020603050405020304" pitchFamily="18" charset="0"/>
              </a:rPr>
              <a:t/>
            </a:r>
            <a:br>
              <a:rPr lang="ru-RU" sz="2400" dirty="0" smtClean="0">
                <a:solidFill>
                  <a:srgbClr val="C00000"/>
                </a:solidFill>
                <a:latin typeface="Times New Roman" panose="02020603050405020304" pitchFamily="18" charset="0"/>
                <a:cs typeface="Times New Roman" panose="02020603050405020304" pitchFamily="18" charset="0"/>
              </a:rPr>
            </a:br>
            <a:r>
              <a:rPr lang="ru-RU" sz="2700" b="1" dirty="0">
                <a:solidFill>
                  <a:srgbClr val="FF0000"/>
                </a:solidFill>
                <a:latin typeface="Times New Roman" panose="02020603050405020304" pitchFamily="18" charset="0"/>
                <a:cs typeface="Times New Roman" panose="02020603050405020304" pitchFamily="18" charset="0"/>
              </a:rPr>
              <a:t>Начало </a:t>
            </a:r>
            <a:r>
              <a:rPr lang="ru-RU" sz="2700" b="1" dirty="0" smtClean="0">
                <a:solidFill>
                  <a:srgbClr val="FF0000"/>
                </a:solidFill>
                <a:latin typeface="Times New Roman" panose="02020603050405020304" pitchFamily="18" charset="0"/>
                <a:cs typeface="Times New Roman" panose="02020603050405020304" pitchFamily="18" charset="0"/>
              </a:rPr>
              <a:t>применения </a:t>
            </a:r>
            <a:r>
              <a:rPr lang="ru-RU" sz="2700" b="1" dirty="0">
                <a:solidFill>
                  <a:srgbClr val="FF0000"/>
                </a:solidFill>
                <a:latin typeface="Times New Roman" panose="02020603050405020304" pitchFamily="18" charset="0"/>
                <a:cs typeface="Times New Roman" panose="02020603050405020304" pitchFamily="18" charset="0"/>
              </a:rPr>
              <a:t>самостоятельного </a:t>
            </a:r>
            <a:r>
              <a:rPr lang="ru-RU" sz="2700" b="1" dirty="0" smtClean="0">
                <a:solidFill>
                  <a:srgbClr val="FF0000"/>
                </a:solidFill>
                <a:latin typeface="Times New Roman" panose="02020603050405020304" pitchFamily="18" charset="0"/>
                <a:cs typeface="Times New Roman" panose="02020603050405020304" pitchFamily="18" charset="0"/>
              </a:rPr>
              <a:t>понятия </a:t>
            </a:r>
            <a:r>
              <a:rPr lang="ru-RU" sz="2700" b="1" dirty="0">
                <a:solidFill>
                  <a:srgbClr val="FF0000"/>
                </a:solidFill>
                <a:latin typeface="Times New Roman" panose="02020603050405020304" pitchFamily="18" charset="0"/>
                <a:cs typeface="Times New Roman" panose="02020603050405020304" pitchFamily="18" charset="0"/>
              </a:rPr>
              <a:t>«культура».</a:t>
            </a:r>
            <a:br>
              <a:rPr lang="ru-RU" sz="2700" b="1" dirty="0">
                <a:solidFill>
                  <a:srgbClr val="FF0000"/>
                </a:solidFill>
                <a:latin typeface="Times New Roman" panose="02020603050405020304" pitchFamily="18" charset="0"/>
                <a:cs typeface="Times New Roman" panose="02020603050405020304" pitchFamily="18" charset="0"/>
              </a:rPr>
            </a:br>
            <a:r>
              <a:rPr lang="ru-RU" dirty="0">
                <a:solidFill>
                  <a:srgbClr val="C00000"/>
                </a:solidFill>
                <a:latin typeface="Times New Roman" panose="02020603050405020304" pitchFamily="18" charset="0"/>
                <a:cs typeface="Times New Roman" panose="02020603050405020304" pitchFamily="18" charset="0"/>
              </a:rPr>
              <a:t/>
            </a:r>
            <a:br>
              <a:rPr lang="ru-RU" dirty="0">
                <a:solidFill>
                  <a:srgbClr val="C00000"/>
                </a:solidFill>
                <a:latin typeface="Times New Roman" panose="02020603050405020304" pitchFamily="18" charset="0"/>
                <a:cs typeface="Times New Roman" panose="02020603050405020304" pitchFamily="18" charset="0"/>
              </a:rPr>
            </a:br>
            <a:r>
              <a:rPr lang="ru-RU" sz="2700" dirty="0" smtClean="0">
                <a:solidFill>
                  <a:srgbClr val="C00000"/>
                </a:solidFill>
                <a:latin typeface="Times New Roman" panose="02020603050405020304" pitchFamily="18" charset="0"/>
                <a:cs typeface="Times New Roman" panose="02020603050405020304" pitchFamily="18" charset="0"/>
              </a:rPr>
              <a:t>В </a:t>
            </a:r>
            <a:r>
              <a:rPr lang="ru-RU" sz="2700" dirty="0">
                <a:solidFill>
                  <a:srgbClr val="C00000"/>
                </a:solidFill>
                <a:latin typeface="Times New Roman" panose="02020603050405020304" pitchFamily="18" charset="0"/>
                <a:cs typeface="Times New Roman" panose="02020603050405020304" pitchFamily="18" charset="0"/>
              </a:rPr>
              <a:t>значении самостоятельного понятие </a:t>
            </a:r>
            <a:r>
              <a:rPr lang="ru-RU" sz="2700" b="1" dirty="0">
                <a:solidFill>
                  <a:srgbClr val="C00000"/>
                </a:solidFill>
                <a:latin typeface="Times New Roman" panose="02020603050405020304" pitchFamily="18" charset="0"/>
                <a:cs typeface="Times New Roman" panose="02020603050405020304" pitchFamily="18" charset="0"/>
              </a:rPr>
              <a:t>"культура</a:t>
            </a:r>
            <a:r>
              <a:rPr lang="ru-RU" sz="2700" dirty="0">
                <a:solidFill>
                  <a:srgbClr val="C00000"/>
                </a:solidFill>
                <a:latin typeface="Times New Roman" panose="02020603050405020304" pitchFamily="18" charset="0"/>
                <a:cs typeface="Times New Roman" panose="02020603050405020304" pitchFamily="18" charset="0"/>
              </a:rPr>
              <a:t>" появилось в трудах немецкого юриста и историка </a:t>
            </a:r>
            <a:r>
              <a:rPr lang="ru-RU" sz="2700" b="1" dirty="0" err="1">
                <a:solidFill>
                  <a:srgbClr val="C00000"/>
                </a:solidFill>
                <a:latin typeface="Times New Roman" panose="02020603050405020304" pitchFamily="18" charset="0"/>
                <a:cs typeface="Times New Roman" panose="02020603050405020304" pitchFamily="18" charset="0"/>
              </a:rPr>
              <a:t>Самуэля</a:t>
            </a:r>
            <a:r>
              <a:rPr lang="ru-RU" sz="2700" b="1" dirty="0">
                <a:solidFill>
                  <a:srgbClr val="C00000"/>
                </a:solidFill>
                <a:latin typeface="Times New Roman" panose="02020603050405020304" pitchFamily="18" charset="0"/>
                <a:cs typeface="Times New Roman" panose="02020603050405020304" pitchFamily="18" charset="0"/>
              </a:rPr>
              <a:t> </a:t>
            </a:r>
            <a:r>
              <a:rPr lang="ru-RU" sz="2700" b="1" dirty="0" err="1">
                <a:solidFill>
                  <a:srgbClr val="C00000"/>
                </a:solidFill>
                <a:latin typeface="Times New Roman" panose="02020603050405020304" pitchFamily="18" charset="0"/>
                <a:cs typeface="Times New Roman" panose="02020603050405020304" pitchFamily="18" charset="0"/>
              </a:rPr>
              <a:t>Пуфендорфа</a:t>
            </a:r>
            <a:r>
              <a:rPr lang="ru-RU" sz="2700" dirty="0">
                <a:solidFill>
                  <a:srgbClr val="C00000"/>
                </a:solidFill>
                <a:latin typeface="Times New Roman" panose="02020603050405020304" pitchFamily="18" charset="0"/>
                <a:cs typeface="Times New Roman" panose="02020603050405020304" pitchFamily="18" charset="0"/>
              </a:rPr>
              <a:t> (1632-1694). Он употребил этот термин применительно к "человеку искусственному", </a:t>
            </a:r>
            <a:r>
              <a:rPr lang="ru-RU" sz="2700" b="1" dirty="0">
                <a:solidFill>
                  <a:srgbClr val="C00000"/>
                </a:solidFill>
                <a:latin typeface="Times New Roman" panose="02020603050405020304" pitchFamily="18" charset="0"/>
                <a:cs typeface="Times New Roman" panose="02020603050405020304" pitchFamily="18" charset="0"/>
              </a:rPr>
              <a:t>воспитанному в обществе</a:t>
            </a:r>
            <a:r>
              <a:rPr lang="ru-RU" sz="2700" dirty="0">
                <a:solidFill>
                  <a:srgbClr val="C00000"/>
                </a:solidFill>
                <a:latin typeface="Times New Roman" panose="02020603050405020304" pitchFamily="18" charset="0"/>
                <a:cs typeface="Times New Roman" panose="02020603050405020304" pitchFamily="18" charset="0"/>
              </a:rPr>
              <a:t>, в противоположность человеку "естественному", необразованному.</a:t>
            </a:r>
          </a:p>
        </p:txBody>
      </p:sp>
      <p:sp>
        <p:nvSpPr>
          <p:cNvPr id="4" name="Текст 3"/>
          <p:cNvSpPr>
            <a:spLocks noGrp="1"/>
          </p:cNvSpPr>
          <p:nvPr>
            <p:ph type="body" sz="half" idx="2"/>
          </p:nvPr>
        </p:nvSpPr>
        <p:spPr>
          <a:xfrm>
            <a:off x="805217" y="4080680"/>
            <a:ext cx="9539785" cy="2777319"/>
          </a:xfrm>
        </p:spPr>
        <p:txBody>
          <a:bodyPr>
            <a:normAutofit/>
          </a:bodyPr>
          <a:lstStyle/>
          <a:p>
            <a:r>
              <a:rPr lang="ru-RU" sz="2400" dirty="0">
                <a:solidFill>
                  <a:srgbClr val="C00000"/>
                </a:solidFill>
                <a:latin typeface="Times New Roman" panose="02020603050405020304" pitchFamily="18" charset="0"/>
                <a:cs typeface="Times New Roman" panose="02020603050405020304" pitchFamily="18" charset="0"/>
              </a:rPr>
              <a:t>В философский, а затем научный и повседневный обиход первым слово "</a:t>
            </a:r>
            <a:r>
              <a:rPr lang="ru-RU" sz="2400" dirty="0">
                <a:solidFill>
                  <a:srgbClr val="FF0000"/>
                </a:solidFill>
                <a:latin typeface="Times New Roman" panose="02020603050405020304" pitchFamily="18" charset="0"/>
                <a:cs typeface="Times New Roman" panose="02020603050405020304" pitchFamily="18" charset="0"/>
              </a:rPr>
              <a:t>культура</a:t>
            </a:r>
            <a:r>
              <a:rPr lang="ru-RU" sz="2400" dirty="0">
                <a:solidFill>
                  <a:srgbClr val="C00000"/>
                </a:solidFill>
                <a:latin typeface="Times New Roman" panose="02020603050405020304" pitchFamily="18" charset="0"/>
                <a:cs typeface="Times New Roman" panose="02020603050405020304" pitchFamily="18" charset="0"/>
              </a:rPr>
              <a:t>" ввел немецкий просветитель И.К. Аделунга, выпустивший </a:t>
            </a:r>
            <a:r>
              <a:rPr lang="ru-RU" sz="2400" dirty="0">
                <a:solidFill>
                  <a:srgbClr val="FF0000"/>
                </a:solidFill>
                <a:latin typeface="Times New Roman" panose="02020603050405020304" pitchFamily="18" charset="0"/>
                <a:cs typeface="Times New Roman" panose="02020603050405020304" pitchFamily="18" charset="0"/>
              </a:rPr>
              <a:t>в</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a:solidFill>
                  <a:srgbClr val="FF0000"/>
                </a:solidFill>
                <a:latin typeface="Times New Roman" panose="02020603050405020304" pitchFamily="18" charset="0"/>
                <a:cs typeface="Times New Roman" panose="02020603050405020304" pitchFamily="18" charset="0"/>
              </a:rPr>
              <a:t>1782 году </a:t>
            </a:r>
            <a:r>
              <a:rPr lang="ru-RU" sz="2400" dirty="0">
                <a:solidFill>
                  <a:srgbClr val="C00000"/>
                </a:solidFill>
                <a:latin typeface="Times New Roman" panose="02020603050405020304" pitchFamily="18" charset="0"/>
                <a:cs typeface="Times New Roman" panose="02020603050405020304" pitchFamily="18" charset="0"/>
              </a:rPr>
              <a:t>книгу "Опыт истории культуры человеческого </a:t>
            </a:r>
            <a:r>
              <a:rPr lang="ru-RU" sz="2400" dirty="0" smtClean="0">
                <a:solidFill>
                  <a:srgbClr val="C00000"/>
                </a:solidFill>
                <a:latin typeface="Times New Roman" panose="02020603050405020304" pitchFamily="18" charset="0"/>
                <a:cs typeface="Times New Roman" panose="02020603050405020304" pitchFamily="18" charset="0"/>
              </a:rPr>
              <a:t>рода«. </a:t>
            </a:r>
            <a:r>
              <a:rPr lang="ru-RU" sz="2400" dirty="0">
                <a:solidFill>
                  <a:srgbClr val="C00000"/>
                </a:solidFill>
                <a:latin typeface="Times New Roman" panose="02020603050405020304" pitchFamily="18" charset="0"/>
                <a:cs typeface="Times New Roman" panose="02020603050405020304" pitchFamily="18" charset="0"/>
              </a:rPr>
              <a:t>В те времена к культуре относилось только то, что касалось развития и самосовершенствования человека. </a:t>
            </a:r>
            <a:br>
              <a:rPr lang="ru-RU" sz="2400" dirty="0">
                <a:solidFill>
                  <a:srgbClr val="C00000"/>
                </a:solidFill>
                <a:latin typeface="Times New Roman" panose="02020603050405020304" pitchFamily="18" charset="0"/>
                <a:cs typeface="Times New Roman" panose="02020603050405020304" pitchFamily="18" charset="0"/>
              </a:rPr>
            </a:br>
            <a:r>
              <a:rPr lang="ru-RU" sz="2400" dirty="0">
                <a:solidFill>
                  <a:srgbClr val="C00000"/>
                </a:solidFill>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xmlns="" val="25349470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8991" y="409433"/>
            <a:ext cx="8306381" cy="477671"/>
          </a:xfrm>
        </p:spPr>
        <p:txBody>
          <a:bodyPr>
            <a:normAutofit/>
          </a:bodyPr>
          <a:lstStyle/>
          <a:p>
            <a:r>
              <a:rPr lang="ru-RU" sz="2400" dirty="0" smtClean="0">
                <a:solidFill>
                  <a:srgbClr val="FF0000"/>
                </a:solidFill>
              </a:rPr>
              <a:t>Развитие в применении термина «культура» в Европе</a:t>
            </a:r>
            <a:endParaRPr lang="ru-RU" sz="2400" dirty="0">
              <a:solidFill>
                <a:srgbClr val="FF0000"/>
              </a:solidFill>
            </a:endParaRPr>
          </a:p>
        </p:txBody>
      </p:sp>
      <p:sp>
        <p:nvSpPr>
          <p:cNvPr id="4" name="Текст 3"/>
          <p:cNvSpPr>
            <a:spLocks noGrp="1"/>
          </p:cNvSpPr>
          <p:nvPr>
            <p:ph type="body" sz="half" idx="2"/>
          </p:nvPr>
        </p:nvSpPr>
        <p:spPr>
          <a:xfrm>
            <a:off x="709683" y="1037229"/>
            <a:ext cx="10440537" cy="5691117"/>
          </a:xfrm>
        </p:spPr>
        <p:txBody>
          <a:bodyPr>
            <a:noAutofit/>
          </a:bodyPr>
          <a:lstStyle/>
          <a:p>
            <a:pPr>
              <a:lnSpc>
                <a:spcPct val="150000"/>
              </a:lnSpc>
            </a:pPr>
            <a:r>
              <a:rPr lang="ru-RU" sz="2400" dirty="0" smtClean="0">
                <a:solidFill>
                  <a:srgbClr val="C00000"/>
                </a:solidFill>
                <a:latin typeface="Times New Roman" panose="02020603050405020304" pitchFamily="18" charset="0"/>
                <a:cs typeface="Times New Roman" panose="02020603050405020304" pitchFamily="18" charset="0"/>
              </a:rPr>
              <a:t>В </a:t>
            </a:r>
            <a:r>
              <a:rPr lang="ru-RU" sz="2400" dirty="0">
                <a:solidFill>
                  <a:srgbClr val="C00000"/>
                </a:solidFill>
                <a:latin typeface="Times New Roman" panose="02020603050405020304" pitchFamily="18" charset="0"/>
                <a:cs typeface="Times New Roman" panose="02020603050405020304" pitchFamily="18" charset="0"/>
              </a:rPr>
              <a:t>европейский </a:t>
            </a:r>
            <a:r>
              <a:rPr lang="ru-RU" sz="2400" dirty="0">
                <a:solidFill>
                  <a:srgbClr val="FF0000"/>
                </a:solidFill>
                <a:latin typeface="Times New Roman" panose="02020603050405020304" pitchFamily="18" charset="0"/>
                <a:cs typeface="Times New Roman" panose="02020603050405020304" pitchFamily="18" charset="0"/>
              </a:rPr>
              <a:t>научный</a:t>
            </a:r>
            <a:r>
              <a:rPr lang="ru-RU" sz="2400" dirty="0">
                <a:solidFill>
                  <a:srgbClr val="C00000"/>
                </a:solidFill>
                <a:latin typeface="Times New Roman" panose="02020603050405020304" pitchFamily="18" charset="0"/>
                <a:cs typeface="Times New Roman" panose="02020603050405020304" pitchFamily="18" charset="0"/>
              </a:rPr>
              <a:t> оборот понятие </a:t>
            </a:r>
            <a:r>
              <a:rPr lang="ru-RU" sz="2400" dirty="0">
                <a:solidFill>
                  <a:srgbClr val="FF0000"/>
                </a:solidFill>
                <a:latin typeface="Times New Roman" panose="02020603050405020304" pitchFamily="18" charset="0"/>
                <a:cs typeface="Times New Roman" panose="02020603050405020304" pitchFamily="18" charset="0"/>
              </a:rPr>
              <a:t>культуры</a:t>
            </a:r>
            <a:r>
              <a:rPr lang="ru-RU" sz="2400" dirty="0">
                <a:solidFill>
                  <a:srgbClr val="C00000"/>
                </a:solidFill>
                <a:latin typeface="Times New Roman" panose="02020603050405020304" pitchFamily="18" charset="0"/>
                <a:cs typeface="Times New Roman" panose="02020603050405020304" pitchFamily="18" charset="0"/>
              </a:rPr>
              <a:t> входило очень медленно. </a:t>
            </a:r>
            <a:endParaRPr lang="ru-RU" sz="2400" dirty="0" smtClean="0">
              <a:solidFill>
                <a:srgbClr val="C00000"/>
              </a:solidFill>
              <a:latin typeface="Times New Roman" panose="02020603050405020304" pitchFamily="18" charset="0"/>
              <a:cs typeface="Times New Roman" panose="02020603050405020304" pitchFamily="18" charset="0"/>
            </a:endParaRPr>
          </a:p>
          <a:p>
            <a:pPr>
              <a:lnSpc>
                <a:spcPct val="150000"/>
              </a:lnSpc>
            </a:pPr>
            <a:r>
              <a:rPr lang="ru-RU" sz="2400" dirty="0" smtClean="0">
                <a:solidFill>
                  <a:srgbClr val="C00000"/>
                </a:solidFill>
                <a:latin typeface="Times New Roman" panose="02020603050405020304" pitchFamily="18" charset="0"/>
                <a:cs typeface="Times New Roman" panose="02020603050405020304" pitchFamily="18" charset="0"/>
              </a:rPr>
              <a:t>В </a:t>
            </a:r>
            <a:r>
              <a:rPr lang="ru-RU" sz="2400" dirty="0">
                <a:solidFill>
                  <a:srgbClr val="C00000"/>
                </a:solidFill>
                <a:latin typeface="Times New Roman" panose="02020603050405020304" pitchFamily="18" charset="0"/>
                <a:cs typeface="Times New Roman" panose="02020603050405020304" pitchFamily="18" charset="0"/>
              </a:rPr>
              <a:t>конце XVIII века оно имело </a:t>
            </a:r>
            <a:r>
              <a:rPr lang="ru-RU" sz="2400" b="1" dirty="0">
                <a:solidFill>
                  <a:srgbClr val="C00000"/>
                </a:solidFill>
                <a:latin typeface="Times New Roman" panose="02020603050405020304" pitchFamily="18" charset="0"/>
                <a:cs typeface="Times New Roman" panose="02020603050405020304" pitchFamily="18" charset="0"/>
              </a:rPr>
              <a:t>два оттенка</a:t>
            </a:r>
            <a:r>
              <a:rPr lang="ru-RU" sz="2400" b="1" dirty="0" smtClean="0">
                <a:solidFill>
                  <a:srgbClr val="C00000"/>
                </a:solidFill>
                <a:latin typeface="Times New Roman" panose="02020603050405020304" pitchFamily="18" charset="0"/>
                <a:cs typeface="Times New Roman" panose="02020603050405020304" pitchFamily="18" charset="0"/>
              </a:rPr>
              <a:t>:  </a:t>
            </a:r>
            <a:r>
              <a:rPr lang="ru-RU" sz="2400" b="1" dirty="0">
                <a:solidFill>
                  <a:srgbClr val="C00000"/>
                </a:solidFill>
                <a:latin typeface="Times New Roman" panose="02020603050405020304" pitchFamily="18" charset="0"/>
                <a:cs typeface="Times New Roman" panose="02020603050405020304" pitchFamily="18" charset="0"/>
              </a:rPr>
              <a:t>первый</a:t>
            </a:r>
            <a:r>
              <a:rPr lang="ru-RU" sz="2400" dirty="0">
                <a:solidFill>
                  <a:srgbClr val="C00000"/>
                </a:solidFill>
                <a:latin typeface="Times New Roman" panose="02020603050405020304" pitchFamily="18" charset="0"/>
                <a:cs typeface="Times New Roman" panose="02020603050405020304" pitchFamily="18" charset="0"/>
              </a:rPr>
              <a:t> - </a:t>
            </a:r>
            <a:r>
              <a:rPr lang="ru-RU" sz="2400" dirty="0">
                <a:solidFill>
                  <a:srgbClr val="FF0000"/>
                </a:solidFill>
                <a:latin typeface="Times New Roman" panose="02020603050405020304" pitchFamily="18" charset="0"/>
                <a:cs typeface="Times New Roman" panose="02020603050405020304" pitchFamily="18" charset="0"/>
              </a:rPr>
              <a:t>господство над природой с помощью знания и ремесел</a:t>
            </a:r>
            <a:r>
              <a:rPr lang="ru-RU" sz="2400" dirty="0" smtClean="0">
                <a:solidFill>
                  <a:srgbClr val="C00000"/>
                </a:solidFill>
                <a:latin typeface="Times New Roman" panose="02020603050405020304" pitchFamily="18" charset="0"/>
                <a:cs typeface="Times New Roman" panose="02020603050405020304" pitchFamily="18" charset="0"/>
              </a:rPr>
              <a:t>,  </a:t>
            </a:r>
            <a:r>
              <a:rPr lang="ru-RU" sz="2400" b="1" dirty="0">
                <a:solidFill>
                  <a:srgbClr val="C00000"/>
                </a:solidFill>
                <a:latin typeface="Times New Roman" panose="02020603050405020304" pitchFamily="18" charset="0"/>
                <a:cs typeface="Times New Roman" panose="02020603050405020304" pitchFamily="18" charset="0"/>
              </a:rPr>
              <a:t>второй</a:t>
            </a:r>
            <a:r>
              <a:rPr lang="ru-RU" sz="2400" dirty="0">
                <a:solidFill>
                  <a:srgbClr val="C00000"/>
                </a:solidFill>
                <a:latin typeface="Times New Roman" panose="02020603050405020304" pitchFamily="18" charset="0"/>
                <a:cs typeface="Times New Roman" panose="02020603050405020304" pitchFamily="18" charset="0"/>
              </a:rPr>
              <a:t> - </a:t>
            </a:r>
            <a:r>
              <a:rPr lang="ru-RU" sz="2400" dirty="0">
                <a:solidFill>
                  <a:srgbClr val="FF0000"/>
                </a:solidFill>
                <a:latin typeface="Times New Roman" panose="02020603050405020304" pitchFamily="18" charset="0"/>
                <a:cs typeface="Times New Roman" panose="02020603050405020304" pitchFamily="18" charset="0"/>
              </a:rPr>
              <a:t>духовное богатство личности. </a:t>
            </a:r>
            <a:endParaRPr lang="ru-RU" sz="2400" dirty="0" smtClean="0">
              <a:solidFill>
                <a:srgbClr val="FF0000"/>
              </a:solidFill>
              <a:latin typeface="Times New Roman" panose="02020603050405020304" pitchFamily="18" charset="0"/>
              <a:cs typeface="Times New Roman" panose="02020603050405020304" pitchFamily="18" charset="0"/>
            </a:endParaRPr>
          </a:p>
          <a:p>
            <a:pPr>
              <a:lnSpc>
                <a:spcPct val="150000"/>
              </a:lnSpc>
            </a:pPr>
            <a:r>
              <a:rPr lang="ru-RU" sz="2400" dirty="0" smtClean="0">
                <a:solidFill>
                  <a:srgbClr val="C00000"/>
                </a:solidFill>
                <a:latin typeface="Times New Roman" panose="02020603050405020304" pitchFamily="18" charset="0"/>
                <a:cs typeface="Times New Roman" panose="02020603050405020304" pitchFamily="18" charset="0"/>
              </a:rPr>
              <a:t>О </a:t>
            </a:r>
            <a:r>
              <a:rPr lang="ru-RU" sz="2400" dirty="0">
                <a:solidFill>
                  <a:srgbClr val="C00000"/>
                </a:solidFill>
                <a:latin typeface="Times New Roman" panose="02020603050405020304" pitchFamily="18" charset="0"/>
                <a:cs typeface="Times New Roman" panose="02020603050405020304" pitchFamily="18" charset="0"/>
              </a:rPr>
              <a:t>том, что </a:t>
            </a:r>
            <a:r>
              <a:rPr lang="ru-RU" sz="2400" b="1" i="1" dirty="0">
                <a:solidFill>
                  <a:srgbClr val="C00000"/>
                </a:solidFill>
                <a:latin typeface="Times New Roman" panose="02020603050405020304" pitchFamily="18" charset="0"/>
                <a:cs typeface="Times New Roman" panose="02020603050405020304" pitchFamily="18" charset="0"/>
              </a:rPr>
              <a:t>новый термин еще не успел прижиться, свидетельствует хотя бы тот факт, что два великих немецких философа, Кант и Гегель, почти не употребляли слово "культура</a:t>
            </a:r>
            <a:r>
              <a:rPr lang="ru-RU" sz="2400" b="1" i="1" dirty="0" smtClean="0">
                <a:solidFill>
                  <a:srgbClr val="C00000"/>
                </a:solidFill>
                <a:latin typeface="Times New Roman" panose="02020603050405020304" pitchFamily="18" charset="0"/>
                <a:cs typeface="Times New Roman" panose="02020603050405020304" pitchFamily="18" charset="0"/>
              </a:rPr>
              <a:t>".</a:t>
            </a:r>
          </a:p>
          <a:p>
            <a:pPr>
              <a:lnSpc>
                <a:spcPct val="150000"/>
              </a:lnSpc>
            </a:pPr>
            <a:r>
              <a:rPr lang="ru-RU" sz="2400" dirty="0" smtClean="0">
                <a:solidFill>
                  <a:srgbClr val="C00000"/>
                </a:solidFill>
                <a:latin typeface="Times New Roman" panose="02020603050405020304" pitchFamily="18" charset="0"/>
                <a:cs typeface="Times New Roman" panose="02020603050405020304" pitchFamily="18" charset="0"/>
              </a:rPr>
              <a:t>А </a:t>
            </a:r>
            <a:r>
              <a:rPr lang="ru-RU" sz="2400" dirty="0">
                <a:solidFill>
                  <a:srgbClr val="C00000"/>
                </a:solidFill>
                <a:latin typeface="Times New Roman" panose="02020603050405020304" pitchFamily="18" charset="0"/>
                <a:cs typeface="Times New Roman" panose="02020603050405020304" pitchFamily="18" charset="0"/>
              </a:rPr>
              <a:t>это значит, что "культура" в ХХ веке становится тем объектом, который можно изучать, исследовать и выводить общие закономерности.  </a:t>
            </a:r>
            <a:br>
              <a:rPr lang="ru-RU" sz="2400" dirty="0">
                <a:solidFill>
                  <a:srgbClr val="C00000"/>
                </a:solidFill>
                <a:latin typeface="Times New Roman" panose="02020603050405020304" pitchFamily="18" charset="0"/>
                <a:cs typeface="Times New Roman" panose="02020603050405020304" pitchFamily="18" charset="0"/>
              </a:rPr>
            </a:br>
            <a:endParaRPr lang="ru-RU"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50052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8491" y="750627"/>
            <a:ext cx="10740788" cy="5786651"/>
          </a:xfrm>
        </p:spPr>
        <p:txBody>
          <a:bodyPr>
            <a:normAutofit/>
          </a:bodyPr>
          <a:lstStyle/>
          <a:p>
            <a:r>
              <a:rPr lang="ru-RU" sz="2400" dirty="0" smtClean="0">
                <a:solidFill>
                  <a:srgbClr val="C00000"/>
                </a:solidFill>
              </a:rPr>
              <a:t/>
            </a:r>
            <a:br>
              <a:rPr lang="ru-RU" sz="2400" dirty="0" smtClean="0">
                <a:solidFill>
                  <a:srgbClr val="C00000"/>
                </a:solidFill>
              </a:rPr>
            </a:br>
            <a:r>
              <a:rPr lang="ru-RU" sz="2400" dirty="0" smtClean="0">
                <a:solidFill>
                  <a:srgbClr val="C00000"/>
                </a:solidFill>
                <a:latin typeface="Times New Roman" panose="02020603050405020304" pitchFamily="18" charset="0"/>
                <a:cs typeface="Times New Roman" panose="02020603050405020304" pitchFamily="18" charset="0"/>
              </a:rPr>
              <a:t>На </a:t>
            </a:r>
            <a:r>
              <a:rPr lang="ru-RU" sz="2400" dirty="0">
                <a:solidFill>
                  <a:srgbClr val="C00000"/>
                </a:solidFill>
                <a:latin typeface="Times New Roman" panose="02020603050405020304" pitchFamily="18" charset="0"/>
                <a:cs typeface="Times New Roman" panose="02020603050405020304" pitchFamily="18" charset="0"/>
              </a:rPr>
              <a:t>рубеже XVIII - XIX веков </a:t>
            </a:r>
            <a:r>
              <a:rPr lang="ru-RU" sz="2400" dirty="0" smtClean="0">
                <a:solidFill>
                  <a:srgbClr val="C00000"/>
                </a:solidFill>
                <a:latin typeface="Times New Roman" panose="02020603050405020304" pitchFamily="18" charset="0"/>
                <a:cs typeface="Times New Roman" panose="02020603050405020304" pitchFamily="18" charset="0"/>
              </a:rPr>
              <a:t> </a:t>
            </a:r>
            <a:r>
              <a:rPr lang="ru-RU" sz="2400" dirty="0" smtClean="0">
                <a:solidFill>
                  <a:srgbClr val="FF0000"/>
                </a:solidFill>
                <a:latin typeface="Times New Roman" panose="02020603050405020304" pitchFamily="18" charset="0"/>
                <a:cs typeface="Times New Roman" panose="02020603050405020304" pitchFamily="18" charset="0"/>
              </a:rPr>
              <a:t>началось многообразие</a:t>
            </a:r>
            <a:r>
              <a:rPr lang="ru-RU" sz="2400" dirty="0" smtClean="0">
                <a:solidFill>
                  <a:srgbClr val="C00000"/>
                </a:solidFill>
                <a:latin typeface="Times New Roman" panose="02020603050405020304" pitchFamily="18" charset="0"/>
                <a:cs typeface="Times New Roman" panose="02020603050405020304" pitchFamily="18" charset="0"/>
              </a:rPr>
              <a:t> в применении  термина </a:t>
            </a:r>
            <a:r>
              <a:rPr lang="ru-RU" sz="2400" dirty="0" smtClean="0">
                <a:solidFill>
                  <a:srgbClr val="FF0000"/>
                </a:solidFill>
                <a:latin typeface="Times New Roman" panose="02020603050405020304" pitchFamily="18" charset="0"/>
                <a:cs typeface="Times New Roman" panose="02020603050405020304" pitchFamily="18" charset="0"/>
              </a:rPr>
              <a:t>«культура». </a:t>
            </a:r>
            <a:br>
              <a:rPr lang="ru-RU" sz="2400" dirty="0" smtClean="0">
                <a:solidFill>
                  <a:srgbClr val="FF0000"/>
                </a:solidFill>
                <a:latin typeface="Times New Roman" panose="02020603050405020304" pitchFamily="18" charset="0"/>
                <a:cs typeface="Times New Roman" panose="02020603050405020304" pitchFamily="18" charset="0"/>
              </a:rPr>
            </a:br>
            <a:r>
              <a:rPr lang="ru-RU" sz="2400" dirty="0" smtClean="0">
                <a:solidFill>
                  <a:srgbClr val="C00000"/>
                </a:solidFill>
                <a:latin typeface="Times New Roman" panose="02020603050405020304" pitchFamily="18" charset="0"/>
                <a:cs typeface="Times New Roman" panose="02020603050405020304" pitchFamily="18" charset="0"/>
              </a:rPr>
              <a:t>Во </a:t>
            </a:r>
            <a:r>
              <a:rPr lang="ru-RU" sz="2400" dirty="0">
                <a:solidFill>
                  <a:srgbClr val="C00000"/>
                </a:solidFill>
                <a:latin typeface="Times New Roman" panose="02020603050405020304" pitchFamily="18" charset="0"/>
                <a:cs typeface="Times New Roman" panose="02020603050405020304" pitchFamily="18" charset="0"/>
              </a:rPr>
              <a:t>всех случаях раннего употребления слово </a:t>
            </a:r>
            <a:r>
              <a:rPr lang="ru-RU" sz="2400" dirty="0" err="1">
                <a:solidFill>
                  <a:srgbClr val="C00000"/>
                </a:solidFill>
                <a:latin typeface="Times New Roman" panose="02020603050405020304" pitchFamily="18" charset="0"/>
                <a:cs typeface="Times New Roman" panose="02020603050405020304" pitchFamily="18" charset="0"/>
              </a:rPr>
              <a:t>culture</a:t>
            </a:r>
            <a:r>
              <a:rPr lang="ru-RU" sz="2400" dirty="0">
                <a:solidFill>
                  <a:srgbClr val="C00000"/>
                </a:solidFill>
                <a:latin typeface="Times New Roman" panose="02020603050405020304" pitchFamily="18" charset="0"/>
                <a:cs typeface="Times New Roman" panose="02020603050405020304" pitchFamily="18" charset="0"/>
              </a:rPr>
              <a:t> означало процесс культивирования, выращивания чего-нибудь, обычно животных и растений. </a:t>
            </a:r>
            <a:r>
              <a:rPr lang="ru-RU" sz="2400" dirty="0" smtClean="0">
                <a:solidFill>
                  <a:srgbClr val="C00000"/>
                </a:solidFill>
                <a:latin typeface="Times New Roman" panose="02020603050405020304" pitchFamily="18" charset="0"/>
                <a:cs typeface="Times New Roman" panose="02020603050405020304" pitchFamily="18" charset="0"/>
              </a:rPr>
              <a:t/>
            </a:r>
            <a:br>
              <a:rPr lang="ru-RU" sz="2400" dirty="0" smtClean="0">
                <a:solidFill>
                  <a:srgbClr val="C00000"/>
                </a:solidFill>
                <a:latin typeface="Times New Roman" panose="02020603050405020304" pitchFamily="18" charset="0"/>
                <a:cs typeface="Times New Roman" panose="02020603050405020304" pitchFamily="18" charset="0"/>
              </a:rPr>
            </a:br>
            <a:r>
              <a:rPr lang="ru-RU" sz="2400" dirty="0" smtClean="0">
                <a:solidFill>
                  <a:srgbClr val="C00000"/>
                </a:solidFill>
                <a:latin typeface="Times New Roman" panose="02020603050405020304" pitchFamily="18" charset="0"/>
                <a:cs typeface="Times New Roman" panose="02020603050405020304" pitchFamily="18" charset="0"/>
              </a:rPr>
              <a:t>Это </a:t>
            </a:r>
            <a:r>
              <a:rPr lang="ru-RU" sz="2400" dirty="0">
                <a:solidFill>
                  <a:srgbClr val="C00000"/>
                </a:solidFill>
                <a:latin typeface="Times New Roman" panose="02020603050405020304" pitchFamily="18" charset="0"/>
                <a:cs typeface="Times New Roman" panose="02020603050405020304" pitchFamily="18" charset="0"/>
              </a:rPr>
              <a:t>привело к появлению дополнительных значений слова, таких, как английское </a:t>
            </a:r>
            <a:r>
              <a:rPr lang="ru-RU" sz="2400" dirty="0" err="1">
                <a:solidFill>
                  <a:srgbClr val="C00000"/>
                </a:solidFill>
                <a:latin typeface="Times New Roman" panose="02020603050405020304" pitchFamily="18" charset="0"/>
                <a:cs typeface="Times New Roman" panose="02020603050405020304" pitchFamily="18" charset="0"/>
              </a:rPr>
              <a:t>coulter</a:t>
            </a:r>
            <a:r>
              <a:rPr lang="ru-RU" sz="2400" dirty="0">
                <a:solidFill>
                  <a:srgbClr val="C00000"/>
                </a:solidFill>
                <a:latin typeface="Times New Roman" panose="02020603050405020304" pitchFamily="18" charset="0"/>
                <a:cs typeface="Times New Roman" panose="02020603050405020304" pitchFamily="18" charset="0"/>
              </a:rPr>
              <a:t> - лемех, происходящее от латинского </a:t>
            </a:r>
            <a:r>
              <a:rPr lang="ru-RU" sz="2400" dirty="0" err="1" smtClean="0">
                <a:solidFill>
                  <a:srgbClr val="C00000"/>
                </a:solidFill>
                <a:latin typeface="Times New Roman" panose="02020603050405020304" pitchFamily="18" charset="0"/>
                <a:cs typeface="Times New Roman" panose="02020603050405020304" pitchFamily="18" charset="0"/>
              </a:rPr>
              <a:t>culter</a:t>
            </a:r>
            <a:r>
              <a:rPr lang="ru-RU" sz="2400" dirty="0" smtClean="0">
                <a:solidFill>
                  <a:srgbClr val="C00000"/>
                </a:solidFill>
                <a:latin typeface="Times New Roman" panose="02020603050405020304" pitchFamily="18" charset="0"/>
                <a:cs typeface="Times New Roman" panose="02020603050405020304" pitchFamily="18" charset="0"/>
              </a:rPr>
              <a:t> или культиватор.</a:t>
            </a:r>
            <a:br>
              <a:rPr lang="ru-RU" sz="2400" dirty="0" smtClean="0">
                <a:solidFill>
                  <a:srgbClr val="C00000"/>
                </a:solidFill>
                <a:latin typeface="Times New Roman" panose="02020603050405020304" pitchFamily="18" charset="0"/>
                <a:cs typeface="Times New Roman" panose="02020603050405020304" pitchFamily="18" charset="0"/>
              </a:rPr>
            </a:br>
            <a:r>
              <a:rPr lang="ru-RU" sz="2400" dirty="0" smtClean="0">
                <a:solidFill>
                  <a:srgbClr val="C00000"/>
                </a:solidFill>
                <a:latin typeface="Times New Roman" panose="02020603050405020304" pitchFamily="18" charset="0"/>
                <a:cs typeface="Times New Roman" panose="02020603050405020304" pitchFamily="18" charset="0"/>
              </a:rPr>
              <a:t> </a:t>
            </a:r>
            <a:br>
              <a:rPr lang="ru-RU" sz="2400" dirty="0" smtClean="0">
                <a:solidFill>
                  <a:srgbClr val="C00000"/>
                </a:solidFill>
                <a:latin typeface="Times New Roman" panose="02020603050405020304" pitchFamily="18" charset="0"/>
                <a:cs typeface="Times New Roman" panose="02020603050405020304" pitchFamily="18" charset="0"/>
              </a:rPr>
            </a:br>
            <a:r>
              <a:rPr lang="ru-RU" sz="2400" dirty="0" smtClean="0">
                <a:solidFill>
                  <a:srgbClr val="FF0000"/>
                </a:solidFill>
                <a:latin typeface="Times New Roman" panose="02020603050405020304" pitchFamily="18" charset="0"/>
                <a:cs typeface="Times New Roman" panose="02020603050405020304" pitchFamily="18" charset="0"/>
              </a:rPr>
              <a:t>Дальнейшая </a:t>
            </a:r>
            <a:r>
              <a:rPr lang="ru-RU" sz="2400" dirty="0">
                <a:solidFill>
                  <a:srgbClr val="FF0000"/>
                </a:solidFill>
                <a:latin typeface="Times New Roman" panose="02020603050405020304" pitchFamily="18" charset="0"/>
                <a:cs typeface="Times New Roman" panose="02020603050405020304" pitchFamily="18" charset="0"/>
              </a:rPr>
              <a:t>эволюция </a:t>
            </a:r>
            <a:r>
              <a:rPr lang="ru-RU" sz="2400" dirty="0" smtClean="0">
                <a:solidFill>
                  <a:srgbClr val="C00000"/>
                </a:solidFill>
                <a:latin typeface="Times New Roman" panose="02020603050405020304" pitchFamily="18" charset="0"/>
                <a:cs typeface="Times New Roman" panose="02020603050405020304" pitchFamily="18" charset="0"/>
              </a:rPr>
              <a:t>связана с </a:t>
            </a:r>
            <a:r>
              <a:rPr lang="ru-RU" sz="2400" dirty="0">
                <a:solidFill>
                  <a:srgbClr val="C00000"/>
                </a:solidFill>
                <a:latin typeface="Times New Roman" panose="02020603050405020304" pitchFamily="18" charset="0"/>
                <a:cs typeface="Times New Roman" panose="02020603050405020304" pitchFamily="18" charset="0"/>
              </a:rPr>
              <a:t>перенесением представлений о культивировании, возделывании </a:t>
            </a:r>
            <a:r>
              <a:rPr lang="ru-RU" sz="2400" b="1" dirty="0">
                <a:solidFill>
                  <a:srgbClr val="C00000"/>
                </a:solidFill>
                <a:latin typeface="Times New Roman" panose="02020603050405020304" pitchFamily="18" charset="0"/>
                <a:cs typeface="Times New Roman" panose="02020603050405020304" pitchFamily="18" charset="0"/>
              </a:rPr>
              <a:t>с естественных процессов на человеческое развитие</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smtClean="0">
                <a:solidFill>
                  <a:srgbClr val="C00000"/>
                </a:solidFill>
                <a:latin typeface="Times New Roman" panose="02020603050405020304" pitchFamily="18" charset="0"/>
                <a:cs typeface="Times New Roman" panose="02020603050405020304" pitchFamily="18" charset="0"/>
              </a:rPr>
              <a:t>причем </a:t>
            </a:r>
            <a:r>
              <a:rPr lang="ru-RU" sz="2400" dirty="0">
                <a:solidFill>
                  <a:srgbClr val="C00000"/>
                </a:solidFill>
                <a:latin typeface="Times New Roman" panose="02020603050405020304" pitchFamily="18" charset="0"/>
                <a:cs typeface="Times New Roman" panose="02020603050405020304" pitchFamily="18" charset="0"/>
              </a:rPr>
              <a:t>сельскохозяйственный смысл долгое время сохранялся</a:t>
            </a:r>
            <a:r>
              <a:rPr lang="ru-RU" sz="2400" dirty="0" smtClean="0">
                <a:solidFill>
                  <a:srgbClr val="C00000"/>
                </a:solidFill>
                <a:latin typeface="Times New Roman" panose="02020603050405020304" pitchFamily="18" charset="0"/>
                <a:cs typeface="Times New Roman" panose="02020603050405020304" pitchFamily="18" charset="0"/>
              </a:rPr>
              <a:t>.</a:t>
            </a:r>
            <a:br>
              <a:rPr lang="ru-RU" sz="2400" dirty="0" smtClean="0">
                <a:solidFill>
                  <a:srgbClr val="C00000"/>
                </a:solidFill>
                <a:latin typeface="Times New Roman" panose="02020603050405020304" pitchFamily="18" charset="0"/>
                <a:cs typeface="Times New Roman" panose="02020603050405020304" pitchFamily="18" charset="0"/>
              </a:rPr>
            </a:br>
            <a:r>
              <a:rPr lang="ru-RU" sz="2400" dirty="0">
                <a:solidFill>
                  <a:srgbClr val="C00000"/>
                </a:solidFill>
                <a:latin typeface="Times New Roman" panose="02020603050405020304" pitchFamily="18" charset="0"/>
                <a:cs typeface="Times New Roman" panose="02020603050405020304" pitchFamily="18" charset="0"/>
              </a:rPr>
              <a:t/>
            </a:r>
            <a:br>
              <a:rPr lang="ru-RU" sz="2400" dirty="0">
                <a:solidFill>
                  <a:srgbClr val="C00000"/>
                </a:solidFill>
                <a:latin typeface="Times New Roman" panose="02020603050405020304" pitchFamily="18" charset="0"/>
                <a:cs typeface="Times New Roman" panose="02020603050405020304" pitchFamily="18" charset="0"/>
              </a:rPr>
            </a:br>
            <a:r>
              <a:rPr lang="ru-RU" sz="2400" dirty="0" smtClean="0">
                <a:solidFill>
                  <a:srgbClr val="C00000"/>
                </a:solidFill>
                <a:latin typeface="Times New Roman" panose="02020603050405020304" pitchFamily="18" charset="0"/>
                <a:cs typeface="Times New Roman" panose="02020603050405020304" pitchFamily="18" charset="0"/>
              </a:rPr>
              <a:t>А </a:t>
            </a:r>
            <a:r>
              <a:rPr lang="ru-RU" sz="2400" dirty="0">
                <a:solidFill>
                  <a:srgbClr val="C00000"/>
                </a:solidFill>
                <a:latin typeface="Times New Roman" panose="02020603050405020304" pitchFamily="18" charset="0"/>
                <a:cs typeface="Times New Roman" panose="02020603050405020304" pitchFamily="18" charset="0"/>
              </a:rPr>
              <a:t>это значит, что "культура" в ХХ веке становится тем объектом, который можно изучать, исследовать и выводить общие закономерности. </a:t>
            </a:r>
            <a:r>
              <a:rPr lang="ru-RU" sz="2400" dirty="0" smtClean="0">
                <a:solidFill>
                  <a:srgbClr val="C00000"/>
                </a:solidFill>
                <a:latin typeface="Times New Roman" panose="02020603050405020304" pitchFamily="18" charset="0"/>
                <a:cs typeface="Times New Roman" panose="02020603050405020304" pitchFamily="18" charset="0"/>
              </a:rPr>
              <a:t> </a:t>
            </a:r>
            <a:br>
              <a:rPr lang="ru-RU" sz="2400" dirty="0" smtClean="0">
                <a:solidFill>
                  <a:srgbClr val="C00000"/>
                </a:solidFill>
                <a:latin typeface="Times New Roman" panose="02020603050405020304" pitchFamily="18" charset="0"/>
                <a:cs typeface="Times New Roman" panose="02020603050405020304" pitchFamily="18" charset="0"/>
              </a:rPr>
            </a:br>
            <a:endParaRPr lang="ru-RU"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042053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8490" y="477673"/>
            <a:ext cx="11000095" cy="6114196"/>
          </a:xfrm>
        </p:spPr>
        <p:txBody>
          <a:bodyPr>
            <a:normAutofit/>
          </a:bodyPr>
          <a:lstStyle/>
          <a:p>
            <a:r>
              <a:rPr lang="ru-RU" sz="2400" dirty="0" smtClean="0">
                <a:solidFill>
                  <a:srgbClr val="C00000"/>
                </a:solidFill>
                <a:latin typeface="Times New Roman" panose="02020603050405020304" pitchFamily="18" charset="0"/>
                <a:cs typeface="Times New Roman" panose="02020603050405020304" pitchFamily="18" charset="0"/>
              </a:rPr>
              <a:t>Почти </a:t>
            </a:r>
            <a:r>
              <a:rPr lang="ru-RU" sz="2400" dirty="0">
                <a:solidFill>
                  <a:srgbClr val="C00000"/>
                </a:solidFill>
                <a:latin typeface="Times New Roman" panose="02020603050405020304" pitchFamily="18" charset="0"/>
                <a:cs typeface="Times New Roman" panose="02020603050405020304" pitchFamily="18" charset="0"/>
              </a:rPr>
              <a:t>во всех европейских языках (в языках многих народов, испытавших на себе глубокое европейское воздействие) </a:t>
            </a:r>
            <a:r>
              <a:rPr lang="ru-RU" sz="2400" dirty="0">
                <a:solidFill>
                  <a:srgbClr val="FF0000"/>
                </a:solidFill>
                <a:latin typeface="Times New Roman" panose="02020603050405020304" pitchFamily="18" charset="0"/>
                <a:cs typeface="Times New Roman" panose="02020603050405020304" pitchFamily="18" charset="0"/>
              </a:rPr>
              <a:t>культура</a:t>
            </a:r>
            <a:r>
              <a:rPr lang="ru-RU" sz="2400" dirty="0">
                <a:solidFill>
                  <a:srgbClr val="C00000"/>
                </a:solidFill>
                <a:latin typeface="Times New Roman" panose="02020603050405020304" pitchFamily="18" charset="0"/>
                <a:cs typeface="Times New Roman" panose="02020603050405020304" pitchFamily="18" charset="0"/>
              </a:rPr>
              <a:t> обозначается сегодня одним и тем же словом латинского происхождения: </a:t>
            </a:r>
            <a:r>
              <a:rPr lang="ru-RU" sz="2400" dirty="0" err="1">
                <a:solidFill>
                  <a:srgbClr val="FF0000"/>
                </a:solidFill>
                <a:latin typeface="Times New Roman" panose="02020603050405020304" pitchFamily="18" charset="0"/>
                <a:cs typeface="Times New Roman" panose="02020603050405020304" pitchFamily="18" charset="0"/>
              </a:rPr>
              <a:t>франкo</a:t>
            </a:r>
            <a:r>
              <a:rPr lang="ru-RU" sz="2400" dirty="0">
                <a:solidFill>
                  <a:srgbClr val="FF0000"/>
                </a:solidFill>
                <a:latin typeface="Times New Roman" panose="02020603050405020304" pitchFamily="18" charset="0"/>
                <a:cs typeface="Times New Roman" panose="02020603050405020304" pitchFamily="18" charset="0"/>
              </a:rPr>
              <a:t>- и англоязычная форма </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err="1">
                <a:solidFill>
                  <a:srgbClr val="C00000"/>
                </a:solidFill>
                <a:latin typeface="Times New Roman" panose="02020603050405020304" pitchFamily="18" charset="0"/>
                <a:cs typeface="Times New Roman" panose="02020603050405020304" pitchFamily="18" charset="0"/>
              </a:rPr>
              <a:t>culture</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a:solidFill>
                  <a:srgbClr val="FF0000"/>
                </a:solidFill>
                <a:latin typeface="Times New Roman" panose="02020603050405020304" pitchFamily="18" charset="0"/>
                <a:cs typeface="Times New Roman" panose="02020603050405020304" pitchFamily="18" charset="0"/>
              </a:rPr>
              <a:t>немецкое</a:t>
            </a:r>
            <a:r>
              <a:rPr lang="ru-RU" sz="2400" dirty="0">
                <a:solidFill>
                  <a:srgbClr val="C00000"/>
                </a:solidFill>
                <a:latin typeface="Times New Roman" panose="02020603050405020304" pitchFamily="18" charset="0"/>
                <a:cs typeface="Times New Roman" panose="02020603050405020304" pitchFamily="18" charset="0"/>
              </a:rPr>
              <a:t> написание -</a:t>
            </a:r>
            <a:r>
              <a:rPr lang="ru-RU" sz="2400" dirty="0" err="1">
                <a:solidFill>
                  <a:srgbClr val="C00000"/>
                </a:solidFill>
                <a:latin typeface="Times New Roman" panose="02020603050405020304" pitchFamily="18" charset="0"/>
                <a:cs typeface="Times New Roman" panose="02020603050405020304" pitchFamily="18" charset="0"/>
              </a:rPr>
              <a:t>Kultur</a:t>
            </a:r>
            <a:r>
              <a:rPr lang="ru-RU" sz="2400" dirty="0">
                <a:solidFill>
                  <a:srgbClr val="C00000"/>
                </a:solidFill>
                <a:latin typeface="Times New Roman" panose="02020603050405020304" pitchFamily="18" charset="0"/>
                <a:cs typeface="Times New Roman" panose="02020603050405020304" pitchFamily="18" charset="0"/>
              </a:rPr>
              <a:t> (до конца XIX века в немецком была принята форма </a:t>
            </a:r>
            <a:r>
              <a:rPr lang="ru-RU" sz="2400" dirty="0" err="1">
                <a:solidFill>
                  <a:srgbClr val="C00000"/>
                </a:solidFill>
                <a:latin typeface="Times New Roman" panose="02020603050405020304" pitchFamily="18" charset="0"/>
                <a:cs typeface="Times New Roman" panose="02020603050405020304" pitchFamily="18" charset="0"/>
              </a:rPr>
              <a:t>Cultur</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a:solidFill>
                  <a:srgbClr val="FF0000"/>
                </a:solidFill>
                <a:latin typeface="Times New Roman" panose="02020603050405020304" pitchFamily="18" charset="0"/>
                <a:cs typeface="Times New Roman" panose="02020603050405020304" pitchFamily="18" charset="0"/>
              </a:rPr>
              <a:t>итальянское </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err="1">
                <a:solidFill>
                  <a:srgbClr val="C00000"/>
                </a:solidFill>
                <a:latin typeface="Times New Roman" panose="02020603050405020304" pitchFamily="18" charset="0"/>
                <a:cs typeface="Times New Roman" panose="02020603050405020304" pitchFamily="18" charset="0"/>
              </a:rPr>
              <a:t>соltura</a:t>
            </a:r>
            <a:r>
              <a:rPr lang="ru-RU" sz="2400" dirty="0">
                <a:solidFill>
                  <a:srgbClr val="C00000"/>
                </a:solidFill>
                <a:latin typeface="Times New Roman" panose="02020603050405020304" pitchFamily="18" charset="0"/>
                <a:cs typeface="Times New Roman" panose="02020603050405020304" pitchFamily="18" charset="0"/>
              </a:rPr>
              <a:t> (или </a:t>
            </a:r>
            <a:r>
              <a:rPr lang="ru-RU" sz="2400" dirty="0" err="1">
                <a:solidFill>
                  <a:srgbClr val="C00000"/>
                </a:solidFill>
                <a:latin typeface="Times New Roman" panose="02020603050405020304" pitchFamily="18" charset="0"/>
                <a:cs typeface="Times New Roman" panose="02020603050405020304" pitchFamily="18" charset="0"/>
              </a:rPr>
              <a:t>сultura</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a:solidFill>
                  <a:srgbClr val="FF0000"/>
                </a:solidFill>
                <a:latin typeface="Times New Roman" panose="02020603050405020304" pitchFamily="18" charset="0"/>
                <a:cs typeface="Times New Roman" panose="02020603050405020304" pitchFamily="18" charset="0"/>
              </a:rPr>
              <a:t>испанское</a:t>
            </a:r>
            <a:r>
              <a:rPr lang="ru-RU" sz="2400" dirty="0">
                <a:solidFill>
                  <a:srgbClr val="C00000"/>
                </a:solidFill>
                <a:latin typeface="Times New Roman" panose="02020603050405020304" pitchFamily="18" charset="0"/>
                <a:cs typeface="Times New Roman" panose="02020603050405020304" pitchFamily="18" charset="0"/>
              </a:rPr>
              <a:t> — </a:t>
            </a:r>
            <a:r>
              <a:rPr lang="ru-RU" sz="2400" dirty="0" err="1" smtClean="0">
                <a:solidFill>
                  <a:srgbClr val="C00000"/>
                </a:solidFill>
                <a:latin typeface="Times New Roman" panose="02020603050405020304" pitchFamily="18" charset="0"/>
                <a:cs typeface="Times New Roman" panose="02020603050405020304" pitchFamily="18" charset="0"/>
              </a:rPr>
              <a:t>cultura</a:t>
            </a:r>
            <a:r>
              <a:rPr lang="ru-RU" sz="2400" dirty="0" smtClean="0">
                <a:solidFill>
                  <a:srgbClr val="C00000"/>
                </a:solidFill>
                <a:latin typeface="Times New Roman" panose="02020603050405020304" pitchFamily="18" charset="0"/>
                <a:cs typeface="Times New Roman" panose="02020603050405020304" pitchFamily="18" charset="0"/>
              </a:rPr>
              <a:t>).</a:t>
            </a:r>
            <a:br>
              <a:rPr lang="ru-RU" sz="2400" dirty="0" smtClean="0">
                <a:solidFill>
                  <a:srgbClr val="C00000"/>
                </a:solidFill>
                <a:latin typeface="Times New Roman" panose="02020603050405020304" pitchFamily="18" charset="0"/>
                <a:cs typeface="Times New Roman" panose="02020603050405020304" pitchFamily="18" charset="0"/>
              </a:rPr>
            </a:br>
            <a:r>
              <a:rPr lang="ru-RU" sz="2400" dirty="0">
                <a:solidFill>
                  <a:srgbClr val="C00000"/>
                </a:solidFill>
                <a:latin typeface="Times New Roman" panose="02020603050405020304" pitchFamily="18" charset="0"/>
                <a:cs typeface="Times New Roman" panose="02020603050405020304" pitchFamily="18" charset="0"/>
              </a:rPr>
              <a:t/>
            </a:r>
            <a:br>
              <a:rPr lang="ru-RU" sz="2400" dirty="0">
                <a:solidFill>
                  <a:srgbClr val="C00000"/>
                </a:solidFill>
                <a:latin typeface="Times New Roman" panose="02020603050405020304" pitchFamily="18" charset="0"/>
                <a:cs typeface="Times New Roman" panose="02020603050405020304" pitchFamily="18" charset="0"/>
              </a:rPr>
            </a:br>
            <a:r>
              <a:rPr lang="ru-RU" sz="2400" dirty="0">
                <a:solidFill>
                  <a:srgbClr val="C00000"/>
                </a:solidFill>
                <a:latin typeface="Times New Roman" panose="02020603050405020304" pitchFamily="18" charset="0"/>
                <a:cs typeface="Times New Roman" panose="02020603050405020304" pitchFamily="18" charset="0"/>
              </a:rPr>
              <a:t>В </a:t>
            </a:r>
            <a:r>
              <a:rPr lang="ru-RU" sz="2400" dirty="0">
                <a:solidFill>
                  <a:srgbClr val="FF0000"/>
                </a:solidFill>
                <a:latin typeface="Times New Roman" panose="02020603050405020304" pitchFamily="18" charset="0"/>
                <a:cs typeface="Times New Roman" panose="02020603050405020304" pitchFamily="18" charset="0"/>
              </a:rPr>
              <a:t>английском </a:t>
            </a:r>
            <a:r>
              <a:rPr lang="ru-RU" sz="2400" dirty="0">
                <a:solidFill>
                  <a:srgbClr val="C00000"/>
                </a:solidFill>
                <a:latin typeface="Times New Roman" panose="02020603050405020304" pitchFamily="18" charset="0"/>
                <a:cs typeface="Times New Roman" panose="02020603050405020304" pitchFamily="18" charset="0"/>
              </a:rPr>
              <a:t>языке слово </a:t>
            </a:r>
            <a:r>
              <a:rPr lang="ru-RU" sz="2400" dirty="0" err="1">
                <a:solidFill>
                  <a:srgbClr val="C00000"/>
                </a:solidFill>
                <a:latin typeface="Times New Roman" panose="02020603050405020304" pitchFamily="18" charset="0"/>
                <a:cs typeface="Times New Roman" panose="02020603050405020304" pitchFamily="18" charset="0"/>
              </a:rPr>
              <a:t>culture</a:t>
            </a:r>
            <a:r>
              <a:rPr lang="ru-RU" sz="2400" dirty="0">
                <a:solidFill>
                  <a:srgbClr val="C00000"/>
                </a:solidFill>
                <a:latin typeface="Times New Roman" panose="02020603050405020304" pitchFamily="18" charset="0"/>
                <a:cs typeface="Times New Roman" panose="02020603050405020304" pitchFamily="18" charset="0"/>
              </a:rPr>
              <a:t> первоначально имело смысл "развивать", "культивировать", хотя и с оттенком "служения", "почитания", при этом в средневековом английском оно иногда прямо употреблялось как служение</a:t>
            </a:r>
            <a:r>
              <a:rPr lang="ru-RU" sz="2400" dirty="0" smtClean="0">
                <a:solidFill>
                  <a:srgbClr val="C00000"/>
                </a:solidFill>
                <a:latin typeface="Times New Roman" panose="02020603050405020304" pitchFamily="18" charset="0"/>
                <a:cs typeface="Times New Roman" panose="02020603050405020304" pitchFamily="18" charset="0"/>
              </a:rPr>
              <a:t>.</a:t>
            </a:r>
            <a:br>
              <a:rPr lang="ru-RU" sz="2400" dirty="0" smtClean="0">
                <a:solidFill>
                  <a:srgbClr val="C00000"/>
                </a:solidFill>
                <a:latin typeface="Times New Roman" panose="02020603050405020304" pitchFamily="18" charset="0"/>
                <a:cs typeface="Times New Roman" panose="02020603050405020304" pitchFamily="18" charset="0"/>
              </a:rPr>
            </a:br>
            <a:r>
              <a:rPr lang="ru-RU" sz="2400" dirty="0" smtClean="0">
                <a:solidFill>
                  <a:srgbClr val="C00000"/>
                </a:solidFill>
                <a:latin typeface="Times New Roman" panose="02020603050405020304" pitchFamily="18" charset="0"/>
                <a:cs typeface="Times New Roman" panose="02020603050405020304" pitchFamily="18" charset="0"/>
              </a:rPr>
              <a:t/>
            </a:r>
            <a:br>
              <a:rPr lang="ru-RU" sz="2400" dirty="0" smtClean="0">
                <a:solidFill>
                  <a:srgbClr val="C00000"/>
                </a:solidFill>
                <a:latin typeface="Times New Roman" panose="02020603050405020304" pitchFamily="18" charset="0"/>
                <a:cs typeface="Times New Roman" panose="02020603050405020304" pitchFamily="18" charset="0"/>
              </a:rPr>
            </a:br>
            <a:r>
              <a:rPr lang="ru-RU" sz="2400" dirty="0" smtClean="0">
                <a:solidFill>
                  <a:srgbClr val="C00000"/>
                </a:solidFill>
                <a:latin typeface="Times New Roman" panose="02020603050405020304" pitchFamily="18" charset="0"/>
                <a:cs typeface="Times New Roman" panose="02020603050405020304" pitchFamily="18" charset="0"/>
              </a:rPr>
              <a:t> </a:t>
            </a:r>
            <a:r>
              <a:rPr lang="ru-RU" sz="2400" dirty="0">
                <a:solidFill>
                  <a:srgbClr val="C00000"/>
                </a:solidFill>
                <a:latin typeface="Times New Roman" panose="02020603050405020304" pitchFamily="18" charset="0"/>
                <a:cs typeface="Times New Roman" panose="02020603050405020304" pitchFamily="18" charset="0"/>
              </a:rPr>
              <a:t>Во </a:t>
            </a:r>
            <a:r>
              <a:rPr lang="ru-RU" sz="2400" dirty="0">
                <a:solidFill>
                  <a:srgbClr val="FF0000"/>
                </a:solidFill>
                <a:latin typeface="Times New Roman" panose="02020603050405020304" pitchFamily="18" charset="0"/>
                <a:cs typeface="Times New Roman" panose="02020603050405020304" pitchFamily="18" charset="0"/>
              </a:rPr>
              <a:t>французском</a:t>
            </a:r>
            <a:r>
              <a:rPr lang="ru-RU" sz="2400" dirty="0">
                <a:solidFill>
                  <a:srgbClr val="C00000"/>
                </a:solidFill>
                <a:latin typeface="Times New Roman" panose="02020603050405020304" pitchFamily="18" charset="0"/>
                <a:cs typeface="Times New Roman" panose="02020603050405020304" pitchFamily="18" charset="0"/>
              </a:rPr>
              <a:t>, латинское </a:t>
            </a:r>
            <a:r>
              <a:rPr lang="ru-RU" sz="2400" dirty="0" err="1">
                <a:solidFill>
                  <a:srgbClr val="C00000"/>
                </a:solidFill>
                <a:latin typeface="Times New Roman" panose="02020603050405020304" pitchFamily="18" charset="0"/>
                <a:cs typeface="Times New Roman" panose="02020603050405020304" pitchFamily="18" charset="0"/>
              </a:rPr>
              <a:t>cultura</a:t>
            </a:r>
            <a:r>
              <a:rPr lang="ru-RU" sz="2400" dirty="0">
                <a:solidFill>
                  <a:srgbClr val="C00000"/>
                </a:solidFill>
                <a:latin typeface="Times New Roman" panose="02020603050405020304" pitchFamily="18" charset="0"/>
                <a:cs typeface="Times New Roman" panose="02020603050405020304" pitchFamily="18" charset="0"/>
              </a:rPr>
              <a:t> преобразовалось в слово </a:t>
            </a:r>
            <a:r>
              <a:rPr lang="ru-RU" sz="2400" dirty="0" err="1">
                <a:solidFill>
                  <a:srgbClr val="C00000"/>
                </a:solidFill>
                <a:latin typeface="Times New Roman" panose="02020603050405020304" pitchFamily="18" charset="0"/>
                <a:cs typeface="Times New Roman" panose="02020603050405020304" pitchFamily="18" charset="0"/>
              </a:rPr>
              <a:t>couture</a:t>
            </a:r>
            <a:r>
              <a:rPr lang="ru-RU" sz="2400" dirty="0">
                <a:solidFill>
                  <a:srgbClr val="C00000"/>
                </a:solidFill>
                <a:latin typeface="Times New Roman" panose="02020603050405020304" pitchFamily="18" charset="0"/>
                <a:cs typeface="Times New Roman" panose="02020603050405020304" pitchFamily="18" charset="0"/>
              </a:rPr>
              <a:t>, позже приобретшее совершенно самостоятельное значение, и лишь затем в </a:t>
            </a:r>
            <a:r>
              <a:rPr lang="ru-RU" sz="2400" dirty="0" err="1">
                <a:solidFill>
                  <a:srgbClr val="C00000"/>
                </a:solidFill>
                <a:latin typeface="Times New Roman" panose="02020603050405020304" pitchFamily="18" charset="0"/>
                <a:cs typeface="Times New Roman" panose="02020603050405020304" pitchFamily="18" charset="0"/>
              </a:rPr>
              <a:t>culture</a:t>
            </a:r>
            <a:r>
              <a:rPr lang="ru-RU" sz="2400" dirty="0" smtClean="0">
                <a:solidFill>
                  <a:srgbClr val="C00000"/>
                </a:solidFill>
                <a:latin typeface="Times New Roman" panose="02020603050405020304" pitchFamily="18" charset="0"/>
                <a:cs typeface="Times New Roman" panose="02020603050405020304" pitchFamily="18" charset="0"/>
              </a:rPr>
              <a:t>.</a:t>
            </a:r>
            <a:br>
              <a:rPr lang="ru-RU" sz="2400" dirty="0" smtClean="0">
                <a:solidFill>
                  <a:srgbClr val="C00000"/>
                </a:solidFill>
                <a:latin typeface="Times New Roman" panose="02020603050405020304" pitchFamily="18" charset="0"/>
                <a:cs typeface="Times New Roman" panose="02020603050405020304" pitchFamily="18" charset="0"/>
              </a:rPr>
            </a:br>
            <a:r>
              <a:rPr lang="ru-RU" sz="2400" dirty="0" smtClean="0">
                <a:solidFill>
                  <a:srgbClr val="C00000"/>
                </a:solidFill>
                <a:latin typeface="Times New Roman" panose="02020603050405020304" pitchFamily="18" charset="0"/>
                <a:cs typeface="Times New Roman" panose="02020603050405020304" pitchFamily="18" charset="0"/>
              </a:rPr>
              <a:t/>
            </a:r>
            <a:br>
              <a:rPr lang="ru-RU" sz="2400" dirty="0" smtClean="0">
                <a:solidFill>
                  <a:srgbClr val="C00000"/>
                </a:solidFill>
                <a:latin typeface="Times New Roman" panose="02020603050405020304" pitchFamily="18" charset="0"/>
                <a:cs typeface="Times New Roman" panose="02020603050405020304" pitchFamily="18" charset="0"/>
              </a:rPr>
            </a:br>
            <a:r>
              <a:rPr lang="ru-RU" sz="2400" dirty="0">
                <a:solidFill>
                  <a:srgbClr val="C00000"/>
                </a:solidFill>
                <a:latin typeface="Times New Roman" panose="02020603050405020304" pitchFamily="18" charset="0"/>
                <a:cs typeface="Times New Roman" panose="02020603050405020304" pitchFamily="18" charset="0"/>
              </a:rPr>
              <a:t> В </a:t>
            </a:r>
            <a:r>
              <a:rPr lang="ru-RU" sz="2400" dirty="0">
                <a:solidFill>
                  <a:srgbClr val="FF0000"/>
                </a:solidFill>
                <a:latin typeface="Times New Roman" panose="02020603050405020304" pitchFamily="18" charset="0"/>
                <a:cs typeface="Times New Roman" panose="02020603050405020304" pitchFamily="18" charset="0"/>
              </a:rPr>
              <a:t>немецком</a:t>
            </a:r>
            <a:r>
              <a:rPr lang="ru-RU" sz="2400" dirty="0">
                <a:solidFill>
                  <a:srgbClr val="C00000"/>
                </a:solidFill>
                <a:latin typeface="Times New Roman" panose="02020603050405020304" pitchFamily="18" charset="0"/>
                <a:cs typeface="Times New Roman" panose="02020603050405020304" pitchFamily="18" charset="0"/>
              </a:rPr>
              <a:t> понятии слова  </a:t>
            </a:r>
            <a:r>
              <a:rPr lang="ru-RU" sz="2400" dirty="0" err="1">
                <a:solidFill>
                  <a:srgbClr val="C00000"/>
                </a:solidFill>
                <a:latin typeface="Times New Roman" panose="02020603050405020304" pitchFamily="18" charset="0"/>
                <a:cs typeface="Times New Roman" panose="02020603050405020304" pitchFamily="18" charset="0"/>
              </a:rPr>
              <a:t>Kultur</a:t>
            </a:r>
            <a:r>
              <a:rPr lang="ru-RU" sz="2400" dirty="0">
                <a:solidFill>
                  <a:srgbClr val="C00000"/>
                </a:solidFill>
                <a:latin typeface="Times New Roman" panose="02020603050405020304" pitchFamily="18" charset="0"/>
                <a:cs typeface="Times New Roman" panose="02020603050405020304" pitchFamily="18" charset="0"/>
              </a:rPr>
              <a:t>  исторически  довольно сильно выражен «коллективистский смысл», а не индивидуальный.</a:t>
            </a:r>
          </a:p>
        </p:txBody>
      </p:sp>
    </p:spTree>
    <p:extLst>
      <p:ext uri="{BB962C8B-B14F-4D97-AF65-F5344CB8AC3E}">
        <p14:creationId xmlns:p14="http://schemas.microsoft.com/office/powerpoint/2010/main" xmlns="" val="2896061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86603"/>
            <a:ext cx="8575848" cy="1774209"/>
          </a:xfrm>
        </p:spPr>
        <p:txBody>
          <a:bodyPr/>
          <a:lstStyle/>
          <a:p>
            <a:r>
              <a:rPr lang="ru-RU" b="1" dirty="0" smtClean="0">
                <a:solidFill>
                  <a:srgbClr val="FF0000"/>
                </a:solidFill>
              </a:rPr>
              <a:t>Актуальность.</a:t>
            </a:r>
            <a:r>
              <a:rPr lang="ru-RU" dirty="0" smtClean="0"/>
              <a:t> </a:t>
            </a:r>
            <a:r>
              <a:rPr lang="ru-RU" dirty="0" smtClean="0">
                <a:solidFill>
                  <a:schemeClr val="accent5">
                    <a:lumMod val="75000"/>
                  </a:schemeClr>
                </a:solidFill>
              </a:rPr>
              <a:t>Я думаю, что изучение истории слова «культура» очень актуально сейчас. Настало время  нам  изучить </a:t>
            </a:r>
            <a:r>
              <a:rPr lang="ru-RU" dirty="0">
                <a:solidFill>
                  <a:schemeClr val="accent5">
                    <a:lumMod val="75000"/>
                  </a:schemeClr>
                </a:solidFill>
              </a:rPr>
              <a:t>историю его </a:t>
            </a:r>
            <a:r>
              <a:rPr lang="ru-RU" dirty="0" smtClean="0">
                <a:solidFill>
                  <a:schemeClr val="accent5">
                    <a:lumMod val="75000"/>
                  </a:schemeClr>
                </a:solidFill>
              </a:rPr>
              <a:t>происхождения, </a:t>
            </a:r>
            <a:r>
              <a:rPr lang="ru-RU" dirty="0">
                <a:solidFill>
                  <a:schemeClr val="accent5">
                    <a:lumMod val="75000"/>
                  </a:schemeClr>
                </a:solidFill>
              </a:rPr>
              <a:t>разнообразного </a:t>
            </a:r>
            <a:r>
              <a:rPr lang="ru-RU" dirty="0" smtClean="0">
                <a:solidFill>
                  <a:schemeClr val="accent5">
                    <a:lumMod val="75000"/>
                  </a:schemeClr>
                </a:solidFill>
              </a:rPr>
              <a:t>применения слова «культура», </a:t>
            </a:r>
            <a:r>
              <a:rPr lang="ru-RU" dirty="0">
                <a:solidFill>
                  <a:schemeClr val="accent5">
                    <a:lumMod val="75000"/>
                  </a:schemeClr>
                </a:solidFill>
              </a:rPr>
              <a:t>чтобы</a:t>
            </a:r>
            <a:r>
              <a:rPr lang="ru-RU" dirty="0" smtClean="0">
                <a:solidFill>
                  <a:schemeClr val="accent5">
                    <a:lumMod val="75000"/>
                  </a:schemeClr>
                </a:solidFill>
              </a:rPr>
              <a:t>  не только правильно применять, но и стать более образованными и культурными людьми.  </a:t>
            </a:r>
            <a:endParaRPr lang="ru-RU" dirty="0">
              <a:solidFill>
                <a:schemeClr val="accent5">
                  <a:lumMod val="75000"/>
                </a:schemeClr>
              </a:solidFill>
            </a:endParaRPr>
          </a:p>
        </p:txBody>
      </p:sp>
      <p:sp>
        <p:nvSpPr>
          <p:cNvPr id="4" name="Текст 3"/>
          <p:cNvSpPr>
            <a:spLocks noGrp="1"/>
          </p:cNvSpPr>
          <p:nvPr>
            <p:ph type="body" sz="half" idx="2"/>
          </p:nvPr>
        </p:nvSpPr>
        <p:spPr>
          <a:xfrm>
            <a:off x="3930555" y="2197290"/>
            <a:ext cx="6127844" cy="2442949"/>
          </a:xfrm>
        </p:spPr>
        <p:txBody>
          <a:bodyPr>
            <a:normAutofit fontScale="85000" lnSpcReduction="20000"/>
          </a:bodyPr>
          <a:lstStyle/>
          <a:p>
            <a:r>
              <a:rPr lang="ru-RU" sz="2600" dirty="0" smtClean="0">
                <a:solidFill>
                  <a:srgbClr val="C00000"/>
                </a:solidFill>
                <a:latin typeface="Times New Roman" panose="02020603050405020304" pitchFamily="18" charset="0"/>
                <a:cs typeface="Times New Roman" panose="02020603050405020304" pitchFamily="18" charset="0"/>
              </a:rPr>
              <a:t>Не случайно прошедший 2014 год был объявлен в России годом культуры, а 2015 год объявлен годом литературы.</a:t>
            </a:r>
          </a:p>
          <a:p>
            <a:r>
              <a:rPr lang="ru-RU" sz="2600" dirty="0" smtClean="0">
                <a:solidFill>
                  <a:srgbClr val="C00000"/>
                </a:solidFill>
                <a:latin typeface="Times New Roman" panose="02020603050405020304" pitchFamily="18" charset="0"/>
                <a:cs typeface="Times New Roman" panose="02020603050405020304" pitchFamily="18" charset="0"/>
              </a:rPr>
              <a:t>По </a:t>
            </a:r>
            <a:r>
              <a:rPr lang="ru-RU" sz="2600" dirty="0">
                <a:solidFill>
                  <a:srgbClr val="C00000"/>
                </a:solidFill>
                <a:latin typeface="Times New Roman" panose="02020603050405020304" pitchFamily="18" charset="0"/>
                <a:cs typeface="Times New Roman" panose="02020603050405020304" pitchFamily="18" charset="0"/>
              </a:rPr>
              <a:t>мнению </a:t>
            </a:r>
            <a:r>
              <a:rPr lang="ru-RU" sz="2600" dirty="0" smtClean="0">
                <a:solidFill>
                  <a:srgbClr val="C00000"/>
                </a:solidFill>
                <a:latin typeface="Times New Roman" panose="02020603050405020304" pitchFamily="18" charset="0"/>
                <a:cs typeface="Times New Roman" panose="02020603050405020304" pitchFamily="18" charset="0"/>
              </a:rPr>
              <a:t>специалистов, </a:t>
            </a:r>
            <a:r>
              <a:rPr lang="ru-RU" sz="2600" dirty="0">
                <a:solidFill>
                  <a:srgbClr val="C00000"/>
                </a:solidFill>
                <a:latin typeface="Times New Roman" panose="02020603050405020304" pitchFamily="18" charset="0"/>
                <a:cs typeface="Times New Roman" panose="02020603050405020304" pitchFamily="18" charset="0"/>
              </a:rPr>
              <a:t>слово </a:t>
            </a:r>
            <a:r>
              <a:rPr lang="ru-RU" sz="2600" dirty="0">
                <a:solidFill>
                  <a:srgbClr val="FF0000"/>
                </a:solidFill>
                <a:latin typeface="Times New Roman" panose="02020603050405020304" pitchFamily="18" charset="0"/>
                <a:cs typeface="Times New Roman" panose="02020603050405020304" pitchFamily="18" charset="0"/>
              </a:rPr>
              <a:t>«культура» </a:t>
            </a:r>
            <a:r>
              <a:rPr lang="ru-RU" sz="2600" dirty="0">
                <a:solidFill>
                  <a:srgbClr val="C00000"/>
                </a:solidFill>
                <a:latin typeface="Times New Roman" panose="02020603050405020304" pitchFamily="18" charset="0"/>
                <a:cs typeface="Times New Roman" panose="02020603050405020304" pitchFamily="18" charset="0"/>
              </a:rPr>
              <a:t>- одно их самых сложных и многозначных в русском </a:t>
            </a:r>
            <a:r>
              <a:rPr lang="ru-RU" sz="2600" dirty="0" smtClean="0">
                <a:solidFill>
                  <a:srgbClr val="C00000"/>
                </a:solidFill>
                <a:latin typeface="Times New Roman" panose="02020603050405020304" pitchFamily="18" charset="0"/>
                <a:cs typeface="Times New Roman" panose="02020603050405020304" pitchFamily="18" charset="0"/>
              </a:rPr>
              <a:t>языке </a:t>
            </a:r>
            <a:r>
              <a:rPr lang="ru-RU" sz="2600" dirty="0">
                <a:solidFill>
                  <a:srgbClr val="C00000"/>
                </a:solidFill>
                <a:latin typeface="Times New Roman" panose="02020603050405020304" pitchFamily="18" charset="0"/>
                <a:cs typeface="Times New Roman" panose="02020603050405020304" pitchFamily="18" charset="0"/>
              </a:rPr>
              <a:t>как по применению, так и по истории  его происхождения</a:t>
            </a:r>
            <a:r>
              <a:rPr lang="ru-RU" sz="2000" dirty="0">
                <a:solidFill>
                  <a:srgbClr val="C00000"/>
                </a:solidFill>
                <a:latin typeface="Times New Roman" panose="02020603050405020304" pitchFamily="18" charset="0"/>
                <a:cs typeface="Times New Roman" panose="02020603050405020304" pitchFamily="18" charset="0"/>
              </a:rPr>
              <a:t>.</a:t>
            </a:r>
            <a:br>
              <a:rPr lang="ru-RU" sz="2000" dirty="0">
                <a:solidFill>
                  <a:srgbClr val="C00000"/>
                </a:solidFill>
                <a:latin typeface="Times New Roman" panose="02020603050405020304" pitchFamily="18" charset="0"/>
                <a:cs typeface="Times New Roman" panose="02020603050405020304" pitchFamily="18" charset="0"/>
              </a:rPr>
            </a:br>
            <a:endParaRPr lang="ru-RU" sz="2000" dirty="0">
              <a:solidFill>
                <a:srgbClr val="C00000"/>
              </a:solidFill>
            </a:endParaRPr>
          </a:p>
        </p:txBody>
      </p:sp>
      <p:pic>
        <p:nvPicPr>
          <p:cNvPr id="5" name="Объект 4" descr="http://www.kizilvest.ru/images/god_kultury.jpg"/>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477672" y="2674961"/>
            <a:ext cx="3016156" cy="2129051"/>
          </a:xfrm>
          <a:prstGeom prst="rect">
            <a:avLst/>
          </a:prstGeom>
          <a:noFill/>
          <a:ln>
            <a:noFill/>
          </a:ln>
        </p:spPr>
      </p:pic>
      <p:pic>
        <p:nvPicPr>
          <p:cNvPr id="6" name="Рисунок 5" descr="http://zbstynda.ru/images/603untitled.jpg"/>
          <p:cNvPicPr/>
          <p:nvPr/>
        </p:nvPicPr>
        <p:blipFill>
          <a:blip r:embed="rId3">
            <a:extLst>
              <a:ext uri="{28A0092B-C50C-407E-A947-70E740481C1C}">
                <a14:useLocalDpi xmlns:a14="http://schemas.microsoft.com/office/drawing/2010/main" xmlns="" val="0"/>
              </a:ext>
            </a:extLst>
          </a:blip>
          <a:srcRect/>
          <a:stretch>
            <a:fillRect/>
          </a:stretch>
        </p:blipFill>
        <p:spPr bwMode="auto">
          <a:xfrm>
            <a:off x="5308978" y="4640239"/>
            <a:ext cx="3480179" cy="1924334"/>
          </a:xfrm>
          <a:prstGeom prst="rect">
            <a:avLst/>
          </a:prstGeom>
          <a:noFill/>
          <a:ln>
            <a:noFill/>
          </a:ln>
        </p:spPr>
      </p:pic>
      <p:pic>
        <p:nvPicPr>
          <p:cNvPr id="7" name="Рисунок 6" descr="Картинки по запросу русский язык культура"/>
          <p:cNvPicPr/>
          <p:nvPr/>
        </p:nvPicPr>
        <p:blipFill>
          <a:blip r:embed="rId4">
            <a:extLst>
              <a:ext uri="{28A0092B-C50C-407E-A947-70E740481C1C}">
                <a14:useLocalDpi xmlns:a14="http://schemas.microsoft.com/office/drawing/2010/main" xmlns="" val="0"/>
              </a:ext>
            </a:extLst>
          </a:blip>
          <a:srcRect/>
          <a:stretch>
            <a:fillRect/>
          </a:stretch>
        </p:blipFill>
        <p:spPr bwMode="auto">
          <a:xfrm>
            <a:off x="818866" y="4851779"/>
            <a:ext cx="2388358" cy="1501254"/>
          </a:xfrm>
          <a:prstGeom prst="rect">
            <a:avLst/>
          </a:prstGeom>
          <a:noFill/>
          <a:ln>
            <a:noFill/>
          </a:ln>
        </p:spPr>
      </p:pic>
    </p:spTree>
    <p:extLst>
      <p:ext uri="{BB962C8B-B14F-4D97-AF65-F5344CB8AC3E}">
        <p14:creationId xmlns:p14="http://schemas.microsoft.com/office/powerpoint/2010/main" xmlns="" val="5633956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4954" y="272956"/>
            <a:ext cx="9927028" cy="832514"/>
          </a:xfrm>
        </p:spPr>
        <p:txBody>
          <a:bodyPr>
            <a:normAutofit fontScale="90000"/>
          </a:bodyPr>
          <a:lstStyle/>
          <a:p>
            <a:r>
              <a:rPr lang="ru-RU" sz="2800" b="1" dirty="0" smtClean="0"/>
              <a:t>         </a:t>
            </a:r>
            <a:br>
              <a:rPr lang="ru-RU" sz="2800" b="1" dirty="0" smtClean="0"/>
            </a:br>
            <a:r>
              <a:rPr lang="ru-RU" sz="2800" b="1" dirty="0"/>
              <a:t> </a:t>
            </a:r>
            <a:r>
              <a:rPr lang="ru-RU" sz="2800" b="1" dirty="0" smtClean="0"/>
              <a:t>             </a:t>
            </a:r>
            <a:r>
              <a:rPr lang="ru-RU" sz="3100" b="1" i="1" dirty="0" smtClean="0">
                <a:solidFill>
                  <a:srgbClr val="FF0000"/>
                </a:solidFill>
                <a:latin typeface="Times New Roman" panose="02020603050405020304" pitchFamily="18" charset="0"/>
                <a:cs typeface="Times New Roman" panose="02020603050405020304" pitchFamily="18" charset="0"/>
              </a:rPr>
              <a:t>Появление </a:t>
            </a:r>
            <a:r>
              <a:rPr lang="ru-RU" sz="3100" b="1" i="1" dirty="0">
                <a:solidFill>
                  <a:srgbClr val="FF0000"/>
                </a:solidFill>
                <a:latin typeface="Times New Roman" panose="02020603050405020304" pitchFamily="18" charset="0"/>
                <a:cs typeface="Times New Roman" panose="02020603050405020304" pitchFamily="18" charset="0"/>
              </a:rPr>
              <a:t>слова "культура" в России</a:t>
            </a:r>
            <a:r>
              <a:rPr lang="ru-RU" sz="3100" i="1" dirty="0">
                <a:solidFill>
                  <a:srgbClr val="FF0000"/>
                </a:solidFill>
              </a:rPr>
              <a:t> </a:t>
            </a:r>
            <a:br>
              <a:rPr lang="ru-RU" sz="3100" i="1" dirty="0">
                <a:solidFill>
                  <a:srgbClr val="FF0000"/>
                </a:solidFill>
              </a:rPr>
            </a:br>
            <a:endParaRPr lang="ru-RU" sz="3100" i="1" dirty="0">
              <a:solidFill>
                <a:srgbClr val="FF0000"/>
              </a:solidFill>
            </a:endParaRPr>
          </a:p>
        </p:txBody>
      </p:sp>
      <p:sp>
        <p:nvSpPr>
          <p:cNvPr id="3" name="Текст 2"/>
          <p:cNvSpPr>
            <a:spLocks noGrp="1"/>
          </p:cNvSpPr>
          <p:nvPr>
            <p:ph type="body" idx="1"/>
          </p:nvPr>
        </p:nvSpPr>
        <p:spPr>
          <a:xfrm>
            <a:off x="504967" y="1392072"/>
            <a:ext cx="11232108" cy="5295331"/>
          </a:xfrm>
        </p:spPr>
        <p:txBody>
          <a:bodyPr>
            <a:noAutofit/>
          </a:bodyPr>
          <a:lstStyle/>
          <a:p>
            <a:r>
              <a:rPr lang="ru-RU" sz="2400" dirty="0">
                <a:solidFill>
                  <a:srgbClr val="C00000"/>
                </a:solidFill>
                <a:latin typeface="Times New Roman" panose="02020603050405020304" pitchFamily="18" charset="0"/>
                <a:cs typeface="Times New Roman" panose="02020603050405020304" pitchFamily="18" charset="0"/>
              </a:rPr>
              <a:t>Слово "</a:t>
            </a:r>
            <a:r>
              <a:rPr lang="ru-RU" sz="2400" dirty="0">
                <a:solidFill>
                  <a:srgbClr val="FF0000"/>
                </a:solidFill>
                <a:latin typeface="Times New Roman" panose="02020603050405020304" pitchFamily="18" charset="0"/>
                <a:cs typeface="Times New Roman" panose="02020603050405020304" pitchFamily="18" charset="0"/>
              </a:rPr>
              <a:t>культура</a:t>
            </a:r>
            <a:r>
              <a:rPr lang="ru-RU" sz="2400" dirty="0">
                <a:solidFill>
                  <a:srgbClr val="C00000"/>
                </a:solidFill>
                <a:latin typeface="Times New Roman" panose="02020603050405020304" pitchFamily="18" charset="0"/>
                <a:cs typeface="Times New Roman" panose="02020603050405020304" pitchFamily="18" charset="0"/>
              </a:rPr>
              <a:t>" вошло в русский язык довольно поздно - в середине 30х годов XIX века. </a:t>
            </a:r>
          </a:p>
          <a:p>
            <a:r>
              <a:rPr lang="ru-RU" sz="2400" dirty="0">
                <a:solidFill>
                  <a:srgbClr val="C00000"/>
                </a:solidFill>
                <a:latin typeface="Times New Roman" panose="02020603050405020304" pitchFamily="18" charset="0"/>
                <a:cs typeface="Times New Roman" panose="02020603050405020304" pitchFamily="18" charset="0"/>
              </a:rPr>
              <a:t>В  России в XVIII веке и в первой четверти XIX </a:t>
            </a:r>
            <a:r>
              <a:rPr lang="ru-RU" sz="2400" dirty="0" smtClean="0">
                <a:solidFill>
                  <a:srgbClr val="C00000"/>
                </a:solidFill>
                <a:latin typeface="Times New Roman" panose="02020603050405020304" pitchFamily="18" charset="0"/>
                <a:cs typeface="Times New Roman" panose="02020603050405020304" pitchFamily="18" charset="0"/>
              </a:rPr>
              <a:t> слово </a:t>
            </a:r>
            <a:r>
              <a:rPr lang="ru-RU" sz="2400" dirty="0">
                <a:solidFill>
                  <a:srgbClr val="C00000"/>
                </a:solidFill>
                <a:latin typeface="Times New Roman" panose="02020603050405020304" pitchFamily="18" charset="0"/>
                <a:cs typeface="Times New Roman" panose="02020603050405020304" pitchFamily="18" charset="0"/>
              </a:rPr>
              <a:t>«культура» в составе русского языка отсутствовала, о чём свидетельствует, например, </a:t>
            </a:r>
            <a:r>
              <a:rPr lang="ru-RU" sz="2400" dirty="0" smtClean="0">
                <a:solidFill>
                  <a:srgbClr val="C00000"/>
                </a:solidFill>
                <a:latin typeface="Times New Roman" panose="02020603050405020304" pitchFamily="18" charset="0"/>
                <a:cs typeface="Times New Roman" panose="02020603050405020304" pitchFamily="18" charset="0"/>
              </a:rPr>
              <a:t>составленный Н.М. Яновским</a:t>
            </a:r>
            <a:r>
              <a:rPr lang="ru-RU" sz="2400" b="1" dirty="0" smtClean="0">
                <a:solidFill>
                  <a:srgbClr val="C00000"/>
                </a:solidFill>
                <a:latin typeface="Times New Roman" panose="02020603050405020304" pitchFamily="18" charset="0"/>
                <a:cs typeface="Times New Roman" panose="02020603050405020304" pitchFamily="18" charset="0"/>
              </a:rPr>
              <a:t>   </a:t>
            </a:r>
            <a:r>
              <a:rPr lang="ru-RU" sz="2400" dirty="0">
                <a:solidFill>
                  <a:srgbClr val="C00000"/>
                </a:solidFill>
                <a:latin typeface="Times New Roman" panose="02020603050405020304" pitchFamily="18" charset="0"/>
                <a:cs typeface="Times New Roman" panose="02020603050405020304" pitchFamily="18" charset="0"/>
              </a:rPr>
              <a:t>в 1804 году «</a:t>
            </a:r>
            <a:r>
              <a:rPr lang="ru-RU" sz="2400" b="1" dirty="0">
                <a:solidFill>
                  <a:srgbClr val="C00000"/>
                </a:solidFill>
                <a:latin typeface="Times New Roman" panose="02020603050405020304" pitchFamily="18" charset="0"/>
                <a:cs typeface="Times New Roman" panose="02020603050405020304" pitchFamily="18" charset="0"/>
              </a:rPr>
              <a:t>Новый </a:t>
            </a:r>
            <a:r>
              <a:rPr lang="ru-RU" sz="2400" b="1" dirty="0" err="1">
                <a:solidFill>
                  <a:srgbClr val="C00000"/>
                </a:solidFill>
                <a:latin typeface="Times New Roman" panose="02020603050405020304" pitchFamily="18" charset="0"/>
                <a:cs typeface="Times New Roman" panose="02020603050405020304" pitchFamily="18" charset="0"/>
              </a:rPr>
              <a:t>словотолкователь</a:t>
            </a:r>
            <a:r>
              <a:rPr lang="ru-RU" sz="2400" b="1" dirty="0">
                <a:solidFill>
                  <a:srgbClr val="C00000"/>
                </a:solidFill>
                <a:latin typeface="Times New Roman" panose="02020603050405020304" pitchFamily="18" charset="0"/>
                <a:cs typeface="Times New Roman" panose="02020603050405020304" pitchFamily="18" charset="0"/>
              </a:rPr>
              <a:t>, расположенный по алфавиту</a:t>
            </a:r>
            <a:r>
              <a:rPr lang="ru-RU" sz="2400" dirty="0" smtClean="0">
                <a:solidFill>
                  <a:srgbClr val="C00000"/>
                </a:solidFill>
                <a:latin typeface="Times New Roman" panose="02020603050405020304" pitchFamily="18" charset="0"/>
                <a:cs typeface="Times New Roman" panose="02020603050405020304" pitchFamily="18" charset="0"/>
              </a:rPr>
              <a:t>».</a:t>
            </a:r>
          </a:p>
          <a:p>
            <a:r>
              <a:rPr lang="ru-RU" sz="2400" dirty="0" smtClean="0">
                <a:solidFill>
                  <a:srgbClr val="C00000"/>
                </a:solidFill>
                <a:latin typeface="Times New Roman" panose="02020603050405020304" pitchFamily="18" charset="0"/>
                <a:cs typeface="Times New Roman" panose="02020603050405020304" pitchFamily="18" charset="0"/>
              </a:rPr>
              <a:t>Наличие </a:t>
            </a:r>
            <a:r>
              <a:rPr lang="ru-RU" sz="2400" dirty="0">
                <a:solidFill>
                  <a:srgbClr val="C00000"/>
                </a:solidFill>
                <a:latin typeface="Times New Roman" panose="02020603050405020304" pitchFamily="18" charset="0"/>
                <a:cs typeface="Times New Roman" panose="02020603050405020304" pitchFamily="18" charset="0"/>
              </a:rPr>
              <a:t>данного слова в русском лексиконе зафиксировала выпущенная </a:t>
            </a:r>
            <a:r>
              <a:rPr lang="ru-RU" sz="2400" dirty="0" err="1">
                <a:solidFill>
                  <a:srgbClr val="C00000"/>
                </a:solidFill>
                <a:latin typeface="Times New Roman" panose="02020603050405020304" pitchFamily="18" charset="0"/>
                <a:cs typeface="Times New Roman" panose="02020603050405020304" pitchFamily="18" charset="0"/>
              </a:rPr>
              <a:t>И.Ренофанцем</a:t>
            </a:r>
            <a:r>
              <a:rPr lang="ru-RU" sz="2400" dirty="0">
                <a:solidFill>
                  <a:srgbClr val="C00000"/>
                </a:solidFill>
                <a:latin typeface="Times New Roman" panose="02020603050405020304" pitchFamily="18" charset="0"/>
                <a:cs typeface="Times New Roman" panose="02020603050405020304" pitchFamily="18" charset="0"/>
              </a:rPr>
              <a:t> в 1837 году </a:t>
            </a:r>
            <a:r>
              <a:rPr lang="ru-RU" sz="2400" dirty="0">
                <a:solidFill>
                  <a:srgbClr val="FF0000"/>
                </a:solidFill>
                <a:latin typeface="Times New Roman" panose="02020603050405020304" pitchFamily="18" charset="0"/>
                <a:cs typeface="Times New Roman" panose="02020603050405020304" pitchFamily="18" charset="0"/>
              </a:rPr>
              <a:t>"Карманная книжка для любителя чтения русских книг, газет и журналов</a:t>
            </a:r>
            <a:r>
              <a:rPr lang="ru-RU" sz="2400" dirty="0">
                <a:solidFill>
                  <a:srgbClr val="C00000"/>
                </a:solidFill>
                <a:latin typeface="Times New Roman" panose="02020603050405020304" pitchFamily="18" charset="0"/>
                <a:cs typeface="Times New Roman" panose="02020603050405020304" pitchFamily="18" charset="0"/>
              </a:rPr>
              <a:t>". Этот словарь выделял два значения слова "</a:t>
            </a:r>
            <a:r>
              <a:rPr lang="ru-RU" sz="2400" dirty="0">
                <a:solidFill>
                  <a:srgbClr val="FF0000"/>
                </a:solidFill>
                <a:latin typeface="Times New Roman" panose="02020603050405020304" pitchFamily="18" charset="0"/>
                <a:cs typeface="Times New Roman" panose="02020603050405020304" pitchFamily="18" charset="0"/>
              </a:rPr>
              <a:t>культура"</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a:solidFill>
                  <a:srgbClr val="7030A0"/>
                </a:solidFill>
                <a:latin typeface="Times New Roman" panose="02020603050405020304" pitchFamily="18" charset="0"/>
                <a:cs typeface="Times New Roman" panose="02020603050405020304" pitchFamily="18" charset="0"/>
              </a:rPr>
              <a:t>земледелие и образованность</a:t>
            </a:r>
            <a:r>
              <a:rPr lang="ru-RU" sz="2400" dirty="0">
                <a:solidFill>
                  <a:srgbClr val="C00000"/>
                </a:solidFill>
                <a:latin typeface="Times New Roman" panose="02020603050405020304" pitchFamily="18" charset="0"/>
                <a:cs typeface="Times New Roman" panose="02020603050405020304" pitchFamily="18" charset="0"/>
              </a:rPr>
              <a:t>. </a:t>
            </a:r>
            <a:endParaRPr lang="ru-RU" sz="2400" dirty="0" smtClean="0">
              <a:solidFill>
                <a:srgbClr val="C00000"/>
              </a:solidFill>
              <a:latin typeface="Times New Roman" panose="02020603050405020304" pitchFamily="18" charset="0"/>
              <a:cs typeface="Times New Roman" panose="02020603050405020304" pitchFamily="18" charset="0"/>
            </a:endParaRPr>
          </a:p>
          <a:p>
            <a:r>
              <a:rPr lang="ru-RU" sz="2400" dirty="0" smtClean="0">
                <a:solidFill>
                  <a:srgbClr val="C00000"/>
                </a:solidFill>
                <a:latin typeface="Times New Roman" panose="02020603050405020304" pitchFamily="18" charset="0"/>
                <a:cs typeface="Times New Roman" panose="02020603050405020304" pitchFamily="18" charset="0"/>
              </a:rPr>
              <a:t>Чуть </a:t>
            </a:r>
            <a:r>
              <a:rPr lang="ru-RU" sz="2400" dirty="0">
                <a:solidFill>
                  <a:srgbClr val="C00000"/>
                </a:solidFill>
                <a:latin typeface="Times New Roman" panose="02020603050405020304" pitchFamily="18" charset="0"/>
                <a:cs typeface="Times New Roman" panose="02020603050405020304" pitchFamily="18" charset="0"/>
              </a:rPr>
              <a:t>позже "культура" появляется и в "Карманном словаре иностранных слов" Н. </a:t>
            </a:r>
            <a:r>
              <a:rPr lang="ru-RU" sz="2400" dirty="0" smtClean="0">
                <a:solidFill>
                  <a:srgbClr val="C00000"/>
                </a:solidFill>
                <a:latin typeface="Times New Roman" panose="02020603050405020304" pitchFamily="18" charset="0"/>
                <a:cs typeface="Times New Roman" panose="02020603050405020304" pitchFamily="18" charset="0"/>
              </a:rPr>
              <a:t>Кириллова,  </a:t>
            </a:r>
            <a:r>
              <a:rPr lang="ru-RU" sz="2400" dirty="0">
                <a:solidFill>
                  <a:srgbClr val="C00000"/>
                </a:solidFill>
                <a:latin typeface="Times New Roman" panose="02020603050405020304" pitchFamily="18" charset="0"/>
                <a:cs typeface="Times New Roman" panose="02020603050405020304" pitchFamily="18" charset="0"/>
              </a:rPr>
              <a:t>изданном в 1845 году. </a:t>
            </a:r>
          </a:p>
        </p:txBody>
      </p:sp>
    </p:spTree>
    <p:extLst>
      <p:ext uri="{BB962C8B-B14F-4D97-AF65-F5344CB8AC3E}">
        <p14:creationId xmlns:p14="http://schemas.microsoft.com/office/powerpoint/2010/main" xmlns="" val="42936979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1319" y="272955"/>
            <a:ext cx="10713493" cy="6059605"/>
          </a:xfrm>
        </p:spPr>
        <p:txBody>
          <a:bodyPr>
            <a:normAutofit/>
          </a:bodyPr>
          <a:lstStyle/>
          <a:p>
            <a:pPr>
              <a:lnSpc>
                <a:spcPct val="150000"/>
              </a:lnSpc>
            </a:pPr>
            <a:r>
              <a:rPr lang="ru-RU" sz="2400" dirty="0" smtClean="0">
                <a:solidFill>
                  <a:srgbClr val="C00000"/>
                </a:solidFill>
                <a:latin typeface="Times New Roman" panose="02020603050405020304" pitchFamily="18" charset="0"/>
                <a:cs typeface="Times New Roman" panose="02020603050405020304" pitchFamily="18" charset="0"/>
              </a:rPr>
              <a:t>Но </a:t>
            </a:r>
            <a:r>
              <a:rPr lang="ru-RU" sz="2400" dirty="0">
                <a:solidFill>
                  <a:srgbClr val="C00000"/>
                </a:solidFill>
                <a:latin typeface="Times New Roman" panose="02020603050405020304" pitchFamily="18" charset="0"/>
                <a:cs typeface="Times New Roman" panose="02020603050405020304" pitchFamily="18" charset="0"/>
              </a:rPr>
              <a:t>за год до выхода в свет словаря </a:t>
            </a:r>
            <a:r>
              <a:rPr lang="ru-RU" sz="2400" dirty="0" err="1">
                <a:solidFill>
                  <a:srgbClr val="C00000"/>
                </a:solidFill>
                <a:latin typeface="Times New Roman" panose="02020603050405020304" pitchFamily="18" charset="0"/>
                <a:cs typeface="Times New Roman" panose="02020603050405020304" pitchFamily="18" charset="0"/>
              </a:rPr>
              <a:t>Ренофанца</a:t>
            </a:r>
            <a:r>
              <a:rPr lang="ru-RU" sz="2400" dirty="0">
                <a:solidFill>
                  <a:srgbClr val="C00000"/>
                </a:solidFill>
                <a:latin typeface="Times New Roman" panose="02020603050405020304" pitchFamily="18" charset="0"/>
                <a:cs typeface="Times New Roman" panose="02020603050405020304" pitchFamily="18" charset="0"/>
              </a:rPr>
              <a:t>, в России появилась </a:t>
            </a:r>
            <a:r>
              <a:rPr lang="ru-RU" sz="2400" dirty="0" smtClean="0">
                <a:solidFill>
                  <a:srgbClr val="C00000"/>
                </a:solidFill>
                <a:latin typeface="Times New Roman" panose="02020603050405020304" pitchFamily="18" charset="0"/>
                <a:cs typeface="Times New Roman" panose="02020603050405020304" pitchFamily="18" charset="0"/>
              </a:rPr>
              <a:t>работа </a:t>
            </a:r>
            <a:r>
              <a:rPr lang="ru-RU" sz="2400" dirty="0">
                <a:solidFill>
                  <a:srgbClr val="C00000"/>
                </a:solidFill>
                <a:latin typeface="Times New Roman" panose="02020603050405020304" pitchFamily="18" charset="0"/>
                <a:cs typeface="Times New Roman" panose="02020603050405020304" pitchFamily="18" charset="0"/>
              </a:rPr>
              <a:t>академика и заслуженного профессора Императорской Санкт-петербургской медико-хирургической академии </a:t>
            </a:r>
            <a:r>
              <a:rPr lang="ru-RU" sz="2400" b="1" dirty="0">
                <a:solidFill>
                  <a:srgbClr val="C00000"/>
                </a:solidFill>
                <a:latin typeface="Times New Roman" panose="02020603050405020304" pitchFamily="18" charset="0"/>
                <a:cs typeface="Times New Roman" panose="02020603050405020304" pitchFamily="18" charset="0"/>
              </a:rPr>
              <a:t>Данилы Михайловича </a:t>
            </a:r>
            <a:r>
              <a:rPr lang="ru-RU" sz="2400" b="1" dirty="0" err="1">
                <a:solidFill>
                  <a:srgbClr val="FF0000"/>
                </a:solidFill>
                <a:latin typeface="Times New Roman" panose="02020603050405020304" pitchFamily="18" charset="0"/>
                <a:cs typeface="Times New Roman" panose="02020603050405020304" pitchFamily="18" charset="0"/>
              </a:rPr>
              <a:t>Велланского</a:t>
            </a:r>
            <a:r>
              <a:rPr lang="ru-RU" sz="2400" b="1" dirty="0">
                <a:solidFill>
                  <a:srgbClr val="C00000"/>
                </a:solidFill>
                <a:latin typeface="Times New Roman" panose="02020603050405020304" pitchFamily="18" charset="0"/>
                <a:cs typeface="Times New Roman" panose="02020603050405020304" pitchFamily="18" charset="0"/>
              </a:rPr>
              <a:t> </a:t>
            </a:r>
            <a:r>
              <a:rPr lang="ru-RU" sz="2400" dirty="0">
                <a:solidFill>
                  <a:srgbClr val="C00000"/>
                </a:solidFill>
                <a:latin typeface="Times New Roman" panose="02020603050405020304" pitchFamily="18" charset="0"/>
                <a:cs typeface="Times New Roman" panose="02020603050405020304" pitchFamily="18" charset="0"/>
              </a:rPr>
              <a:t>(1774-1847) </a:t>
            </a:r>
            <a:r>
              <a:rPr lang="ru-RU" sz="2400" b="1" dirty="0">
                <a:solidFill>
                  <a:srgbClr val="C00000"/>
                </a:solidFill>
                <a:latin typeface="Times New Roman" panose="02020603050405020304" pitchFamily="18" charset="0"/>
                <a:cs typeface="Times New Roman" panose="02020603050405020304" pitchFamily="18" charset="0"/>
              </a:rPr>
              <a:t>"Основные начертания общей и частной физиологии..."</a:t>
            </a:r>
            <a:r>
              <a:rPr lang="ru-RU" sz="2400" dirty="0">
                <a:solidFill>
                  <a:srgbClr val="C00000"/>
                </a:solidFill>
                <a:latin typeface="Times New Roman" panose="02020603050405020304" pitchFamily="18" charset="0"/>
                <a:cs typeface="Times New Roman" panose="02020603050405020304" pitchFamily="18" charset="0"/>
              </a:rPr>
              <a:t>. Именно он и ввел в научный обиход термин "</a:t>
            </a:r>
            <a:r>
              <a:rPr lang="ru-RU" sz="2400" b="1" dirty="0">
                <a:solidFill>
                  <a:srgbClr val="FF0000"/>
                </a:solidFill>
                <a:latin typeface="Times New Roman" panose="02020603050405020304" pitchFamily="18" charset="0"/>
                <a:cs typeface="Times New Roman" panose="02020603050405020304" pitchFamily="18" charset="0"/>
              </a:rPr>
              <a:t>культура</a:t>
            </a:r>
            <a:r>
              <a:rPr lang="ru-RU" sz="2400" dirty="0">
                <a:solidFill>
                  <a:srgbClr val="FF0000"/>
                </a:solidFill>
                <a:latin typeface="Times New Roman" panose="02020603050405020304" pitchFamily="18" charset="0"/>
                <a:cs typeface="Times New Roman" panose="02020603050405020304" pitchFamily="18" charset="0"/>
              </a:rPr>
              <a:t>"</a:t>
            </a:r>
            <a:r>
              <a:rPr lang="ru-RU" sz="2400" dirty="0">
                <a:solidFill>
                  <a:srgbClr val="C00000"/>
                </a:solidFill>
                <a:latin typeface="Times New Roman" panose="02020603050405020304" pitchFamily="18" charset="0"/>
                <a:cs typeface="Times New Roman" panose="02020603050405020304" pitchFamily="18" charset="0"/>
              </a:rPr>
              <a:t> , тем самым содействовал становлению собственно культурно-философских идей в </a:t>
            </a:r>
            <a:r>
              <a:rPr lang="ru-RU" sz="2400" dirty="0" smtClean="0">
                <a:solidFill>
                  <a:srgbClr val="C00000"/>
                </a:solidFill>
                <a:latin typeface="Times New Roman" panose="02020603050405020304" pitchFamily="18" charset="0"/>
                <a:cs typeface="Times New Roman" panose="02020603050405020304" pitchFamily="18" charset="0"/>
              </a:rPr>
              <a:t>России. </a:t>
            </a:r>
            <a:r>
              <a:rPr lang="ru-RU" sz="2400" dirty="0">
                <a:solidFill>
                  <a:srgbClr val="C00000"/>
                </a:solidFill>
                <a:latin typeface="Times New Roman" panose="02020603050405020304" pitchFamily="18" charset="0"/>
                <a:cs typeface="Times New Roman" panose="02020603050405020304" pitchFamily="18" charset="0"/>
              </a:rPr>
              <a:t>Природа,</a:t>
            </a:r>
            <a:r>
              <a:rPr lang="ru-RU" sz="2400" i="1" dirty="0">
                <a:solidFill>
                  <a:srgbClr val="C00000"/>
                </a:solidFill>
                <a:latin typeface="Times New Roman" panose="02020603050405020304" pitchFamily="18" charset="0"/>
                <a:cs typeface="Times New Roman" panose="02020603050405020304" pitchFamily="18" charset="0"/>
              </a:rPr>
              <a:t> писал </a:t>
            </a:r>
            <a:r>
              <a:rPr lang="ru-RU" sz="2400" i="1" dirty="0" err="1">
                <a:solidFill>
                  <a:srgbClr val="C00000"/>
                </a:solidFill>
                <a:latin typeface="Times New Roman" panose="02020603050405020304" pitchFamily="18" charset="0"/>
                <a:cs typeface="Times New Roman" panose="02020603050405020304" pitchFamily="18" charset="0"/>
              </a:rPr>
              <a:t>Велланский</a:t>
            </a:r>
            <a:r>
              <a:rPr lang="ru-RU" sz="2400" i="1" dirty="0">
                <a:solidFill>
                  <a:srgbClr val="C00000"/>
                </a:solidFill>
                <a:latin typeface="Times New Roman" panose="02020603050405020304" pitchFamily="18" charset="0"/>
                <a:cs typeface="Times New Roman" panose="02020603050405020304" pitchFamily="18" charset="0"/>
              </a:rPr>
              <a:t>, - </a:t>
            </a:r>
            <a:r>
              <a:rPr lang="ru-RU" sz="2400" dirty="0">
                <a:solidFill>
                  <a:srgbClr val="C00000"/>
                </a:solidFill>
                <a:latin typeface="Times New Roman" panose="02020603050405020304" pitchFamily="18" charset="0"/>
                <a:cs typeface="Times New Roman" panose="02020603050405020304" pitchFamily="18" charset="0"/>
              </a:rPr>
              <a:t>возделанная духом человеческим, есть </a:t>
            </a:r>
            <a:r>
              <a:rPr lang="ru-RU" sz="2400" dirty="0">
                <a:solidFill>
                  <a:srgbClr val="FF0000"/>
                </a:solidFill>
                <a:latin typeface="Times New Roman" panose="02020603050405020304" pitchFamily="18" charset="0"/>
                <a:cs typeface="Times New Roman" panose="02020603050405020304" pitchFamily="18" charset="0"/>
              </a:rPr>
              <a:t>Культура</a:t>
            </a:r>
            <a:r>
              <a:rPr lang="ru-RU" sz="2400" dirty="0">
                <a:solidFill>
                  <a:srgbClr val="C00000"/>
                </a:solidFill>
                <a:latin typeface="Times New Roman" panose="02020603050405020304" pitchFamily="18" charset="0"/>
                <a:cs typeface="Times New Roman" panose="02020603050405020304" pitchFamily="18" charset="0"/>
              </a:rPr>
              <a:t>, соответствующая Натуре так, как </a:t>
            </a:r>
            <a:r>
              <a:rPr lang="ru-RU" sz="2400" i="1" u="sng" dirty="0">
                <a:solidFill>
                  <a:srgbClr val="C00000"/>
                </a:solidFill>
                <a:latin typeface="Times New Roman" panose="02020603050405020304" pitchFamily="18" charset="0"/>
                <a:cs typeface="Times New Roman" panose="02020603050405020304" pitchFamily="18" charset="0"/>
              </a:rPr>
              <a:t>понятие</a:t>
            </a:r>
            <a:r>
              <a:rPr lang="ru-RU" sz="2400" dirty="0">
                <a:solidFill>
                  <a:srgbClr val="C00000"/>
                </a:solidFill>
                <a:latin typeface="Times New Roman" panose="02020603050405020304" pitchFamily="18" charset="0"/>
                <a:cs typeface="Times New Roman" panose="02020603050405020304" pitchFamily="18" charset="0"/>
              </a:rPr>
              <a:t> сообразно </a:t>
            </a:r>
            <a:r>
              <a:rPr lang="ru-RU" sz="2400" i="1" u="sng" dirty="0">
                <a:solidFill>
                  <a:srgbClr val="C00000"/>
                </a:solidFill>
                <a:latin typeface="Times New Roman" panose="02020603050405020304" pitchFamily="18" charset="0"/>
                <a:cs typeface="Times New Roman" panose="02020603050405020304" pitchFamily="18" charset="0"/>
              </a:rPr>
              <a:t>вещи.</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smtClean="0">
                <a:solidFill>
                  <a:srgbClr val="C00000"/>
                </a:solidFill>
                <a:latin typeface="Times New Roman" panose="02020603050405020304" pitchFamily="18" charset="0"/>
                <a:cs typeface="Times New Roman" panose="02020603050405020304" pitchFamily="18" charset="0"/>
              </a:rPr>
              <a:t/>
            </a:r>
            <a:br>
              <a:rPr lang="ru-RU" sz="2400" dirty="0" smtClean="0">
                <a:solidFill>
                  <a:srgbClr val="C00000"/>
                </a:solidFill>
                <a:latin typeface="Times New Roman" panose="02020603050405020304" pitchFamily="18" charset="0"/>
                <a:cs typeface="Times New Roman" panose="02020603050405020304" pitchFamily="18" charset="0"/>
              </a:rPr>
            </a:br>
            <a:r>
              <a:rPr lang="ru-RU" sz="2400" b="1" dirty="0" smtClean="0">
                <a:solidFill>
                  <a:srgbClr val="C00000"/>
                </a:solidFill>
                <a:latin typeface="Times New Roman" panose="02020603050405020304" pitchFamily="18" charset="0"/>
                <a:cs typeface="Times New Roman" panose="02020603050405020304" pitchFamily="18" charset="0"/>
              </a:rPr>
              <a:t>Предмет </a:t>
            </a:r>
            <a:r>
              <a:rPr lang="ru-RU" sz="2400" b="1" dirty="0">
                <a:solidFill>
                  <a:srgbClr val="FF0000"/>
                </a:solidFill>
                <a:latin typeface="Times New Roman" panose="02020603050405020304" pitchFamily="18" charset="0"/>
                <a:cs typeface="Times New Roman" panose="02020603050405020304" pitchFamily="18" charset="0"/>
              </a:rPr>
              <a:t>Культуры</a:t>
            </a:r>
            <a:r>
              <a:rPr lang="ru-RU" sz="2400" dirty="0">
                <a:solidFill>
                  <a:srgbClr val="C00000"/>
                </a:solidFill>
                <a:latin typeface="Times New Roman" panose="02020603050405020304" pitchFamily="18" charset="0"/>
                <a:cs typeface="Times New Roman" panose="02020603050405020304" pitchFamily="18" charset="0"/>
              </a:rPr>
              <a:t> составляют </a:t>
            </a:r>
            <a:r>
              <a:rPr lang="ru-RU" sz="2400" b="1" i="1" dirty="0">
                <a:solidFill>
                  <a:srgbClr val="FF0000"/>
                </a:solidFill>
                <a:latin typeface="Times New Roman" panose="02020603050405020304" pitchFamily="18" charset="0"/>
                <a:cs typeface="Times New Roman" panose="02020603050405020304" pitchFamily="18" charset="0"/>
              </a:rPr>
              <a:t>идеальные</a:t>
            </a:r>
            <a:r>
              <a:rPr lang="ru-RU" sz="2400" b="1" dirty="0">
                <a:solidFill>
                  <a:srgbClr val="FF0000"/>
                </a:solidFill>
                <a:latin typeface="Times New Roman" panose="02020603050405020304" pitchFamily="18" charset="0"/>
                <a:cs typeface="Times New Roman" panose="02020603050405020304" pitchFamily="18" charset="0"/>
              </a:rPr>
              <a:t> вещи</a:t>
            </a:r>
            <a:r>
              <a:rPr lang="ru-RU" sz="2400" dirty="0">
                <a:solidFill>
                  <a:srgbClr val="C00000"/>
                </a:solidFill>
                <a:latin typeface="Times New Roman" panose="02020603050405020304" pitchFamily="18" charset="0"/>
                <a:cs typeface="Times New Roman" panose="02020603050405020304" pitchFamily="18" charset="0"/>
              </a:rPr>
              <a:t>, а </a:t>
            </a:r>
            <a:r>
              <a:rPr lang="ru-RU" sz="2400" b="1" dirty="0">
                <a:solidFill>
                  <a:srgbClr val="C00000"/>
                </a:solidFill>
                <a:latin typeface="Times New Roman" panose="02020603050405020304" pitchFamily="18" charset="0"/>
                <a:cs typeface="Times New Roman" panose="02020603050405020304" pitchFamily="18" charset="0"/>
              </a:rPr>
              <a:t>предмет </a:t>
            </a:r>
            <a:r>
              <a:rPr lang="ru-RU" sz="2400" b="1" dirty="0">
                <a:solidFill>
                  <a:srgbClr val="FF0000"/>
                </a:solidFill>
                <a:latin typeface="Times New Roman" panose="02020603050405020304" pitchFamily="18" charset="0"/>
                <a:cs typeface="Times New Roman" panose="02020603050405020304" pitchFamily="18" charset="0"/>
              </a:rPr>
              <a:t>Натуры</a:t>
            </a:r>
            <a:r>
              <a:rPr lang="ru-RU" sz="2400" dirty="0">
                <a:solidFill>
                  <a:srgbClr val="FF0000"/>
                </a:solidFill>
                <a:latin typeface="Times New Roman" panose="02020603050405020304" pitchFamily="18" charset="0"/>
                <a:cs typeface="Times New Roman" panose="02020603050405020304" pitchFamily="18" charset="0"/>
              </a:rPr>
              <a:t> с</a:t>
            </a:r>
            <a:r>
              <a:rPr lang="ru-RU" sz="2400" dirty="0">
                <a:solidFill>
                  <a:srgbClr val="C00000"/>
                </a:solidFill>
                <a:latin typeface="Times New Roman" panose="02020603050405020304" pitchFamily="18" charset="0"/>
                <a:cs typeface="Times New Roman" panose="02020603050405020304" pitchFamily="18" charset="0"/>
              </a:rPr>
              <a:t>уть </a:t>
            </a:r>
            <a:r>
              <a:rPr lang="ru-RU" sz="2400" b="1" i="1" dirty="0">
                <a:solidFill>
                  <a:srgbClr val="FF0000"/>
                </a:solidFill>
                <a:latin typeface="Times New Roman" panose="02020603050405020304" pitchFamily="18" charset="0"/>
                <a:cs typeface="Times New Roman" panose="02020603050405020304" pitchFamily="18" charset="0"/>
              </a:rPr>
              <a:t>реальные </a:t>
            </a:r>
            <a:r>
              <a:rPr lang="ru-RU" sz="2400" b="1" dirty="0">
                <a:solidFill>
                  <a:srgbClr val="C00000"/>
                </a:solidFill>
                <a:latin typeface="Times New Roman" panose="02020603050405020304" pitchFamily="18" charset="0"/>
                <a:cs typeface="Times New Roman" panose="02020603050405020304" pitchFamily="18" charset="0"/>
              </a:rPr>
              <a:t>понятия</a:t>
            </a:r>
            <a:r>
              <a:rPr lang="ru-RU" sz="2400" dirty="0">
                <a:solidFill>
                  <a:srgbClr val="C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24412430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4150" y="341194"/>
            <a:ext cx="7356144" cy="2797791"/>
          </a:xfrm>
        </p:spPr>
        <p:txBody>
          <a:bodyPr>
            <a:normAutofit/>
          </a:bodyPr>
          <a:lstStyle/>
          <a:p>
            <a:r>
              <a:rPr lang="ru-RU" sz="2400" dirty="0">
                <a:solidFill>
                  <a:srgbClr val="C00000"/>
                </a:solidFill>
                <a:latin typeface="Times New Roman" panose="02020603050405020304" pitchFamily="18" charset="0"/>
                <a:cs typeface="Times New Roman" panose="02020603050405020304" pitchFamily="18" charset="0"/>
              </a:rPr>
              <a:t>Однако широкого распространения слово "</a:t>
            </a:r>
            <a:r>
              <a:rPr lang="ru-RU" sz="2400" dirty="0">
                <a:solidFill>
                  <a:srgbClr val="FF0000"/>
                </a:solidFill>
                <a:latin typeface="Times New Roman" panose="02020603050405020304" pitchFamily="18" charset="0"/>
                <a:cs typeface="Times New Roman" panose="02020603050405020304" pitchFamily="18" charset="0"/>
              </a:rPr>
              <a:t>культура" </a:t>
            </a:r>
            <a:r>
              <a:rPr lang="ru-RU" sz="2400" dirty="0">
                <a:solidFill>
                  <a:srgbClr val="C00000"/>
                </a:solidFill>
                <a:latin typeface="Times New Roman" panose="02020603050405020304" pitchFamily="18" charset="0"/>
                <a:cs typeface="Times New Roman" panose="02020603050405020304" pitchFamily="18" charset="0"/>
              </a:rPr>
              <a:t>не имело. Вместо него употреблялись близкие по смыслу выражения "образованность", "просвещение", "разум", "воспитанность". И в словаре языка </a:t>
            </a:r>
            <a:r>
              <a:rPr lang="ru-RU" sz="2400" b="1" dirty="0" smtClean="0">
                <a:solidFill>
                  <a:srgbClr val="C00000"/>
                </a:solidFill>
                <a:latin typeface="Times New Roman" panose="02020603050405020304" pitchFamily="18" charset="0"/>
                <a:cs typeface="Times New Roman" panose="02020603050405020304" pitchFamily="18" charset="0"/>
              </a:rPr>
              <a:t>А.С.</a:t>
            </a:r>
            <a:r>
              <a:rPr lang="ru-RU" sz="2400" dirty="0" smtClean="0">
                <a:solidFill>
                  <a:srgbClr val="C00000"/>
                </a:solidFill>
                <a:latin typeface="Times New Roman" panose="02020603050405020304" pitchFamily="18" charset="0"/>
                <a:cs typeface="Times New Roman" panose="02020603050405020304" pitchFamily="18" charset="0"/>
              </a:rPr>
              <a:t> </a:t>
            </a:r>
            <a:r>
              <a:rPr lang="ru-RU" sz="2400" b="1" dirty="0" smtClean="0">
                <a:solidFill>
                  <a:srgbClr val="C00000"/>
                </a:solidFill>
                <a:latin typeface="Times New Roman" panose="02020603050405020304" pitchFamily="18" charset="0"/>
                <a:cs typeface="Times New Roman" panose="02020603050405020304" pitchFamily="18" charset="0"/>
              </a:rPr>
              <a:t>Пушкина </a:t>
            </a:r>
            <a:r>
              <a:rPr lang="ru-RU" sz="2400" dirty="0">
                <a:solidFill>
                  <a:srgbClr val="C00000"/>
                </a:solidFill>
                <a:latin typeface="Times New Roman" panose="02020603050405020304" pitchFamily="18" charset="0"/>
                <a:cs typeface="Times New Roman" panose="02020603050405020304" pitchFamily="18" charset="0"/>
              </a:rPr>
              <a:t>слова "</a:t>
            </a:r>
            <a:r>
              <a:rPr lang="ru-RU" sz="2400" b="1" dirty="0">
                <a:solidFill>
                  <a:srgbClr val="FF0000"/>
                </a:solidFill>
                <a:latin typeface="Times New Roman" panose="02020603050405020304" pitchFamily="18" charset="0"/>
                <a:cs typeface="Times New Roman" panose="02020603050405020304" pitchFamily="18" charset="0"/>
              </a:rPr>
              <a:t>культура</a:t>
            </a:r>
            <a:r>
              <a:rPr lang="ru-RU" sz="2400" dirty="0">
                <a:solidFill>
                  <a:srgbClr val="C00000"/>
                </a:solidFill>
                <a:latin typeface="Times New Roman" panose="02020603050405020304" pitchFamily="18" charset="0"/>
                <a:cs typeface="Times New Roman" panose="02020603050405020304" pitchFamily="18" charset="0"/>
              </a:rPr>
              <a:t>" мы не найдем: его полностью заменяет слово "</a:t>
            </a:r>
            <a:r>
              <a:rPr lang="ru-RU" sz="2400" b="1" dirty="0" smtClean="0">
                <a:solidFill>
                  <a:srgbClr val="FF0000"/>
                </a:solidFill>
                <a:latin typeface="Times New Roman" panose="02020603050405020304" pitchFamily="18" charset="0"/>
                <a:cs typeface="Times New Roman" panose="02020603050405020304" pitchFamily="18" charset="0"/>
              </a:rPr>
              <a:t>просвещение</a:t>
            </a:r>
            <a:r>
              <a:rPr lang="ru-RU" sz="2400" b="1" dirty="0" smtClean="0">
                <a:solidFill>
                  <a:srgbClr val="C00000"/>
                </a:solidFill>
                <a:latin typeface="Times New Roman" panose="02020603050405020304" pitchFamily="18" charset="0"/>
                <a:cs typeface="Times New Roman" panose="02020603050405020304" pitchFamily="18" charset="0"/>
              </a:rPr>
              <a:t>».</a:t>
            </a:r>
            <a:r>
              <a:rPr lang="ru-RU" sz="2400" dirty="0">
                <a:solidFill>
                  <a:srgbClr val="C00000"/>
                </a:solidFill>
                <a:latin typeface="Times New Roman" panose="02020603050405020304" pitchFamily="18" charset="0"/>
                <a:cs typeface="Times New Roman" panose="02020603050405020304" pitchFamily="18" charset="0"/>
              </a:rPr>
              <a:t/>
            </a:r>
            <a:br>
              <a:rPr lang="ru-RU" sz="2400" dirty="0">
                <a:solidFill>
                  <a:srgbClr val="C00000"/>
                </a:solidFill>
                <a:latin typeface="Times New Roman" panose="02020603050405020304" pitchFamily="18" charset="0"/>
                <a:cs typeface="Times New Roman" panose="02020603050405020304" pitchFamily="18" charset="0"/>
              </a:rPr>
            </a:br>
            <a:endParaRPr lang="ru-RU" sz="2400" dirty="0">
              <a:solidFill>
                <a:srgbClr val="C00000"/>
              </a:solidFill>
              <a:latin typeface="Times New Roman" panose="02020603050405020304" pitchFamily="18" charset="0"/>
              <a:cs typeface="Times New Roman" panose="02020603050405020304" pitchFamily="18" charset="0"/>
            </a:endParaRPr>
          </a:p>
        </p:txBody>
      </p:sp>
      <p:sp>
        <p:nvSpPr>
          <p:cNvPr id="4" name="Текст 3"/>
          <p:cNvSpPr>
            <a:spLocks noGrp="1"/>
          </p:cNvSpPr>
          <p:nvPr>
            <p:ph type="body" sz="half" idx="2"/>
          </p:nvPr>
        </p:nvSpPr>
        <p:spPr>
          <a:xfrm>
            <a:off x="614149" y="3138986"/>
            <a:ext cx="9171296" cy="3411940"/>
          </a:xfrm>
        </p:spPr>
        <p:txBody>
          <a:bodyPr>
            <a:noAutofit/>
          </a:bodyPr>
          <a:lstStyle/>
          <a:p>
            <a:r>
              <a:rPr lang="ru-RU" sz="2400" dirty="0" smtClean="0">
                <a:solidFill>
                  <a:srgbClr val="C00000"/>
                </a:solidFill>
                <a:latin typeface="Times New Roman" panose="02020603050405020304" pitchFamily="18" charset="0"/>
                <a:cs typeface="Times New Roman" panose="02020603050405020304" pitchFamily="18" charset="0"/>
              </a:rPr>
              <a:t>Как было отмечено выше, в словаре </a:t>
            </a:r>
            <a:r>
              <a:rPr lang="ru-RU" sz="2400" dirty="0">
                <a:solidFill>
                  <a:srgbClr val="C00000"/>
                </a:solidFill>
                <a:latin typeface="Times New Roman" panose="02020603050405020304" pitchFamily="18" charset="0"/>
                <a:cs typeface="Times New Roman" panose="02020603050405020304" pitchFamily="18" charset="0"/>
              </a:rPr>
              <a:t>В. </a:t>
            </a:r>
            <a:r>
              <a:rPr lang="ru-RU" sz="2400" dirty="0" smtClean="0">
                <a:solidFill>
                  <a:srgbClr val="C00000"/>
                </a:solidFill>
                <a:latin typeface="Times New Roman" panose="02020603050405020304" pitchFamily="18" charset="0"/>
                <a:cs typeface="Times New Roman" panose="02020603050405020304" pitchFamily="18" charset="0"/>
              </a:rPr>
              <a:t>Даля  </a:t>
            </a:r>
            <a:r>
              <a:rPr lang="ru-RU" sz="2400" dirty="0">
                <a:solidFill>
                  <a:srgbClr val="FF0000"/>
                </a:solidFill>
                <a:latin typeface="Times New Roman" panose="02020603050405020304" pitchFamily="18" charset="0"/>
                <a:cs typeface="Times New Roman" panose="02020603050405020304" pitchFamily="18" charset="0"/>
              </a:rPr>
              <a:t>культура</a:t>
            </a:r>
            <a:r>
              <a:rPr lang="ru-RU" sz="2400" dirty="0">
                <a:solidFill>
                  <a:srgbClr val="C00000"/>
                </a:solidFill>
                <a:latin typeface="Times New Roman" panose="02020603050405020304" pitchFamily="18" charset="0"/>
                <a:cs typeface="Times New Roman" panose="02020603050405020304" pitchFamily="18" charset="0"/>
              </a:rPr>
              <a:t> - это "обработка и уход, возделывание, </a:t>
            </a:r>
            <a:r>
              <a:rPr lang="ru-RU" sz="2400" dirty="0" err="1">
                <a:solidFill>
                  <a:srgbClr val="C00000"/>
                </a:solidFill>
                <a:latin typeface="Times New Roman" panose="02020603050405020304" pitchFamily="18" charset="0"/>
                <a:cs typeface="Times New Roman" panose="02020603050405020304" pitchFamily="18" charset="0"/>
              </a:rPr>
              <a:t>возделка</a:t>
            </a:r>
            <a:r>
              <a:rPr lang="ru-RU" sz="2400" dirty="0">
                <a:solidFill>
                  <a:srgbClr val="C00000"/>
                </a:solidFill>
                <a:latin typeface="Times New Roman" panose="02020603050405020304" pitchFamily="18" charset="0"/>
                <a:cs typeface="Times New Roman" panose="02020603050405020304" pitchFamily="18" charset="0"/>
              </a:rPr>
              <a:t>; образование, умственное и нравственное; говорят даже </a:t>
            </a:r>
            <a:r>
              <a:rPr lang="ru-RU" sz="2400" dirty="0" smtClean="0">
                <a:solidFill>
                  <a:srgbClr val="C00000"/>
                </a:solidFill>
                <a:latin typeface="Times New Roman" panose="02020603050405020304" pitchFamily="18" charset="0"/>
                <a:cs typeface="Times New Roman" panose="02020603050405020304" pitchFamily="18" charset="0"/>
              </a:rPr>
              <a:t>«культивировать» </a:t>
            </a:r>
            <a:r>
              <a:rPr lang="ru-RU" sz="2400" dirty="0">
                <a:solidFill>
                  <a:srgbClr val="C00000"/>
                </a:solidFill>
                <a:latin typeface="Times New Roman" panose="02020603050405020304" pitchFamily="18" charset="0"/>
                <a:cs typeface="Times New Roman" panose="02020603050405020304" pitchFamily="18" charset="0"/>
              </a:rPr>
              <a:t>вместо обрабатывать, возделывать, образовать</a:t>
            </a:r>
            <a:r>
              <a:rPr lang="ru-RU" sz="2400" dirty="0" smtClean="0">
                <a:solidFill>
                  <a:srgbClr val="C00000"/>
                </a:solidFill>
                <a:latin typeface="Times New Roman" panose="02020603050405020304" pitchFamily="18" charset="0"/>
                <a:cs typeface="Times New Roman" panose="02020603050405020304" pitchFamily="18" charset="0"/>
              </a:rPr>
              <a:t>".</a:t>
            </a:r>
          </a:p>
          <a:p>
            <a:r>
              <a:rPr lang="ru-RU" sz="2400" dirty="0" smtClean="0">
                <a:solidFill>
                  <a:srgbClr val="C00000"/>
                </a:solidFill>
                <a:latin typeface="Times New Roman" panose="02020603050405020304" pitchFamily="18" charset="0"/>
                <a:cs typeface="Times New Roman" panose="02020603050405020304" pitchFamily="18" charset="0"/>
              </a:rPr>
              <a:t> </a:t>
            </a:r>
            <a:r>
              <a:rPr lang="ru-RU" sz="2400" dirty="0">
                <a:solidFill>
                  <a:srgbClr val="C00000"/>
                </a:solidFill>
                <a:latin typeface="Times New Roman" panose="02020603050405020304" pitchFamily="18" charset="0"/>
                <a:cs typeface="Times New Roman" panose="02020603050405020304" pitchFamily="18" charset="0"/>
              </a:rPr>
              <a:t>При этом, как </a:t>
            </a:r>
            <a:r>
              <a:rPr lang="ru-RU" sz="2400" dirty="0" smtClean="0">
                <a:solidFill>
                  <a:srgbClr val="C00000"/>
                </a:solidFill>
                <a:latin typeface="Times New Roman" panose="02020603050405020304" pitchFamily="18" charset="0"/>
                <a:cs typeface="Times New Roman" panose="02020603050405020304" pitchFamily="18" charset="0"/>
              </a:rPr>
              <a:t>и в </a:t>
            </a:r>
            <a:r>
              <a:rPr lang="ru-RU" sz="2400" dirty="0">
                <a:solidFill>
                  <a:srgbClr val="C00000"/>
                </a:solidFill>
                <a:latin typeface="Times New Roman" panose="02020603050405020304" pitchFamily="18" charset="0"/>
                <a:cs typeface="Times New Roman" panose="02020603050405020304" pitchFamily="18" charset="0"/>
              </a:rPr>
              <a:t>европейских языках, соответствующие термины применялись для обозначения сельско- хозяйственных орудий (культиватор). </a:t>
            </a:r>
            <a:endParaRPr lang="ru-RU" sz="2400" dirty="0" smtClean="0">
              <a:solidFill>
                <a:srgbClr val="C00000"/>
              </a:solidFill>
              <a:latin typeface="Times New Roman" panose="02020603050405020304" pitchFamily="18" charset="0"/>
              <a:cs typeface="Times New Roman" panose="02020603050405020304" pitchFamily="18" charset="0"/>
            </a:endParaRPr>
          </a:p>
          <a:p>
            <a:r>
              <a:rPr lang="ru-RU" sz="2400" dirty="0" smtClean="0">
                <a:solidFill>
                  <a:srgbClr val="C00000"/>
                </a:solidFill>
                <a:latin typeface="Times New Roman" panose="02020603050405020304" pitchFamily="18" charset="0"/>
                <a:cs typeface="Times New Roman" panose="02020603050405020304" pitchFamily="18" charset="0"/>
              </a:rPr>
              <a:t>.</a:t>
            </a:r>
            <a:endParaRPr lang="ru-RU" sz="2400" dirty="0">
              <a:solidFill>
                <a:srgbClr val="C00000"/>
              </a:solidFill>
              <a:latin typeface="Times New Roman" panose="02020603050405020304" pitchFamily="18" charset="0"/>
              <a:cs typeface="Times New Roman" panose="02020603050405020304" pitchFamily="18" charset="0"/>
            </a:endParaRPr>
          </a:p>
        </p:txBody>
      </p:sp>
      <p:pic>
        <p:nvPicPr>
          <p:cNvPr id="6" name="Рисунок 5" descr="http://www.pravoslavie.ru/sas/image/100322/32293.p.jpg"/>
          <p:cNvPicPr/>
          <p:nvPr/>
        </p:nvPicPr>
        <p:blipFill>
          <a:blip r:embed="rId2">
            <a:extLst>
              <a:ext uri="{28A0092B-C50C-407E-A947-70E740481C1C}">
                <a14:useLocalDpi xmlns:a14="http://schemas.microsoft.com/office/drawing/2010/main" xmlns="" val="0"/>
              </a:ext>
            </a:extLst>
          </a:blip>
          <a:srcRect/>
          <a:stretch>
            <a:fillRect/>
          </a:stretch>
        </p:blipFill>
        <p:spPr bwMode="auto">
          <a:xfrm>
            <a:off x="8461612" y="1146412"/>
            <a:ext cx="3029803" cy="1774209"/>
          </a:xfrm>
          <a:prstGeom prst="rect">
            <a:avLst/>
          </a:prstGeom>
          <a:noFill/>
          <a:ln>
            <a:noFill/>
          </a:ln>
        </p:spPr>
      </p:pic>
    </p:spTree>
    <p:extLst>
      <p:ext uri="{BB962C8B-B14F-4D97-AF65-F5344CB8AC3E}">
        <p14:creationId xmlns:p14="http://schemas.microsoft.com/office/powerpoint/2010/main" xmlns="" val="12103782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7672" y="423081"/>
            <a:ext cx="11259403" cy="6155139"/>
          </a:xfrm>
        </p:spPr>
        <p:txBody>
          <a:bodyPr>
            <a:normAutofit fontScale="90000"/>
          </a:bodyPr>
          <a:lstStyle/>
          <a:p>
            <a:r>
              <a:rPr lang="ru-RU" sz="2400" dirty="0">
                <a:solidFill>
                  <a:srgbClr val="C00000"/>
                </a:solidFill>
                <a:latin typeface="Times New Roman" panose="02020603050405020304" pitchFamily="18" charset="0"/>
                <a:cs typeface="Times New Roman" panose="02020603050405020304" pitchFamily="18" charset="0"/>
              </a:rPr>
              <a:t>Русские религиозные философы XX века </a:t>
            </a:r>
            <a:r>
              <a:rPr lang="ru-RU" sz="2400" b="1" dirty="0">
                <a:solidFill>
                  <a:srgbClr val="C00000"/>
                </a:solidFill>
                <a:latin typeface="Times New Roman" panose="02020603050405020304" pitchFamily="18" charset="0"/>
                <a:cs typeface="Times New Roman" panose="02020603050405020304" pitchFamily="18" charset="0"/>
              </a:rPr>
              <a:t>Н.А. Бердяев </a:t>
            </a:r>
            <a:r>
              <a:rPr lang="ru-RU" sz="2400" dirty="0">
                <a:solidFill>
                  <a:srgbClr val="C00000"/>
                </a:solidFill>
                <a:latin typeface="Times New Roman" panose="02020603050405020304" pitchFamily="18" charset="0"/>
                <a:cs typeface="Times New Roman" panose="02020603050405020304" pitchFamily="18" charset="0"/>
              </a:rPr>
              <a:t>(1874-1948) и </a:t>
            </a:r>
            <a:r>
              <a:rPr lang="ru-RU" sz="2400" b="1" dirty="0">
                <a:solidFill>
                  <a:srgbClr val="C00000"/>
                </a:solidFill>
                <a:latin typeface="Times New Roman" panose="02020603050405020304" pitchFamily="18" charset="0"/>
                <a:cs typeface="Times New Roman" panose="02020603050405020304" pitchFamily="18" charset="0"/>
              </a:rPr>
              <a:t>П.А. Флоренский</a:t>
            </a:r>
            <a:r>
              <a:rPr lang="ru-RU" sz="2400" dirty="0">
                <a:solidFill>
                  <a:srgbClr val="C00000"/>
                </a:solidFill>
                <a:latin typeface="Times New Roman" panose="02020603050405020304" pitchFamily="18" charset="0"/>
                <a:cs typeface="Times New Roman" panose="02020603050405020304" pitchFamily="18" charset="0"/>
              </a:rPr>
              <a:t> (1882-1943) дали свое толкование этимологии слова "культура", считая его производным не </a:t>
            </a:r>
            <a:r>
              <a:rPr lang="ru-RU" sz="2400" dirty="0" smtClean="0">
                <a:solidFill>
                  <a:srgbClr val="C00000"/>
                </a:solidFill>
                <a:latin typeface="Times New Roman" panose="02020603050405020304" pitchFamily="18" charset="0"/>
                <a:cs typeface="Times New Roman" panose="02020603050405020304" pitchFamily="18" charset="0"/>
              </a:rPr>
              <a:t>от </a:t>
            </a:r>
            <a:r>
              <a:rPr lang="ru-RU" sz="2400" dirty="0">
                <a:solidFill>
                  <a:srgbClr val="C00000"/>
                </a:solidFill>
                <a:latin typeface="Times New Roman" panose="02020603050405020304" pitchFamily="18" charset="0"/>
                <a:cs typeface="Times New Roman" panose="02020603050405020304" pitchFamily="18" charset="0"/>
              </a:rPr>
              <a:t>"культа", то есть соотнося понятие "культура" непосредственно с религией, духовной сферой</a:t>
            </a:r>
            <a:r>
              <a:rPr lang="ru-RU" sz="2400" dirty="0" smtClean="0">
                <a:solidFill>
                  <a:srgbClr val="C00000"/>
                </a:solidFill>
                <a:latin typeface="Times New Roman" panose="02020603050405020304" pitchFamily="18" charset="0"/>
                <a:cs typeface="Times New Roman" panose="02020603050405020304" pitchFamily="18" charset="0"/>
              </a:rPr>
              <a:t>.</a:t>
            </a:r>
            <a:br>
              <a:rPr lang="ru-RU" sz="2400" dirty="0" smtClean="0">
                <a:solidFill>
                  <a:srgbClr val="C00000"/>
                </a:solidFill>
                <a:latin typeface="Times New Roman" panose="02020603050405020304" pitchFamily="18" charset="0"/>
                <a:cs typeface="Times New Roman" panose="02020603050405020304" pitchFamily="18" charset="0"/>
              </a:rPr>
            </a:br>
            <a:r>
              <a:rPr lang="ru-RU" sz="2400" dirty="0" smtClean="0">
                <a:solidFill>
                  <a:srgbClr val="C00000"/>
                </a:solidFill>
                <a:latin typeface="Times New Roman" panose="02020603050405020304" pitchFamily="18" charset="0"/>
                <a:cs typeface="Times New Roman" panose="02020603050405020304" pitchFamily="18" charset="0"/>
              </a:rPr>
              <a:t>Художник </a:t>
            </a:r>
            <a:r>
              <a:rPr lang="ru-RU" sz="2400" b="1" dirty="0">
                <a:solidFill>
                  <a:srgbClr val="C00000"/>
                </a:solidFill>
                <a:latin typeface="Times New Roman" panose="02020603050405020304" pitchFamily="18" charset="0"/>
                <a:cs typeface="Times New Roman" panose="02020603050405020304" pitchFamily="18" charset="0"/>
              </a:rPr>
              <a:t>Н.К. Рерих</a:t>
            </a:r>
            <a:r>
              <a:rPr lang="ru-RU" sz="2400" dirty="0">
                <a:solidFill>
                  <a:srgbClr val="C00000"/>
                </a:solidFill>
                <a:latin typeface="Times New Roman" panose="02020603050405020304" pitchFamily="18" charset="0"/>
                <a:cs typeface="Times New Roman" panose="02020603050405020304" pitchFamily="18" charset="0"/>
              </a:rPr>
              <a:t> (1874-1947) дал </a:t>
            </a:r>
            <a:r>
              <a:rPr lang="ru-RU" sz="2400" dirty="0" smtClean="0">
                <a:solidFill>
                  <a:srgbClr val="C00000"/>
                </a:solidFill>
                <a:latin typeface="Times New Roman" panose="02020603050405020304" pitchFamily="18" charset="0"/>
                <a:cs typeface="Times New Roman" panose="02020603050405020304" pitchFamily="18" charset="0"/>
              </a:rPr>
              <a:t>толкование  </a:t>
            </a:r>
            <a:r>
              <a:rPr lang="ru-RU" sz="2400" dirty="0">
                <a:solidFill>
                  <a:srgbClr val="C00000"/>
                </a:solidFill>
                <a:latin typeface="Times New Roman" panose="02020603050405020304" pitchFamily="18" charset="0"/>
                <a:cs typeface="Times New Roman" panose="02020603050405020304" pitchFamily="18" charset="0"/>
              </a:rPr>
              <a:t>слову "</a:t>
            </a:r>
            <a:r>
              <a:rPr lang="ru-RU" sz="2400" dirty="0" smtClean="0">
                <a:solidFill>
                  <a:srgbClr val="C00000"/>
                </a:solidFill>
                <a:latin typeface="Times New Roman" panose="02020603050405020304" pitchFamily="18" charset="0"/>
                <a:cs typeface="Times New Roman" panose="02020603050405020304" pitchFamily="18" charset="0"/>
              </a:rPr>
              <a:t>культура«, как «</a:t>
            </a:r>
            <a:r>
              <a:rPr lang="ru-RU" sz="2400" b="1" dirty="0" smtClean="0">
                <a:solidFill>
                  <a:srgbClr val="C00000"/>
                </a:solidFill>
                <a:latin typeface="Times New Roman" panose="02020603050405020304" pitchFamily="18" charset="0"/>
                <a:cs typeface="Times New Roman" panose="02020603050405020304" pitchFamily="18" charset="0"/>
              </a:rPr>
              <a:t>почитание Света»</a:t>
            </a:r>
            <a:r>
              <a:rPr lang="ru-RU" sz="2400" dirty="0" smtClean="0">
                <a:solidFill>
                  <a:srgbClr val="C00000"/>
                </a:solidFill>
                <a:latin typeface="Times New Roman" panose="02020603050405020304" pitchFamily="18" charset="0"/>
                <a:cs typeface="Times New Roman" panose="02020603050405020304" pitchFamily="18" charset="0"/>
              </a:rPr>
              <a:t>. </a:t>
            </a:r>
            <a:r>
              <a:rPr lang="ru-RU" sz="2400" dirty="0" err="1" smtClean="0">
                <a:solidFill>
                  <a:srgbClr val="C00000"/>
                </a:solidFill>
                <a:latin typeface="Times New Roman" panose="02020603050405020304" pitchFamily="18" charset="0"/>
                <a:cs typeface="Times New Roman" panose="02020603050405020304" pitchFamily="18" charset="0"/>
              </a:rPr>
              <a:t>Н.Рерих</a:t>
            </a:r>
            <a:r>
              <a:rPr lang="ru-RU" sz="2400" dirty="0" smtClean="0">
                <a:solidFill>
                  <a:srgbClr val="C00000"/>
                </a:solidFill>
                <a:latin typeface="Times New Roman" panose="02020603050405020304" pitchFamily="18" charset="0"/>
                <a:cs typeface="Times New Roman" panose="02020603050405020304" pitchFamily="18" charset="0"/>
              </a:rPr>
              <a:t> также поддерживал идею противопоставления </a:t>
            </a:r>
            <a:r>
              <a:rPr lang="ru-RU" sz="2400" dirty="0">
                <a:solidFill>
                  <a:srgbClr val="C00000"/>
                </a:solidFill>
                <a:latin typeface="Times New Roman" panose="02020603050405020304" pitchFamily="18" charset="0"/>
                <a:cs typeface="Times New Roman" panose="02020603050405020304" pitchFamily="18" charset="0"/>
              </a:rPr>
              <a:t>культуры и </a:t>
            </a:r>
            <a:r>
              <a:rPr lang="ru-RU" sz="2400" dirty="0" smtClean="0">
                <a:solidFill>
                  <a:srgbClr val="C00000"/>
                </a:solidFill>
                <a:latin typeface="Times New Roman" panose="02020603050405020304" pitchFamily="18" charset="0"/>
                <a:cs typeface="Times New Roman" panose="02020603050405020304" pitchFamily="18" charset="0"/>
              </a:rPr>
              <a:t>цивилизации, которую впервые </a:t>
            </a:r>
            <a:r>
              <a:rPr lang="ru-RU" sz="2400" dirty="0">
                <a:solidFill>
                  <a:srgbClr val="C00000"/>
                </a:solidFill>
                <a:latin typeface="Times New Roman" panose="02020603050405020304" pitchFamily="18" charset="0"/>
                <a:cs typeface="Times New Roman" panose="02020603050405020304" pitchFamily="18" charset="0"/>
              </a:rPr>
              <a:t>высказал А. Блок в статье "Крушение </a:t>
            </a:r>
            <a:r>
              <a:rPr lang="ru-RU" sz="2400" dirty="0" smtClean="0">
                <a:solidFill>
                  <a:srgbClr val="C00000"/>
                </a:solidFill>
                <a:latin typeface="Times New Roman" panose="02020603050405020304" pitchFamily="18" charset="0"/>
                <a:cs typeface="Times New Roman" panose="02020603050405020304" pitchFamily="18" charset="0"/>
              </a:rPr>
              <a:t>гуманизма«.</a:t>
            </a:r>
            <a:r>
              <a:rPr lang="ru-RU" sz="2400" dirty="0">
                <a:solidFill>
                  <a:srgbClr val="C00000"/>
                </a:solidFill>
                <a:latin typeface="Times New Roman" panose="02020603050405020304" pitchFamily="18" charset="0"/>
                <a:cs typeface="Times New Roman" panose="02020603050405020304" pitchFamily="18" charset="0"/>
              </a:rPr>
              <a:t/>
            </a:r>
            <a:br>
              <a:rPr lang="ru-RU" sz="2400" dirty="0">
                <a:solidFill>
                  <a:srgbClr val="C00000"/>
                </a:solidFill>
                <a:latin typeface="Times New Roman" panose="02020603050405020304" pitchFamily="18" charset="0"/>
                <a:cs typeface="Times New Roman" panose="02020603050405020304" pitchFamily="18" charset="0"/>
              </a:rPr>
            </a:br>
            <a:r>
              <a:rPr lang="ru-RU" sz="2400" dirty="0">
                <a:solidFill>
                  <a:srgbClr val="C00000"/>
                </a:solidFill>
                <a:latin typeface="Times New Roman" panose="02020603050405020304" pitchFamily="18" charset="0"/>
                <a:cs typeface="Times New Roman" panose="02020603050405020304" pitchFamily="18" charset="0"/>
              </a:rPr>
              <a:t>В России </a:t>
            </a:r>
            <a:r>
              <a:rPr lang="ru-RU" sz="2400" dirty="0">
                <a:solidFill>
                  <a:srgbClr val="FF0000"/>
                </a:solidFill>
                <a:latin typeface="Times New Roman" panose="02020603050405020304" pitchFamily="18" charset="0"/>
                <a:cs typeface="Times New Roman" panose="02020603050405020304" pitchFamily="18" charset="0"/>
              </a:rPr>
              <a:t>в 80-е годы и позже </a:t>
            </a:r>
            <a:r>
              <a:rPr lang="ru-RU" sz="2400" dirty="0">
                <a:solidFill>
                  <a:srgbClr val="C00000"/>
                </a:solidFill>
                <a:latin typeface="Times New Roman" panose="02020603050405020304" pitchFamily="18" charset="0"/>
                <a:cs typeface="Times New Roman" panose="02020603050405020304" pitchFamily="18" charset="0"/>
              </a:rPr>
              <a:t>понятие </a:t>
            </a:r>
            <a:r>
              <a:rPr lang="ru-RU" sz="2400" b="1" dirty="0">
                <a:solidFill>
                  <a:srgbClr val="FF0000"/>
                </a:solidFill>
                <a:latin typeface="Times New Roman" panose="02020603050405020304" pitchFamily="18" charset="0"/>
                <a:cs typeface="Times New Roman" panose="02020603050405020304" pitchFamily="18" charset="0"/>
              </a:rPr>
              <a:t>«Культура</a:t>
            </a:r>
            <a:r>
              <a:rPr lang="ru-RU" sz="2400" dirty="0">
                <a:solidFill>
                  <a:srgbClr val="C00000"/>
                </a:solidFill>
                <a:latin typeface="Times New Roman" panose="02020603050405020304" pitchFamily="18" charset="0"/>
                <a:cs typeface="Times New Roman" panose="02020603050405020304" pitchFamily="18" charset="0"/>
              </a:rPr>
              <a:t>» получает широкое распространение, причем, в том же богатстве значений, что и в западноевропейских языках</a:t>
            </a:r>
            <a:r>
              <a:rPr lang="ru-RU" sz="2400" dirty="0" smtClean="0">
                <a:solidFill>
                  <a:srgbClr val="C00000"/>
                </a:solidFill>
                <a:latin typeface="Times New Roman" panose="02020603050405020304" pitchFamily="18" charset="0"/>
                <a:cs typeface="Times New Roman" panose="02020603050405020304" pitchFamily="18" charset="0"/>
              </a:rPr>
              <a:t>.</a:t>
            </a:r>
            <a:br>
              <a:rPr lang="ru-RU" sz="2400" dirty="0" smtClean="0">
                <a:solidFill>
                  <a:srgbClr val="C00000"/>
                </a:solidFill>
                <a:latin typeface="Times New Roman" panose="02020603050405020304" pitchFamily="18" charset="0"/>
                <a:cs typeface="Times New Roman" panose="02020603050405020304" pitchFamily="18" charset="0"/>
              </a:rPr>
            </a:br>
            <a:r>
              <a:rPr lang="ru-RU" sz="2400" dirty="0" smtClean="0">
                <a:solidFill>
                  <a:srgbClr val="C00000"/>
                </a:solidFill>
                <a:latin typeface="Times New Roman" panose="02020603050405020304" pitchFamily="18" charset="0"/>
                <a:cs typeface="Times New Roman" panose="02020603050405020304" pitchFamily="18" charset="0"/>
              </a:rPr>
              <a:t/>
            </a:r>
            <a:br>
              <a:rPr lang="ru-RU" sz="2400" dirty="0" smtClean="0">
                <a:solidFill>
                  <a:srgbClr val="C00000"/>
                </a:solidFill>
                <a:latin typeface="Times New Roman" panose="02020603050405020304" pitchFamily="18" charset="0"/>
                <a:cs typeface="Times New Roman" panose="02020603050405020304" pitchFamily="18" charset="0"/>
              </a:rPr>
            </a:br>
            <a:r>
              <a:rPr lang="ru-RU" sz="2700" dirty="0">
                <a:solidFill>
                  <a:srgbClr val="C00000"/>
                </a:solidFill>
                <a:latin typeface="Times New Roman" panose="02020603050405020304" pitchFamily="18" charset="0"/>
                <a:cs typeface="Times New Roman" panose="02020603050405020304" pitchFamily="18" charset="0"/>
              </a:rPr>
              <a:t>В результате изучения истории слова </a:t>
            </a:r>
            <a:r>
              <a:rPr lang="ru-RU" sz="2700" dirty="0">
                <a:solidFill>
                  <a:srgbClr val="FF0000"/>
                </a:solidFill>
                <a:latin typeface="Times New Roman" panose="02020603050405020304" pitchFamily="18" charset="0"/>
                <a:cs typeface="Times New Roman" panose="02020603050405020304" pitchFamily="18" charset="0"/>
              </a:rPr>
              <a:t>«культура»</a:t>
            </a:r>
            <a:r>
              <a:rPr lang="ru-RU" sz="2700" dirty="0">
                <a:solidFill>
                  <a:srgbClr val="C00000"/>
                </a:solidFill>
                <a:latin typeface="Times New Roman" panose="02020603050405020304" pitchFamily="18" charset="0"/>
                <a:cs typeface="Times New Roman" panose="02020603050405020304" pitchFamily="18" charset="0"/>
              </a:rPr>
              <a:t> можно, в принципе,  изучить  путь развития  Общества</a:t>
            </a:r>
            <a:r>
              <a:rPr lang="ru-RU" sz="2400" dirty="0" smtClean="0">
                <a:solidFill>
                  <a:srgbClr val="C00000"/>
                </a:solidFill>
                <a:latin typeface="Times New Roman" panose="02020603050405020304" pitchFamily="18" charset="0"/>
                <a:cs typeface="Times New Roman" panose="02020603050405020304" pitchFamily="18" charset="0"/>
              </a:rPr>
              <a:t>.</a:t>
            </a:r>
            <a:r>
              <a:rPr lang="ru-RU" sz="2400" dirty="0">
                <a:solidFill>
                  <a:srgbClr val="C00000"/>
                </a:solidFill>
                <a:latin typeface="Times New Roman" panose="02020603050405020304" pitchFamily="18" charset="0"/>
                <a:cs typeface="Times New Roman" panose="02020603050405020304" pitchFamily="18" charset="0"/>
              </a:rPr>
              <a:t/>
            </a:r>
            <a:br>
              <a:rPr lang="ru-RU" sz="2400" dirty="0">
                <a:solidFill>
                  <a:srgbClr val="C00000"/>
                </a:solidFill>
                <a:latin typeface="Times New Roman" panose="02020603050405020304" pitchFamily="18" charset="0"/>
                <a:cs typeface="Times New Roman" panose="02020603050405020304" pitchFamily="18" charset="0"/>
              </a:rPr>
            </a:br>
            <a:r>
              <a:rPr lang="ru-RU" sz="2400" dirty="0" smtClean="0">
                <a:solidFill>
                  <a:srgbClr val="FF0000"/>
                </a:solidFill>
              </a:rPr>
              <a:t>Э</a:t>
            </a:r>
            <a:r>
              <a:rPr lang="ru-RU" sz="2800" dirty="0" smtClean="0">
                <a:solidFill>
                  <a:srgbClr val="FF0000"/>
                </a:solidFill>
                <a:latin typeface="Times New Roman" panose="02020603050405020304" pitchFamily="18" charset="0"/>
                <a:cs typeface="Times New Roman" panose="02020603050405020304" pitchFamily="18" charset="0"/>
              </a:rPr>
              <a:t>волюция  </a:t>
            </a:r>
            <a:r>
              <a:rPr lang="ru-RU" sz="2800" dirty="0" smtClean="0">
                <a:solidFill>
                  <a:srgbClr val="C00000"/>
                </a:solidFill>
                <a:latin typeface="Times New Roman" panose="02020603050405020304" pitchFamily="18" charset="0"/>
                <a:cs typeface="Times New Roman" panose="02020603050405020304" pitchFamily="18" charset="0"/>
              </a:rPr>
              <a:t>этого</a:t>
            </a:r>
            <a:r>
              <a:rPr lang="ru-RU" sz="2800" dirty="0" smtClean="0">
                <a:solidFill>
                  <a:srgbClr val="FF0000"/>
                </a:solidFill>
                <a:latin typeface="Times New Roman" panose="02020603050405020304" pitchFamily="18" charset="0"/>
                <a:cs typeface="Times New Roman" panose="02020603050405020304" pitchFamily="18" charset="0"/>
              </a:rPr>
              <a:t> слова </a:t>
            </a:r>
            <a:r>
              <a:rPr lang="ru-RU" sz="2800" dirty="0" smtClean="0">
                <a:solidFill>
                  <a:srgbClr val="C00000"/>
                </a:solidFill>
                <a:latin typeface="Times New Roman" panose="02020603050405020304" pitchFamily="18" charset="0"/>
                <a:cs typeface="Times New Roman" panose="02020603050405020304" pitchFamily="18" charset="0"/>
              </a:rPr>
              <a:t>связана</a:t>
            </a:r>
            <a:r>
              <a:rPr lang="ru-RU" sz="2800" dirty="0">
                <a:solidFill>
                  <a:srgbClr val="C00000"/>
                </a:solidFill>
                <a:latin typeface="Times New Roman" panose="02020603050405020304" pitchFamily="18" charset="0"/>
                <a:cs typeface="Times New Roman" panose="02020603050405020304" pitchFamily="18" charset="0"/>
              </a:rPr>
              <a:t>, очевидно, с перенесением представлений о культивировании, возделывании </a:t>
            </a:r>
            <a:r>
              <a:rPr lang="ru-RU" sz="2800" dirty="0" smtClean="0">
                <a:solidFill>
                  <a:srgbClr val="C00000"/>
                </a:solidFill>
                <a:latin typeface="Times New Roman" panose="02020603050405020304" pitchFamily="18" charset="0"/>
                <a:cs typeface="Times New Roman" panose="02020603050405020304" pitchFamily="18" charset="0"/>
              </a:rPr>
              <a:t>- </a:t>
            </a:r>
            <a:r>
              <a:rPr lang="ru-RU" sz="2800" b="1" dirty="0" smtClean="0">
                <a:solidFill>
                  <a:srgbClr val="C00000"/>
                </a:solidFill>
                <a:latin typeface="Times New Roman" panose="02020603050405020304" pitchFamily="18" charset="0"/>
                <a:cs typeface="Times New Roman" panose="02020603050405020304" pitchFamily="18" charset="0"/>
              </a:rPr>
              <a:t>с </a:t>
            </a:r>
            <a:r>
              <a:rPr lang="ru-RU" sz="2800" b="1" dirty="0">
                <a:solidFill>
                  <a:srgbClr val="C00000"/>
                </a:solidFill>
                <a:latin typeface="Times New Roman" panose="02020603050405020304" pitchFamily="18" charset="0"/>
                <a:cs typeface="Times New Roman" panose="02020603050405020304" pitchFamily="18" charset="0"/>
              </a:rPr>
              <a:t>естественных процессов </a:t>
            </a:r>
            <a:r>
              <a:rPr lang="ru-RU" sz="2800" dirty="0">
                <a:solidFill>
                  <a:srgbClr val="C00000"/>
                </a:solidFill>
                <a:latin typeface="Times New Roman" panose="02020603050405020304" pitchFamily="18" charset="0"/>
                <a:cs typeface="Times New Roman" panose="02020603050405020304" pitchFamily="18" charset="0"/>
              </a:rPr>
              <a:t>на </a:t>
            </a:r>
            <a:r>
              <a:rPr lang="ru-RU" sz="2800" b="1" dirty="0">
                <a:solidFill>
                  <a:srgbClr val="FF0000"/>
                </a:solidFill>
                <a:latin typeface="Times New Roman" panose="02020603050405020304" pitchFamily="18" charset="0"/>
                <a:cs typeface="Times New Roman" panose="02020603050405020304" pitchFamily="18" charset="0"/>
              </a:rPr>
              <a:t>человеческое развитие</a:t>
            </a:r>
            <a:r>
              <a:rPr lang="ru-RU" sz="2800" dirty="0">
                <a:solidFill>
                  <a:srgbClr val="C00000"/>
                </a:solidFill>
                <a:latin typeface="Times New Roman" panose="02020603050405020304" pitchFamily="18" charset="0"/>
                <a:cs typeface="Times New Roman" panose="02020603050405020304" pitchFamily="18" charset="0"/>
              </a:rPr>
              <a:t>, причем </a:t>
            </a:r>
            <a:r>
              <a:rPr lang="ru-RU" sz="2800" dirty="0" smtClean="0">
                <a:solidFill>
                  <a:srgbClr val="C00000"/>
                </a:solidFill>
                <a:latin typeface="Times New Roman" panose="02020603050405020304" pitchFamily="18" charset="0"/>
                <a:cs typeface="Times New Roman" panose="02020603050405020304" pitchFamily="18" charset="0"/>
              </a:rPr>
              <a:t>агрикультурный (сельскохозяйственный) </a:t>
            </a:r>
            <a:r>
              <a:rPr lang="ru-RU" sz="2800" dirty="0">
                <a:solidFill>
                  <a:srgbClr val="C00000"/>
                </a:solidFill>
                <a:latin typeface="Times New Roman" panose="02020603050405020304" pitchFamily="18" charset="0"/>
                <a:cs typeface="Times New Roman" panose="02020603050405020304" pitchFamily="18" charset="0"/>
              </a:rPr>
              <a:t>смысл долгое время </a:t>
            </a:r>
            <a:r>
              <a:rPr lang="ru-RU" sz="2800" dirty="0" smtClean="0">
                <a:solidFill>
                  <a:srgbClr val="C00000"/>
                </a:solidFill>
                <a:latin typeface="Times New Roman" panose="02020603050405020304" pitchFamily="18" charset="0"/>
                <a:cs typeface="Times New Roman" panose="02020603050405020304" pitchFamily="18" charset="0"/>
              </a:rPr>
              <a:t>сохранялся.</a:t>
            </a:r>
            <a:r>
              <a:rPr lang="ru-RU" sz="2700" dirty="0" smtClean="0">
                <a:solidFill>
                  <a:srgbClr val="C00000"/>
                </a:solidFill>
                <a:latin typeface="Times New Roman" panose="02020603050405020304" pitchFamily="18" charset="0"/>
                <a:cs typeface="Times New Roman" panose="02020603050405020304" pitchFamily="18" charset="0"/>
              </a:rPr>
              <a:t/>
            </a:r>
            <a:br>
              <a:rPr lang="ru-RU" sz="2700" dirty="0" smtClean="0">
                <a:solidFill>
                  <a:srgbClr val="C00000"/>
                </a:solidFill>
                <a:latin typeface="Times New Roman" panose="02020603050405020304" pitchFamily="18" charset="0"/>
                <a:cs typeface="Times New Roman" panose="02020603050405020304" pitchFamily="18" charset="0"/>
              </a:rPr>
            </a:br>
            <a:r>
              <a:rPr lang="ru-RU" sz="2400" dirty="0">
                <a:solidFill>
                  <a:srgbClr val="C00000"/>
                </a:solidFill>
              </a:rPr>
              <a:t/>
            </a:r>
            <a:br>
              <a:rPr lang="ru-RU" sz="2400" dirty="0">
                <a:solidFill>
                  <a:srgbClr val="C00000"/>
                </a:solidFill>
              </a:rPr>
            </a:br>
            <a:r>
              <a:rPr lang="ru-RU" sz="2400" dirty="0">
                <a:solidFill>
                  <a:srgbClr val="C00000"/>
                </a:solidFill>
              </a:rPr>
              <a:t/>
            </a:r>
            <a:br>
              <a:rPr lang="ru-RU" sz="2400" dirty="0">
                <a:solidFill>
                  <a:srgbClr val="C00000"/>
                </a:solidFill>
              </a:rPr>
            </a:br>
            <a:endParaRPr lang="ru-RU" sz="2400" dirty="0">
              <a:solidFill>
                <a:srgbClr val="C00000"/>
              </a:solidFill>
            </a:endParaRPr>
          </a:p>
        </p:txBody>
      </p:sp>
    </p:spTree>
    <p:extLst>
      <p:ext uri="{BB962C8B-B14F-4D97-AF65-F5344CB8AC3E}">
        <p14:creationId xmlns:p14="http://schemas.microsoft.com/office/powerpoint/2010/main" xmlns="" val="4893292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218363"/>
            <a:ext cx="10350057" cy="3398293"/>
          </a:xfrm>
        </p:spPr>
        <p:txBody>
          <a:bodyPr>
            <a:normAutofit/>
          </a:bodyPr>
          <a:lstStyle/>
          <a:p>
            <a:r>
              <a:rPr lang="ru-RU" sz="2400" dirty="0">
                <a:solidFill>
                  <a:srgbClr val="002060"/>
                </a:solidFill>
                <a:latin typeface="Times New Roman" panose="02020603050405020304" pitchFamily="18" charset="0"/>
                <a:cs typeface="Times New Roman" panose="02020603050405020304" pitchFamily="18" charset="0"/>
              </a:rPr>
              <a:t>Интересно, а как окружающие  понимают этот термин –</a:t>
            </a:r>
            <a:r>
              <a:rPr lang="ru-RU" sz="2400" dirty="0">
                <a:solidFill>
                  <a:srgbClr val="FF0000"/>
                </a:solidFill>
                <a:latin typeface="Times New Roman" panose="02020603050405020304" pitchFamily="18" charset="0"/>
                <a:cs typeface="Times New Roman" panose="02020603050405020304" pitchFamily="18" charset="0"/>
              </a:rPr>
              <a:t>культура?</a:t>
            </a:r>
            <a:r>
              <a:rPr lang="ru-RU" sz="2400" dirty="0">
                <a:solidFill>
                  <a:srgbClr val="002060"/>
                </a:solidFill>
                <a:latin typeface="Times New Roman" panose="02020603050405020304" pitchFamily="18" charset="0"/>
                <a:cs typeface="Times New Roman" panose="02020603050405020304" pitchFamily="18" charset="0"/>
              </a:rPr>
              <a:t> Так же, как  в словарях, или иначе?</a:t>
            </a:r>
            <a:br>
              <a:rPr lang="ru-RU" sz="2400" dirty="0">
                <a:solidFill>
                  <a:srgbClr val="002060"/>
                </a:solidFill>
                <a:latin typeface="Times New Roman" panose="02020603050405020304" pitchFamily="18" charset="0"/>
                <a:cs typeface="Times New Roman" panose="02020603050405020304" pitchFamily="18" charset="0"/>
              </a:rPr>
            </a:br>
            <a:r>
              <a:rPr lang="ru-RU" sz="2400" dirty="0">
                <a:solidFill>
                  <a:srgbClr val="002060"/>
                </a:solidFill>
                <a:latin typeface="Times New Roman" panose="02020603050405020304" pitchFamily="18" charset="0"/>
                <a:cs typeface="Times New Roman" panose="02020603050405020304" pitchFamily="18" charset="0"/>
              </a:rPr>
              <a:t>Я провел </a:t>
            </a:r>
            <a:r>
              <a:rPr lang="ru-RU" sz="2400" b="1" u="sng" dirty="0">
                <a:solidFill>
                  <a:srgbClr val="FF0000"/>
                </a:solidFill>
                <a:latin typeface="Times New Roman" panose="02020603050405020304" pitchFamily="18" charset="0"/>
                <a:cs typeface="Times New Roman" panose="02020603050405020304" pitchFamily="18" charset="0"/>
              </a:rPr>
              <a:t>опрос</a:t>
            </a:r>
            <a:r>
              <a:rPr lang="ru-RU" sz="2400" dirty="0">
                <a:solidFill>
                  <a:srgbClr val="002060"/>
                </a:solidFill>
                <a:latin typeface="Times New Roman" panose="02020603050405020304" pitchFamily="18" charset="0"/>
                <a:cs typeface="Times New Roman" panose="02020603050405020304" pitchFamily="18" charset="0"/>
              </a:rPr>
              <a:t> своих </a:t>
            </a:r>
            <a:r>
              <a:rPr lang="ru-RU" sz="2400" dirty="0" smtClean="0">
                <a:solidFill>
                  <a:srgbClr val="002060"/>
                </a:solidFill>
                <a:latin typeface="Times New Roman" panose="02020603050405020304" pitchFamily="18" charset="0"/>
                <a:cs typeface="Times New Roman" panose="02020603050405020304" pitchFamily="18" charset="0"/>
              </a:rPr>
              <a:t>знакомых, </a:t>
            </a:r>
            <a:r>
              <a:rPr lang="ru-RU" sz="2400" dirty="0">
                <a:solidFill>
                  <a:srgbClr val="002060"/>
                </a:solidFill>
                <a:latin typeface="Times New Roman" panose="02020603050405020304" pitchFamily="18" charset="0"/>
                <a:cs typeface="Times New Roman" panose="02020603050405020304" pitchFamily="18" charset="0"/>
              </a:rPr>
              <a:t>и вот что выяснилось. </a:t>
            </a:r>
            <a:br>
              <a:rPr lang="ru-RU" sz="2400" dirty="0">
                <a:solidFill>
                  <a:srgbClr val="002060"/>
                </a:solidFill>
                <a:latin typeface="Times New Roman" panose="02020603050405020304" pitchFamily="18" charset="0"/>
                <a:cs typeface="Times New Roman" panose="02020603050405020304" pitchFamily="18" charset="0"/>
              </a:rPr>
            </a:br>
            <a:r>
              <a:rPr lang="ru-RU" sz="2400" dirty="0">
                <a:solidFill>
                  <a:srgbClr val="002060"/>
                </a:solidFill>
                <a:latin typeface="Times New Roman" panose="02020603050405020304" pitchFamily="18" charset="0"/>
                <a:cs typeface="Times New Roman" panose="02020603050405020304" pitchFamily="18" charset="0"/>
              </a:rPr>
              <a:t>Примерно около  </a:t>
            </a:r>
            <a:r>
              <a:rPr lang="ru-RU" sz="2400" dirty="0">
                <a:solidFill>
                  <a:srgbClr val="FF0000"/>
                </a:solidFill>
                <a:latin typeface="Times New Roman" panose="02020603050405020304" pitchFamily="18" charset="0"/>
                <a:cs typeface="Times New Roman" panose="02020603050405020304" pitchFamily="18" charset="0"/>
              </a:rPr>
              <a:t>80%</a:t>
            </a:r>
            <a:r>
              <a:rPr lang="ru-RU" sz="2400" dirty="0">
                <a:solidFill>
                  <a:srgbClr val="002060"/>
                </a:solidFill>
                <a:latin typeface="Times New Roman" panose="02020603050405020304" pitchFamily="18" charset="0"/>
                <a:cs typeface="Times New Roman" panose="02020603050405020304" pitchFamily="18" charset="0"/>
              </a:rPr>
              <a:t> опрошенных считают, что </a:t>
            </a:r>
            <a:r>
              <a:rPr lang="ru-RU" sz="2400" dirty="0" smtClean="0">
                <a:solidFill>
                  <a:srgbClr val="002060"/>
                </a:solidFill>
                <a:latin typeface="Times New Roman" panose="02020603050405020304" pitchFamily="18" charset="0"/>
                <a:cs typeface="Times New Roman" panose="02020603050405020304" pitchFamily="18" charset="0"/>
              </a:rPr>
              <a:t>культура - понятие </a:t>
            </a:r>
            <a:r>
              <a:rPr lang="ru-RU" sz="2400" dirty="0">
                <a:solidFill>
                  <a:srgbClr val="FF0000"/>
                </a:solidFill>
                <a:latin typeface="Times New Roman" panose="02020603050405020304" pitchFamily="18" charset="0"/>
                <a:cs typeface="Times New Roman" panose="02020603050405020304" pitchFamily="18" charset="0"/>
              </a:rPr>
              <a:t>многозначное</a:t>
            </a:r>
            <a:r>
              <a:rPr lang="ru-RU" sz="2400" dirty="0">
                <a:solidFill>
                  <a:srgbClr val="002060"/>
                </a:solidFill>
                <a:latin typeface="Times New Roman" panose="02020603050405020304" pitchFamily="18" charset="0"/>
                <a:cs typeface="Times New Roman" panose="02020603050405020304" pitchFamily="18" charset="0"/>
              </a:rPr>
              <a:t>, упоминая, в основном, театр, музыку, кино, культуру  поведения человека и физкультуру. </a:t>
            </a:r>
            <a:r>
              <a:rPr lang="ru-RU" sz="2400" dirty="0">
                <a:solidFill>
                  <a:srgbClr val="FF0000"/>
                </a:solidFill>
                <a:latin typeface="Times New Roman" panose="02020603050405020304" pitchFamily="18" charset="0"/>
                <a:cs typeface="Times New Roman" panose="02020603050405020304" pitchFamily="18" charset="0"/>
              </a:rPr>
              <a:t>Остальные 20% </a:t>
            </a:r>
            <a:r>
              <a:rPr lang="ru-RU" sz="2400" dirty="0" smtClean="0">
                <a:solidFill>
                  <a:srgbClr val="C00000"/>
                </a:solidFill>
                <a:latin typeface="Times New Roman" panose="02020603050405020304" pitchFamily="18" charset="0"/>
                <a:cs typeface="Times New Roman" panose="02020603050405020304" pitchFamily="18" charset="0"/>
              </a:rPr>
              <a:t>разделились </a:t>
            </a:r>
            <a:r>
              <a:rPr lang="ru-RU" sz="2400" dirty="0" smtClean="0">
                <a:solidFill>
                  <a:srgbClr val="C00000"/>
                </a:solidFill>
                <a:latin typeface="Times New Roman" panose="02020603050405020304" pitchFamily="18" charset="0"/>
                <a:cs typeface="Times New Roman" panose="02020603050405020304" pitchFamily="18" charset="0"/>
              </a:rPr>
              <a:t>поровну: </a:t>
            </a:r>
            <a:r>
              <a:rPr lang="ru-RU" sz="2400" dirty="0">
                <a:solidFill>
                  <a:srgbClr val="002060"/>
                </a:solidFill>
                <a:latin typeface="Times New Roman" panose="02020603050405020304" pitchFamily="18" charset="0"/>
                <a:cs typeface="Times New Roman" panose="02020603050405020304" pitchFamily="18" charset="0"/>
              </a:rPr>
              <a:t>на тех, кто понимает этот термин в смысле </a:t>
            </a:r>
            <a:r>
              <a:rPr lang="ru-RU" sz="2400" dirty="0">
                <a:solidFill>
                  <a:srgbClr val="FF0000"/>
                </a:solidFill>
                <a:latin typeface="Times New Roman" panose="02020603050405020304" pitchFamily="18" charset="0"/>
                <a:cs typeface="Times New Roman" panose="02020603050405020304" pitchFamily="18" charset="0"/>
              </a:rPr>
              <a:t>культуры поведения </a:t>
            </a:r>
            <a:r>
              <a:rPr lang="ru-RU" sz="2400" dirty="0" smtClean="0">
                <a:solidFill>
                  <a:srgbClr val="FF0000"/>
                </a:solidFill>
                <a:latin typeface="Times New Roman" panose="02020603050405020304" pitchFamily="18" charset="0"/>
                <a:cs typeface="Times New Roman" panose="02020603050405020304" pitchFamily="18" charset="0"/>
              </a:rPr>
              <a:t>человека, </a:t>
            </a:r>
            <a:r>
              <a:rPr lang="ru-RU" sz="2400" dirty="0">
                <a:solidFill>
                  <a:srgbClr val="002060"/>
                </a:solidFill>
                <a:latin typeface="Times New Roman" panose="02020603050405020304" pitchFamily="18" charset="0"/>
                <a:cs typeface="Times New Roman" panose="02020603050405020304" pitchFamily="18" charset="0"/>
              </a:rPr>
              <a:t>и тех, кто применяет этот термин </a:t>
            </a:r>
            <a:r>
              <a:rPr lang="ru-RU" sz="2400" dirty="0">
                <a:solidFill>
                  <a:srgbClr val="FF0000"/>
                </a:solidFill>
                <a:latin typeface="Times New Roman" panose="02020603050405020304" pitchFamily="18" charset="0"/>
                <a:cs typeface="Times New Roman" panose="02020603050405020304" pitchFamily="18" charset="0"/>
              </a:rPr>
              <a:t>к искусству </a:t>
            </a:r>
            <a:r>
              <a:rPr lang="ru-RU" sz="2400" dirty="0">
                <a:solidFill>
                  <a:srgbClr val="002060"/>
                </a:solidFill>
                <a:latin typeface="Times New Roman" panose="02020603050405020304" pitchFamily="18" charset="0"/>
                <a:cs typeface="Times New Roman" panose="02020603050405020304" pitchFamily="18" charset="0"/>
              </a:rPr>
              <a:t>(театр, музыка, живопись, кино, архитектура</a:t>
            </a:r>
            <a:r>
              <a:rPr lang="ru-RU" dirty="0">
                <a:solidFill>
                  <a:srgbClr val="002060"/>
                </a:solidFill>
                <a:latin typeface="Times New Roman" panose="02020603050405020304" pitchFamily="18" charset="0"/>
                <a:cs typeface="Times New Roman" panose="02020603050405020304" pitchFamily="18" charset="0"/>
              </a:rPr>
              <a:t>). </a:t>
            </a:r>
            <a:endParaRPr lang="ru-RU" dirty="0"/>
          </a:p>
        </p:txBody>
      </p:sp>
      <p:graphicFrame>
        <p:nvGraphicFramePr>
          <p:cNvPr id="11" name="Объект 10"/>
          <p:cNvGraphicFramePr>
            <a:graphicFrameLocks noGrp="1"/>
          </p:cNvGraphicFramePr>
          <p:nvPr>
            <p:ph idx="1"/>
            <p:extLst>
              <p:ext uri="{D42A27DB-BD31-4B8C-83A1-F6EECF244321}">
                <p14:modId xmlns:p14="http://schemas.microsoft.com/office/powerpoint/2010/main" xmlns="" val="2804070227"/>
              </p:ext>
            </p:extLst>
          </p:nvPr>
        </p:nvGraphicFramePr>
        <p:xfrm>
          <a:off x="4627396" y="3439236"/>
          <a:ext cx="6904962" cy="2602789"/>
        </p:xfrm>
        <a:graphic>
          <a:graphicData uri="http://schemas.openxmlformats.org/drawingml/2006/chart">
            <c:chart xmlns:c="http://schemas.openxmlformats.org/drawingml/2006/chart" xmlns:r="http://schemas.openxmlformats.org/officeDocument/2006/relationships" r:id="rId2"/>
          </a:graphicData>
        </a:graphic>
      </p:graphicFrame>
      <p:sp>
        <p:nvSpPr>
          <p:cNvPr id="4" name="Текст 3"/>
          <p:cNvSpPr>
            <a:spLocks noGrp="1"/>
          </p:cNvSpPr>
          <p:nvPr>
            <p:ph type="body" sz="half" idx="2"/>
          </p:nvPr>
        </p:nvSpPr>
        <p:spPr>
          <a:xfrm>
            <a:off x="772867" y="3794078"/>
            <a:ext cx="3854528" cy="1622031"/>
          </a:xfrm>
        </p:spPr>
        <p:txBody>
          <a:bodyPr>
            <a:noAutofit/>
          </a:bodyPr>
          <a:lstStyle/>
          <a:p>
            <a:r>
              <a:rPr lang="ru-RU" sz="2400" dirty="0" smtClean="0">
                <a:solidFill>
                  <a:srgbClr val="002060"/>
                </a:solidFill>
                <a:latin typeface="Times New Roman" panose="02020603050405020304" pitchFamily="18" charset="0"/>
                <a:cs typeface="Times New Roman" panose="02020603050405020304" pitchFamily="18" charset="0"/>
              </a:rPr>
              <a:t>И </a:t>
            </a:r>
            <a:r>
              <a:rPr lang="ru-RU" sz="2400" dirty="0">
                <a:solidFill>
                  <a:srgbClr val="002060"/>
                </a:solidFill>
                <a:latin typeface="Times New Roman" panose="02020603050405020304" pitchFamily="18" charset="0"/>
                <a:cs typeface="Times New Roman" panose="02020603050405020304" pitchFamily="18" charset="0"/>
              </a:rPr>
              <a:t>лишь </a:t>
            </a:r>
            <a:r>
              <a:rPr lang="ru-RU" sz="2400" dirty="0" smtClean="0">
                <a:solidFill>
                  <a:srgbClr val="002060"/>
                </a:solidFill>
                <a:latin typeface="Times New Roman" panose="02020603050405020304" pitchFamily="18" charset="0"/>
                <a:cs typeface="Times New Roman" panose="02020603050405020304" pitchFamily="18" charset="0"/>
              </a:rPr>
              <a:t>некоторые из них </a:t>
            </a:r>
            <a:r>
              <a:rPr lang="ru-RU" sz="2400" dirty="0">
                <a:solidFill>
                  <a:srgbClr val="002060"/>
                </a:solidFill>
                <a:latin typeface="Times New Roman" panose="02020603050405020304" pitchFamily="18" charset="0"/>
                <a:cs typeface="Times New Roman" panose="02020603050405020304" pitchFamily="18" charset="0"/>
              </a:rPr>
              <a:t>упомянули о </a:t>
            </a:r>
            <a:r>
              <a:rPr lang="ru-RU" sz="2400" dirty="0">
                <a:solidFill>
                  <a:srgbClr val="C00000"/>
                </a:solidFill>
                <a:latin typeface="Times New Roman" panose="02020603050405020304" pitchFamily="18" charset="0"/>
                <a:cs typeface="Times New Roman" panose="02020603050405020304" pitchFamily="18" charset="0"/>
              </a:rPr>
              <a:t>древнем происхождении </a:t>
            </a:r>
            <a:r>
              <a:rPr lang="ru-RU" sz="2400" dirty="0">
                <a:solidFill>
                  <a:srgbClr val="002060"/>
                </a:solidFill>
                <a:latin typeface="Times New Roman" panose="02020603050405020304" pitchFamily="18" charset="0"/>
                <a:cs typeface="Times New Roman" panose="02020603050405020304" pitchFamily="18" charset="0"/>
              </a:rPr>
              <a:t>этого слова в значении </a:t>
            </a:r>
            <a:r>
              <a:rPr lang="ru-RU" sz="2400" dirty="0">
                <a:solidFill>
                  <a:srgbClr val="C00000"/>
                </a:solidFill>
                <a:latin typeface="Times New Roman" panose="02020603050405020304" pitchFamily="18" charset="0"/>
                <a:cs typeface="Times New Roman" panose="02020603050405020304" pitchFamily="18" charset="0"/>
              </a:rPr>
              <a:t>культуры возделывания растений.</a:t>
            </a:r>
            <a:endParaRPr lang="ru-RU" sz="2400" dirty="0"/>
          </a:p>
        </p:txBody>
      </p:sp>
    </p:spTree>
    <p:extLst>
      <p:ext uri="{BB962C8B-B14F-4D97-AF65-F5344CB8AC3E}">
        <p14:creationId xmlns:p14="http://schemas.microsoft.com/office/powerpoint/2010/main" xmlns="" val="15985151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6729" y="177421"/>
            <a:ext cx="11354938" cy="6523629"/>
          </a:xfrm>
        </p:spPr>
        <p:txBody>
          <a:bodyPr>
            <a:normAutofit fontScale="90000"/>
          </a:bodyPr>
          <a:lstStyle/>
          <a:p>
            <a:r>
              <a:rPr lang="ru-RU" sz="2700" b="1" dirty="0">
                <a:solidFill>
                  <a:srgbClr val="C00000"/>
                </a:solidFill>
                <a:latin typeface="Times New Roman" panose="02020603050405020304" pitchFamily="18" charset="0"/>
                <a:cs typeface="Times New Roman" panose="02020603050405020304" pitchFamily="18" charset="0"/>
              </a:rPr>
              <a:t>Можно подвести итог </a:t>
            </a:r>
            <a:r>
              <a:rPr lang="ru-RU" sz="2700" b="1" i="1" u="sng" dirty="0">
                <a:solidFill>
                  <a:srgbClr val="C00000"/>
                </a:solidFill>
                <a:latin typeface="Times New Roman" panose="02020603050405020304" pitchFamily="18" charset="0"/>
                <a:cs typeface="Times New Roman" panose="02020603050405020304" pitchFamily="18" charset="0"/>
              </a:rPr>
              <a:t>лингвистического развития</a:t>
            </a:r>
            <a:r>
              <a:rPr lang="ru-RU" sz="2700" b="1" dirty="0">
                <a:solidFill>
                  <a:srgbClr val="C00000"/>
                </a:solidFill>
                <a:latin typeface="Times New Roman" panose="02020603050405020304" pitchFamily="18" charset="0"/>
                <a:cs typeface="Times New Roman" panose="02020603050405020304" pitchFamily="18" charset="0"/>
              </a:rPr>
              <a:t> слова культура за несколько столетий</a:t>
            </a:r>
            <a:r>
              <a:rPr lang="ru-RU" sz="2400" b="1" dirty="0">
                <a:solidFill>
                  <a:srgbClr val="C00000"/>
                </a:solidFill>
              </a:rPr>
              <a:t>. </a:t>
            </a:r>
            <a:r>
              <a:rPr lang="ru-RU" sz="2400" b="1" dirty="0" smtClean="0">
                <a:solidFill>
                  <a:srgbClr val="C00000"/>
                </a:solidFill>
              </a:rPr>
              <a:t/>
            </a:r>
            <a:br>
              <a:rPr lang="ru-RU" sz="2400" b="1" dirty="0" smtClean="0">
                <a:solidFill>
                  <a:srgbClr val="C00000"/>
                </a:solidFill>
              </a:rPr>
            </a:br>
            <a:r>
              <a:rPr lang="ru-RU" sz="2400" dirty="0" smtClean="0">
                <a:solidFill>
                  <a:srgbClr val="C00000"/>
                </a:solidFill>
              </a:rPr>
              <a:t>В </a:t>
            </a:r>
            <a:r>
              <a:rPr lang="ru-RU" sz="2400" dirty="0">
                <a:solidFill>
                  <a:srgbClr val="C00000"/>
                </a:solidFill>
              </a:rPr>
              <a:t>современных европейских языках можно выделить (если исключить сельскохозяйственную и естественно-научную терминологию</a:t>
            </a:r>
            <a:r>
              <a:rPr lang="ru-RU" sz="2400" dirty="0" smtClean="0">
                <a:solidFill>
                  <a:srgbClr val="C00000"/>
                </a:solidFill>
              </a:rPr>
              <a:t>,- </a:t>
            </a:r>
            <a:br>
              <a:rPr lang="ru-RU" sz="2400" dirty="0" smtClean="0">
                <a:solidFill>
                  <a:srgbClr val="C00000"/>
                </a:solidFill>
              </a:rPr>
            </a:br>
            <a:r>
              <a:rPr lang="ru-RU" sz="2400" dirty="0" smtClean="0">
                <a:solidFill>
                  <a:srgbClr val="C00000"/>
                </a:solidFill>
              </a:rPr>
              <a:t>например</a:t>
            </a:r>
            <a:r>
              <a:rPr lang="ru-RU" sz="2400" dirty="0">
                <a:solidFill>
                  <a:srgbClr val="C00000"/>
                </a:solidFill>
              </a:rPr>
              <a:t>, культура пшеницы, культура микробов) </a:t>
            </a:r>
            <a:r>
              <a:rPr lang="ru-RU" sz="2400" b="1" dirty="0">
                <a:solidFill>
                  <a:srgbClr val="FF0000"/>
                </a:solidFill>
              </a:rPr>
              <a:t>четыре основных смысла слова культура</a:t>
            </a:r>
            <a:r>
              <a:rPr lang="ru-RU" sz="2400" b="1" dirty="0">
                <a:solidFill>
                  <a:srgbClr val="C00000"/>
                </a:solidFill>
              </a:rPr>
              <a:t>: </a:t>
            </a:r>
            <a:r>
              <a:rPr lang="ru-RU" sz="2400" dirty="0">
                <a:solidFill>
                  <a:srgbClr val="C00000"/>
                </a:solidFill>
              </a:rPr>
              <a:t/>
            </a:r>
            <a:br>
              <a:rPr lang="ru-RU" sz="2400" dirty="0">
                <a:solidFill>
                  <a:srgbClr val="C00000"/>
                </a:solidFill>
              </a:rPr>
            </a:br>
            <a:r>
              <a:rPr lang="ru-RU" sz="2400" dirty="0">
                <a:solidFill>
                  <a:srgbClr val="C00000"/>
                </a:solidFill>
              </a:rPr>
              <a:t>•абстрактное обозначение общего </a:t>
            </a:r>
            <a:r>
              <a:rPr lang="ru-RU" sz="2400" b="1" dirty="0">
                <a:solidFill>
                  <a:srgbClr val="7030A0"/>
                </a:solidFill>
              </a:rPr>
              <a:t>процесса интеллектуального, духовного, эстетического развития; </a:t>
            </a:r>
            <a:r>
              <a:rPr lang="ru-RU" sz="2400" b="1" dirty="0">
                <a:solidFill>
                  <a:srgbClr val="FF0000"/>
                </a:solidFill>
              </a:rPr>
              <a:t/>
            </a:r>
            <a:br>
              <a:rPr lang="ru-RU" sz="2400" b="1" dirty="0">
                <a:solidFill>
                  <a:srgbClr val="FF0000"/>
                </a:solidFill>
              </a:rPr>
            </a:br>
            <a:r>
              <a:rPr lang="ru-RU" sz="2400" dirty="0">
                <a:solidFill>
                  <a:srgbClr val="C00000"/>
                </a:solidFill>
              </a:rPr>
              <a:t>•</a:t>
            </a:r>
            <a:r>
              <a:rPr lang="ru-RU" sz="2400" b="1" dirty="0">
                <a:solidFill>
                  <a:srgbClr val="7030A0"/>
                </a:solidFill>
              </a:rPr>
              <a:t>обозначение состояния общества</a:t>
            </a:r>
            <a:r>
              <a:rPr lang="ru-RU" sz="2400" dirty="0">
                <a:solidFill>
                  <a:srgbClr val="C00000"/>
                </a:solidFill>
              </a:rPr>
              <a:t>, основанного на праве, порядке, мягкости нравов и </a:t>
            </a:r>
            <a:r>
              <a:rPr lang="ru-RU" sz="2400" dirty="0" err="1">
                <a:solidFill>
                  <a:srgbClr val="C00000"/>
                </a:solidFill>
              </a:rPr>
              <a:t>т.д</a:t>
            </a:r>
            <a:r>
              <a:rPr lang="ru-RU" sz="2400" dirty="0">
                <a:solidFill>
                  <a:srgbClr val="C00000"/>
                </a:solidFill>
              </a:rPr>
              <a:t>; в этом смысле слово культура совпадает с одним из значений слова цивилизация; </a:t>
            </a:r>
            <a:br>
              <a:rPr lang="ru-RU" sz="2400" dirty="0">
                <a:solidFill>
                  <a:srgbClr val="C00000"/>
                </a:solidFill>
              </a:rPr>
            </a:br>
            <a:r>
              <a:rPr lang="ru-RU" sz="2400" dirty="0">
                <a:solidFill>
                  <a:srgbClr val="C00000"/>
                </a:solidFill>
              </a:rPr>
              <a:t>•абстрактное указание на </a:t>
            </a:r>
            <a:r>
              <a:rPr lang="ru-RU" sz="2400" b="1" dirty="0">
                <a:solidFill>
                  <a:srgbClr val="7030A0"/>
                </a:solidFill>
              </a:rPr>
              <a:t>особенности способа существования или образа жизни</a:t>
            </a:r>
            <a:r>
              <a:rPr lang="ru-RU" sz="2400" dirty="0">
                <a:solidFill>
                  <a:srgbClr val="7030A0"/>
                </a:solidFill>
              </a:rPr>
              <a:t>, </a:t>
            </a:r>
            <a:r>
              <a:rPr lang="ru-RU" sz="2400" dirty="0">
                <a:solidFill>
                  <a:srgbClr val="C00000"/>
                </a:solidFill>
              </a:rPr>
              <a:t>свойственных какому-то обществу, какой-то группе людей, какому-то историческому периоду; </a:t>
            </a:r>
            <a:br>
              <a:rPr lang="ru-RU" sz="2400" dirty="0">
                <a:solidFill>
                  <a:srgbClr val="C00000"/>
                </a:solidFill>
              </a:rPr>
            </a:br>
            <a:r>
              <a:rPr lang="ru-RU" sz="2400" dirty="0">
                <a:solidFill>
                  <a:srgbClr val="C00000"/>
                </a:solidFill>
              </a:rPr>
              <a:t>•абстрактное обозначение форм и продуктов </a:t>
            </a:r>
            <a:r>
              <a:rPr lang="ru-RU" sz="2400" b="1" dirty="0">
                <a:solidFill>
                  <a:srgbClr val="7030A0"/>
                </a:solidFill>
              </a:rPr>
              <a:t>интеллектуальной</a:t>
            </a:r>
            <a:r>
              <a:rPr lang="ru-RU" sz="2400" b="1" dirty="0">
                <a:solidFill>
                  <a:srgbClr val="FF0000"/>
                </a:solidFill>
              </a:rPr>
              <a:t> </a:t>
            </a:r>
            <a:r>
              <a:rPr lang="ru-RU" sz="2400" b="1" dirty="0">
                <a:solidFill>
                  <a:srgbClr val="C00000"/>
                </a:solidFill>
              </a:rPr>
              <a:t>и прежде всего </a:t>
            </a:r>
            <a:r>
              <a:rPr lang="ru-RU" sz="2400" b="1" dirty="0">
                <a:solidFill>
                  <a:srgbClr val="7030A0"/>
                </a:solidFill>
              </a:rPr>
              <a:t>художественной деятельности</a:t>
            </a:r>
            <a:r>
              <a:rPr lang="ru-RU" sz="2400" b="1" dirty="0">
                <a:solidFill>
                  <a:srgbClr val="C00000"/>
                </a:solidFill>
              </a:rPr>
              <a:t>:</a:t>
            </a:r>
            <a:r>
              <a:rPr lang="ru-RU" sz="2400" dirty="0">
                <a:solidFill>
                  <a:srgbClr val="C00000"/>
                </a:solidFill>
              </a:rPr>
              <a:t> музыка, литература, живопись, театр, кино и т.д. (то есть все то, чем занимается министерство культуры); пожалуй, именно этот смысл слова культура наиболее распространен среди широкой публики. </a:t>
            </a:r>
            <a:br>
              <a:rPr lang="ru-RU" sz="2400" dirty="0">
                <a:solidFill>
                  <a:srgbClr val="C00000"/>
                </a:solidFill>
              </a:rPr>
            </a:br>
            <a:r>
              <a:rPr lang="ru-RU" sz="2400" dirty="0"/>
              <a:t/>
            </a:r>
            <a:br>
              <a:rPr lang="ru-RU" sz="2400" dirty="0"/>
            </a:br>
            <a:endParaRPr lang="ru-RU" sz="2400" dirty="0"/>
          </a:p>
        </p:txBody>
      </p:sp>
    </p:spTree>
    <p:extLst>
      <p:ext uri="{BB962C8B-B14F-4D97-AF65-F5344CB8AC3E}">
        <p14:creationId xmlns:p14="http://schemas.microsoft.com/office/powerpoint/2010/main" xmlns="" val="33693001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5281" y="274718"/>
            <a:ext cx="8883436" cy="1719618"/>
          </a:xfrm>
        </p:spPr>
        <p:txBody>
          <a:bodyPr>
            <a:noAutofit/>
          </a:bodyPr>
          <a:lstStyle/>
          <a:p>
            <a:r>
              <a:rPr lang="ru-RU" sz="4400" i="1" dirty="0" smtClean="0">
                <a:solidFill>
                  <a:srgbClr val="FF0000"/>
                </a:solidFill>
                <a:latin typeface="Times New Roman" panose="02020603050405020304" pitchFamily="18" charset="0"/>
                <a:cs typeface="Times New Roman" panose="02020603050405020304" pitchFamily="18" charset="0"/>
              </a:rPr>
              <a:t>Вывод</a:t>
            </a:r>
            <a:r>
              <a:rPr lang="ru-RU" sz="2400" i="1" dirty="0">
                <a:solidFill>
                  <a:srgbClr val="C00000"/>
                </a:solidFill>
                <a:latin typeface="Times New Roman" panose="02020603050405020304" pitchFamily="18" charset="0"/>
                <a:cs typeface="Times New Roman" panose="02020603050405020304" pitchFamily="18" charset="0"/>
              </a:rPr>
              <a:t/>
            </a:r>
            <a:br>
              <a:rPr lang="ru-RU" sz="2400" i="1" dirty="0">
                <a:solidFill>
                  <a:srgbClr val="C00000"/>
                </a:solidFill>
                <a:latin typeface="Times New Roman" panose="02020603050405020304" pitchFamily="18" charset="0"/>
                <a:cs typeface="Times New Roman" panose="02020603050405020304" pitchFamily="18" charset="0"/>
              </a:rPr>
            </a:br>
            <a:r>
              <a:rPr lang="ru-RU" sz="2400" i="1" dirty="0" smtClean="0">
                <a:solidFill>
                  <a:srgbClr val="C00000"/>
                </a:solidFill>
                <a:latin typeface="Times New Roman" panose="02020603050405020304" pitchFamily="18" charset="0"/>
                <a:cs typeface="Times New Roman" panose="02020603050405020304" pitchFamily="18" charset="0"/>
              </a:rPr>
              <a:t>Моя </a:t>
            </a:r>
            <a:r>
              <a:rPr lang="ru-RU" sz="2400" b="1" i="1" dirty="0" smtClean="0">
                <a:solidFill>
                  <a:srgbClr val="FF0000"/>
                </a:solidFill>
                <a:latin typeface="Times New Roman" panose="02020603050405020304" pitchFamily="18" charset="0"/>
                <a:cs typeface="Times New Roman" panose="02020603050405020304" pitchFamily="18" charset="0"/>
              </a:rPr>
              <a:t>гипотеза</a:t>
            </a:r>
            <a:r>
              <a:rPr lang="ru-RU" sz="2400" i="1" dirty="0" smtClean="0">
                <a:solidFill>
                  <a:srgbClr val="C00000"/>
                </a:solidFill>
                <a:latin typeface="Times New Roman" panose="02020603050405020304" pitchFamily="18" charset="0"/>
                <a:cs typeface="Times New Roman" panose="02020603050405020304" pitchFamily="18" charset="0"/>
              </a:rPr>
              <a:t> о древнем происхождении  слова </a:t>
            </a:r>
            <a:r>
              <a:rPr lang="ru-RU" sz="2400" i="1" dirty="0">
                <a:solidFill>
                  <a:srgbClr val="C00000"/>
                </a:solidFill>
                <a:latin typeface="Times New Roman" panose="02020603050405020304" pitchFamily="18" charset="0"/>
                <a:cs typeface="Times New Roman" panose="02020603050405020304" pitchFamily="18" charset="0"/>
              </a:rPr>
              <a:t>«культура»  и многозначности его значений  в </a:t>
            </a:r>
            <a:r>
              <a:rPr lang="ru-RU" sz="2400" i="1" dirty="0" smtClean="0">
                <a:solidFill>
                  <a:srgbClr val="C00000"/>
                </a:solidFill>
                <a:latin typeface="Times New Roman" panose="02020603050405020304" pitchFamily="18" charset="0"/>
                <a:cs typeface="Times New Roman" panose="02020603050405020304" pitchFamily="18" charset="0"/>
              </a:rPr>
              <a:t>наше время </a:t>
            </a:r>
            <a:r>
              <a:rPr lang="ru-RU" sz="2400" b="1" i="1" dirty="0" smtClean="0">
                <a:solidFill>
                  <a:srgbClr val="FF0000"/>
                </a:solidFill>
                <a:latin typeface="Times New Roman" panose="02020603050405020304" pitchFamily="18" charset="0"/>
                <a:cs typeface="Times New Roman" panose="02020603050405020304" pitchFamily="18" charset="0"/>
              </a:rPr>
              <a:t>подтвердилась.</a:t>
            </a:r>
            <a:r>
              <a:rPr lang="ru-RU" sz="2400" i="1" dirty="0" smtClean="0">
                <a:solidFill>
                  <a:srgbClr val="C00000"/>
                </a:solidFill>
                <a:latin typeface="Times New Roman" panose="02020603050405020304" pitchFamily="18" charset="0"/>
                <a:cs typeface="Times New Roman" panose="02020603050405020304" pitchFamily="18" charset="0"/>
              </a:rPr>
              <a:t/>
            </a:r>
            <a:br>
              <a:rPr lang="ru-RU" sz="2400" i="1" dirty="0" smtClean="0">
                <a:solidFill>
                  <a:srgbClr val="C00000"/>
                </a:solidFill>
                <a:latin typeface="Times New Roman" panose="02020603050405020304" pitchFamily="18" charset="0"/>
                <a:cs typeface="Times New Roman" panose="02020603050405020304" pitchFamily="18" charset="0"/>
              </a:rPr>
            </a:br>
            <a:endParaRPr lang="ru-RU" sz="2400" i="1" dirty="0">
              <a:solidFill>
                <a:srgbClr val="C00000"/>
              </a:solidFill>
              <a:latin typeface="Times New Roman" panose="02020603050405020304" pitchFamily="18" charset="0"/>
              <a:cs typeface="Times New Roman" panose="02020603050405020304" pitchFamily="18" charset="0"/>
            </a:endParaRPr>
          </a:p>
        </p:txBody>
      </p:sp>
      <p:sp>
        <p:nvSpPr>
          <p:cNvPr id="4" name="Текст 3"/>
          <p:cNvSpPr>
            <a:spLocks noGrp="1"/>
          </p:cNvSpPr>
          <p:nvPr>
            <p:ph type="body" sz="half" idx="2"/>
          </p:nvPr>
        </p:nvSpPr>
        <p:spPr>
          <a:xfrm>
            <a:off x="465281" y="1613961"/>
            <a:ext cx="4194917" cy="3220871"/>
          </a:xfrm>
        </p:spPr>
        <p:txBody>
          <a:bodyPr>
            <a:noAutofit/>
          </a:bodyPr>
          <a:lstStyle/>
          <a:p>
            <a:r>
              <a:rPr lang="ru-RU" sz="2400" i="1" dirty="0" smtClean="0">
                <a:solidFill>
                  <a:srgbClr val="C00000"/>
                </a:solidFill>
                <a:latin typeface="Times New Roman" panose="02020603050405020304" pitchFamily="18" charset="0"/>
                <a:cs typeface="Times New Roman" panose="02020603050405020304" pitchFamily="18" charset="0"/>
              </a:rPr>
              <a:t>Установление </a:t>
            </a:r>
            <a:r>
              <a:rPr lang="ru-RU" sz="2400" i="1" dirty="0">
                <a:solidFill>
                  <a:srgbClr val="C00000"/>
                </a:solidFill>
                <a:latin typeface="Times New Roman" panose="02020603050405020304" pitchFamily="18" charset="0"/>
                <a:cs typeface="Times New Roman" panose="02020603050405020304" pitchFamily="18" charset="0"/>
              </a:rPr>
              <a:t>исторического корня слова </a:t>
            </a:r>
            <a:r>
              <a:rPr lang="ru-RU" sz="2400" i="1" dirty="0">
                <a:solidFill>
                  <a:srgbClr val="FF0000"/>
                </a:solidFill>
                <a:latin typeface="Times New Roman" panose="02020603050405020304" pitchFamily="18" charset="0"/>
                <a:cs typeface="Times New Roman" panose="02020603050405020304" pitchFamily="18" charset="0"/>
              </a:rPr>
              <a:t>«культура</a:t>
            </a:r>
            <a:r>
              <a:rPr lang="ru-RU" sz="2400" i="1" dirty="0">
                <a:solidFill>
                  <a:srgbClr val="C00000"/>
                </a:solidFill>
                <a:latin typeface="Times New Roman" panose="02020603050405020304" pitchFamily="18" charset="0"/>
                <a:cs typeface="Times New Roman" panose="02020603050405020304" pitchFamily="18" charset="0"/>
              </a:rPr>
              <a:t>»  с учетом  многообразия его значений оказалось очень интересной задачей  и я узнал много </a:t>
            </a:r>
            <a:r>
              <a:rPr lang="ru-RU" sz="2400" i="1" dirty="0" smtClean="0">
                <a:solidFill>
                  <a:srgbClr val="C00000"/>
                </a:solidFill>
                <a:latin typeface="Times New Roman" panose="02020603050405020304" pitchFamily="18" charset="0"/>
                <a:cs typeface="Times New Roman" panose="02020603050405020304" pitchFamily="18" charset="0"/>
              </a:rPr>
              <a:t>нового.</a:t>
            </a:r>
            <a:endParaRPr lang="ru-RU" sz="2400" i="1" dirty="0">
              <a:latin typeface="Times New Roman" panose="02020603050405020304" pitchFamily="18" charset="0"/>
              <a:cs typeface="Times New Roman" panose="02020603050405020304" pitchFamily="18" charset="0"/>
            </a:endParaRPr>
          </a:p>
        </p:txBody>
      </p:sp>
      <p:pic>
        <p:nvPicPr>
          <p:cNvPr id="5" name="Объект 4" descr="http://www.pravoslavie.ru/sas/image/100322/32293.p.jpg"/>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5002534" y="1942389"/>
            <a:ext cx="3636453" cy="3316405"/>
          </a:xfrm>
          <a:prstGeom prst="rect">
            <a:avLst/>
          </a:prstGeom>
          <a:noFill/>
          <a:ln>
            <a:noFill/>
          </a:ln>
        </p:spPr>
      </p:pic>
      <p:pic>
        <p:nvPicPr>
          <p:cNvPr id="7" name="Рисунок 6" descr="http://future.msyst.org/wp-content/uploads/2013/11/smi-800x571.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68711" y="4140559"/>
            <a:ext cx="3133725" cy="2236470"/>
          </a:xfrm>
          <a:prstGeom prst="rect">
            <a:avLst/>
          </a:prstGeom>
          <a:noFill/>
          <a:ln>
            <a:noFill/>
          </a:ln>
        </p:spPr>
      </p:pic>
    </p:spTree>
    <p:extLst>
      <p:ext uri="{BB962C8B-B14F-4D97-AF65-F5344CB8AC3E}">
        <p14:creationId xmlns:p14="http://schemas.microsoft.com/office/powerpoint/2010/main" xmlns="" val="26038491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9809" y="368490"/>
            <a:ext cx="8297839" cy="6223379"/>
          </a:xfrm>
        </p:spPr>
        <p:txBody>
          <a:bodyPr>
            <a:normAutofit fontScale="90000"/>
          </a:bodyPr>
          <a:lstStyle/>
          <a:p>
            <a:pPr>
              <a:lnSpc>
                <a:spcPct val="150000"/>
              </a:lnSpc>
            </a:pPr>
            <a:r>
              <a:rPr lang="ru-RU" sz="2400" b="1" dirty="0" smtClean="0">
                <a:solidFill>
                  <a:srgbClr val="C00000"/>
                </a:solidFill>
              </a:rPr>
              <a:t/>
            </a:r>
            <a:br>
              <a:rPr lang="ru-RU" sz="2400" b="1" dirty="0" smtClean="0">
                <a:solidFill>
                  <a:srgbClr val="C00000"/>
                </a:solidFill>
              </a:rPr>
            </a:br>
            <a:r>
              <a:rPr lang="ru-RU" sz="2200" b="1" i="1" dirty="0" smtClean="0">
                <a:solidFill>
                  <a:srgbClr val="7030A0"/>
                </a:solidFill>
                <a:latin typeface="Times New Roman" panose="02020603050405020304" pitchFamily="18" charset="0"/>
                <a:cs typeface="Times New Roman" panose="02020603050405020304" pitchFamily="18" charset="0"/>
              </a:rPr>
              <a:t>Источники </a:t>
            </a:r>
            <a:r>
              <a:rPr lang="ru-RU" sz="2200" b="1" i="1" dirty="0" smtClean="0">
                <a:solidFill>
                  <a:srgbClr val="7030A0"/>
                </a:solidFill>
                <a:latin typeface="Times New Roman" panose="02020603050405020304" pitchFamily="18" charset="0"/>
                <a:cs typeface="Times New Roman" panose="02020603050405020304" pitchFamily="18" charset="0"/>
              </a:rPr>
              <a:t>информации</a:t>
            </a:r>
            <a:r>
              <a:rPr lang="ru-RU" sz="2000" b="1" i="1" dirty="0" smtClean="0">
                <a:solidFill>
                  <a:srgbClr val="C00000"/>
                </a:solidFill>
                <a:latin typeface="Times New Roman" panose="02020603050405020304" pitchFamily="18" charset="0"/>
                <a:cs typeface="Times New Roman" panose="02020603050405020304" pitchFamily="18" charset="0"/>
              </a:rPr>
              <a:t/>
            </a:r>
            <a:br>
              <a:rPr lang="ru-RU" sz="2000" b="1" i="1" dirty="0" smtClean="0">
                <a:solidFill>
                  <a:srgbClr val="C00000"/>
                </a:solidFill>
                <a:latin typeface="Times New Roman" panose="02020603050405020304" pitchFamily="18" charset="0"/>
                <a:cs typeface="Times New Roman" panose="02020603050405020304" pitchFamily="18" charset="0"/>
              </a:rPr>
            </a:br>
            <a:r>
              <a:rPr lang="ru-RU" sz="2200" b="1" i="1" dirty="0" smtClean="0">
                <a:solidFill>
                  <a:srgbClr val="C00000"/>
                </a:solidFill>
                <a:latin typeface="Times New Roman" panose="02020603050405020304" pitchFamily="18" charset="0"/>
                <a:cs typeface="Times New Roman" panose="02020603050405020304" pitchFamily="18" charset="0"/>
              </a:rPr>
              <a:t>В</a:t>
            </a:r>
            <a:r>
              <a:rPr lang="ru-RU" sz="2200" b="1" i="1" dirty="0" smtClean="0">
                <a:solidFill>
                  <a:srgbClr val="C00000"/>
                </a:solidFill>
                <a:latin typeface="Times New Roman" panose="02020603050405020304" pitchFamily="18" charset="0"/>
                <a:cs typeface="Times New Roman" panose="02020603050405020304" pitchFamily="18" charset="0"/>
              </a:rPr>
              <a:t>. Даль «Толковый словарь живого великорусского языка</a:t>
            </a:r>
            <a:r>
              <a:rPr lang="ru-RU" sz="2200" b="1" i="1" dirty="0" smtClean="0">
                <a:solidFill>
                  <a:srgbClr val="C00000"/>
                </a:solidFill>
                <a:latin typeface="Times New Roman" panose="02020603050405020304" pitchFamily="18" charset="0"/>
                <a:cs typeface="Times New Roman" panose="02020603050405020304" pitchFamily="18" charset="0"/>
              </a:rPr>
              <a:t>»</a:t>
            </a:r>
            <a:r>
              <a:rPr lang="ru-RU" sz="2200" b="1" i="1" dirty="0" smtClean="0">
                <a:solidFill>
                  <a:srgbClr val="C00000"/>
                </a:solidFill>
                <a:latin typeface="Times New Roman" panose="02020603050405020304" pitchFamily="18" charset="0"/>
                <a:cs typeface="Times New Roman" panose="02020603050405020304" pitchFamily="18" charset="0"/>
              </a:rPr>
              <a:t/>
            </a:r>
            <a:br>
              <a:rPr lang="ru-RU" sz="2200" b="1" i="1" dirty="0" smtClean="0">
                <a:solidFill>
                  <a:srgbClr val="C00000"/>
                </a:solidFill>
                <a:latin typeface="Times New Roman" panose="02020603050405020304" pitchFamily="18" charset="0"/>
                <a:cs typeface="Times New Roman" panose="02020603050405020304" pitchFamily="18" charset="0"/>
              </a:rPr>
            </a:br>
            <a:r>
              <a:rPr lang="ru-RU" sz="2200" b="1" i="1" dirty="0" smtClean="0">
                <a:solidFill>
                  <a:srgbClr val="C00000"/>
                </a:solidFill>
                <a:latin typeface="Times New Roman" panose="02020603050405020304" pitchFamily="18" charset="0"/>
                <a:cs typeface="Times New Roman" panose="02020603050405020304" pitchFamily="18" charset="0"/>
              </a:rPr>
              <a:t>Этимологический </a:t>
            </a:r>
            <a:r>
              <a:rPr lang="ru-RU" sz="2200" b="1" i="1" dirty="0" smtClean="0">
                <a:solidFill>
                  <a:srgbClr val="C00000"/>
                </a:solidFill>
                <a:latin typeface="Times New Roman" panose="02020603050405020304" pitchFamily="18" charset="0"/>
                <a:cs typeface="Times New Roman" panose="02020603050405020304" pitchFamily="18" charset="0"/>
              </a:rPr>
              <a:t>словарь русского языка </a:t>
            </a:r>
            <a:r>
              <a:rPr lang="ru-RU" sz="2200" b="1" i="1" dirty="0" smtClean="0">
                <a:solidFill>
                  <a:srgbClr val="C00000"/>
                </a:solidFill>
                <a:latin typeface="Times New Roman" panose="02020603050405020304" pitchFamily="18" charset="0"/>
                <a:cs typeface="Times New Roman" panose="02020603050405020304" pitchFamily="18" charset="0"/>
              </a:rPr>
              <a:t>Семенова</a:t>
            </a:r>
            <a:r>
              <a:rPr lang="ru-RU" sz="2200" b="1" i="1" dirty="0" smtClean="0">
                <a:solidFill>
                  <a:srgbClr val="C00000"/>
                </a:solidFill>
                <a:latin typeface="Times New Roman" panose="02020603050405020304" pitchFamily="18" charset="0"/>
                <a:cs typeface="Times New Roman" panose="02020603050405020304" pitchFamily="18" charset="0"/>
              </a:rPr>
              <a:t/>
            </a:r>
            <a:br>
              <a:rPr lang="ru-RU" sz="2200" b="1" i="1" dirty="0" smtClean="0">
                <a:solidFill>
                  <a:srgbClr val="C00000"/>
                </a:solidFill>
                <a:latin typeface="Times New Roman" panose="02020603050405020304" pitchFamily="18" charset="0"/>
                <a:cs typeface="Times New Roman" panose="02020603050405020304" pitchFamily="18" charset="0"/>
              </a:rPr>
            </a:br>
            <a:r>
              <a:rPr lang="ru-RU" sz="2200" b="1" i="1" dirty="0" smtClean="0">
                <a:solidFill>
                  <a:srgbClr val="C00000"/>
                </a:solidFill>
                <a:latin typeface="Times New Roman" panose="02020603050405020304" pitchFamily="18" charset="0"/>
                <a:cs typeface="Times New Roman" panose="02020603050405020304" pitchFamily="18" charset="0"/>
              </a:rPr>
              <a:t>Толковый </a:t>
            </a:r>
            <a:r>
              <a:rPr lang="ru-RU" sz="2200" b="1" i="1" dirty="0" smtClean="0">
                <a:solidFill>
                  <a:srgbClr val="C00000"/>
                </a:solidFill>
                <a:latin typeface="Times New Roman" panose="02020603050405020304" pitchFamily="18" charset="0"/>
                <a:cs typeface="Times New Roman" panose="02020603050405020304" pitchFamily="18" charset="0"/>
              </a:rPr>
              <a:t>словарь иностранных </a:t>
            </a:r>
            <a:r>
              <a:rPr lang="ru-RU" sz="2200" b="1" i="1" dirty="0" smtClean="0">
                <a:solidFill>
                  <a:srgbClr val="C00000"/>
                </a:solidFill>
                <a:latin typeface="Times New Roman" panose="02020603050405020304" pitchFamily="18" charset="0"/>
                <a:cs typeface="Times New Roman" panose="02020603050405020304" pitchFamily="18" charset="0"/>
              </a:rPr>
              <a:t>слов</a:t>
            </a:r>
            <a:r>
              <a:rPr lang="ru-RU" sz="2200" b="1" i="1" dirty="0" smtClean="0">
                <a:solidFill>
                  <a:srgbClr val="C00000"/>
                </a:solidFill>
                <a:latin typeface="Times New Roman" panose="02020603050405020304" pitchFamily="18" charset="0"/>
                <a:cs typeface="Times New Roman" panose="02020603050405020304" pitchFamily="18" charset="0"/>
              </a:rPr>
              <a:t/>
            </a:r>
            <a:br>
              <a:rPr lang="ru-RU" sz="2200" b="1" i="1" dirty="0" smtClean="0">
                <a:solidFill>
                  <a:srgbClr val="C00000"/>
                </a:solidFill>
                <a:latin typeface="Times New Roman" panose="02020603050405020304" pitchFamily="18" charset="0"/>
                <a:cs typeface="Times New Roman" panose="02020603050405020304" pitchFamily="18" charset="0"/>
              </a:rPr>
            </a:br>
            <a:r>
              <a:rPr lang="ru-RU" sz="2200" b="1" i="1" dirty="0" smtClean="0">
                <a:solidFill>
                  <a:srgbClr val="C00000"/>
                </a:solidFill>
                <a:latin typeface="Times New Roman" panose="02020603050405020304" pitchFamily="18" charset="0"/>
                <a:cs typeface="Times New Roman" panose="02020603050405020304" pitchFamily="18" charset="0"/>
              </a:rPr>
              <a:t>Толковый  </a:t>
            </a:r>
            <a:r>
              <a:rPr lang="ru-RU" sz="2200" b="1" i="1" dirty="0" smtClean="0">
                <a:solidFill>
                  <a:srgbClr val="C00000"/>
                </a:solidFill>
                <a:latin typeface="Times New Roman" panose="02020603050405020304" pitchFamily="18" charset="0"/>
                <a:cs typeface="Times New Roman" panose="02020603050405020304" pitchFamily="18" charset="0"/>
              </a:rPr>
              <a:t>словарь русского </a:t>
            </a:r>
            <a:r>
              <a:rPr lang="ru-RU" sz="2200" b="1" i="1" dirty="0" smtClean="0">
                <a:solidFill>
                  <a:srgbClr val="C00000"/>
                </a:solidFill>
                <a:latin typeface="Times New Roman" panose="02020603050405020304" pitchFamily="18" charset="0"/>
                <a:cs typeface="Times New Roman" panose="02020603050405020304" pitchFamily="18" charset="0"/>
              </a:rPr>
              <a:t>языка</a:t>
            </a:r>
            <a:r>
              <a:rPr lang="ru-RU" sz="2200" b="1" i="1" dirty="0" smtClean="0">
                <a:solidFill>
                  <a:srgbClr val="C00000"/>
                </a:solidFill>
                <a:latin typeface="Times New Roman" panose="02020603050405020304" pitchFamily="18" charset="0"/>
                <a:cs typeface="Times New Roman" panose="02020603050405020304" pitchFamily="18" charset="0"/>
              </a:rPr>
              <a:t/>
            </a:r>
            <a:br>
              <a:rPr lang="ru-RU" sz="2200" b="1" i="1" dirty="0" smtClean="0">
                <a:solidFill>
                  <a:srgbClr val="C00000"/>
                </a:solidFill>
                <a:latin typeface="Times New Roman" panose="02020603050405020304" pitchFamily="18" charset="0"/>
                <a:cs typeface="Times New Roman" panose="02020603050405020304" pitchFamily="18" charset="0"/>
              </a:rPr>
            </a:br>
            <a:r>
              <a:rPr lang="ru-RU" sz="2200" b="1" i="1" dirty="0" smtClean="0">
                <a:solidFill>
                  <a:srgbClr val="C00000"/>
                </a:solidFill>
                <a:latin typeface="Times New Roman" panose="02020603050405020304" pitchFamily="18" charset="0"/>
                <a:cs typeface="Times New Roman" panose="02020603050405020304" pitchFamily="18" charset="0"/>
              </a:rPr>
              <a:t>Большой </a:t>
            </a:r>
            <a:r>
              <a:rPr lang="ru-RU" sz="2200" b="1" i="1" dirty="0" smtClean="0">
                <a:solidFill>
                  <a:srgbClr val="C00000"/>
                </a:solidFill>
                <a:latin typeface="Times New Roman" panose="02020603050405020304" pitchFamily="18" charset="0"/>
                <a:cs typeface="Times New Roman" panose="02020603050405020304" pitchFamily="18" charset="0"/>
              </a:rPr>
              <a:t>энциклопедический </a:t>
            </a:r>
            <a:r>
              <a:rPr lang="ru-RU" sz="2200" b="1" i="1" dirty="0" smtClean="0">
                <a:solidFill>
                  <a:srgbClr val="C00000"/>
                </a:solidFill>
                <a:latin typeface="Times New Roman" panose="02020603050405020304" pitchFamily="18" charset="0"/>
                <a:cs typeface="Times New Roman" panose="02020603050405020304" pitchFamily="18" charset="0"/>
              </a:rPr>
              <a:t>словарь</a:t>
            </a:r>
            <a:r>
              <a:rPr lang="ru-RU" sz="2200" b="1" i="1" dirty="0" smtClean="0">
                <a:solidFill>
                  <a:srgbClr val="C00000"/>
                </a:solidFill>
                <a:latin typeface="Times New Roman" panose="02020603050405020304" pitchFamily="18" charset="0"/>
                <a:cs typeface="Times New Roman" panose="02020603050405020304" pitchFamily="18" charset="0"/>
              </a:rPr>
              <a:t/>
            </a:r>
            <a:br>
              <a:rPr lang="ru-RU" sz="2200" b="1" i="1" dirty="0" smtClean="0">
                <a:solidFill>
                  <a:srgbClr val="C00000"/>
                </a:solidFill>
                <a:latin typeface="Times New Roman" panose="02020603050405020304" pitchFamily="18" charset="0"/>
                <a:cs typeface="Times New Roman" panose="02020603050405020304" pitchFamily="18" charset="0"/>
              </a:rPr>
            </a:br>
            <a:r>
              <a:rPr lang="ru-RU" sz="2200" b="1" i="1" dirty="0" smtClean="0">
                <a:solidFill>
                  <a:srgbClr val="C00000"/>
                </a:solidFill>
                <a:latin typeface="Times New Roman" panose="02020603050405020304" pitchFamily="18" charset="0"/>
                <a:cs typeface="Times New Roman" panose="02020603050405020304" pitchFamily="18" charset="0"/>
              </a:rPr>
              <a:t>Д.Н.Ушаков</a:t>
            </a:r>
            <a:r>
              <a:rPr lang="ru-RU" sz="2200" b="1" i="1" dirty="0" smtClean="0">
                <a:solidFill>
                  <a:srgbClr val="C00000"/>
                </a:solidFill>
                <a:latin typeface="Times New Roman" panose="02020603050405020304" pitchFamily="18" charset="0"/>
                <a:cs typeface="Times New Roman" panose="02020603050405020304" pitchFamily="18" charset="0"/>
              </a:rPr>
              <a:t>. «Большой толковый словарь современного русского языка</a:t>
            </a:r>
            <a:r>
              <a:rPr lang="ru-RU" sz="2200" b="1" i="1" dirty="0" smtClean="0">
                <a:solidFill>
                  <a:srgbClr val="C00000"/>
                </a:solidFill>
                <a:latin typeface="Times New Roman" panose="02020603050405020304" pitchFamily="18" charset="0"/>
                <a:cs typeface="Times New Roman" panose="02020603050405020304" pitchFamily="18" charset="0"/>
              </a:rPr>
              <a:t>»</a:t>
            </a:r>
            <a:r>
              <a:rPr lang="ru-RU" sz="2200" b="1" i="1" dirty="0" smtClean="0">
                <a:solidFill>
                  <a:srgbClr val="C00000"/>
                </a:solidFill>
                <a:latin typeface="Times New Roman" panose="02020603050405020304" pitchFamily="18" charset="0"/>
                <a:cs typeface="Times New Roman" panose="02020603050405020304" pitchFamily="18" charset="0"/>
              </a:rPr>
              <a:t/>
            </a:r>
            <a:br>
              <a:rPr lang="ru-RU" sz="2200" b="1" i="1" dirty="0" smtClean="0">
                <a:solidFill>
                  <a:srgbClr val="C00000"/>
                </a:solidFill>
                <a:latin typeface="Times New Roman" panose="02020603050405020304" pitchFamily="18" charset="0"/>
                <a:cs typeface="Times New Roman" panose="02020603050405020304" pitchFamily="18" charset="0"/>
              </a:rPr>
            </a:br>
            <a:r>
              <a:rPr lang="ru-RU" sz="2200" b="1" i="1" dirty="0" smtClean="0">
                <a:solidFill>
                  <a:srgbClr val="C00000"/>
                </a:solidFill>
                <a:latin typeface="Times New Roman" panose="02020603050405020304" pitchFamily="18" charset="0"/>
                <a:cs typeface="Times New Roman" panose="02020603050405020304" pitchFamily="18" charset="0"/>
              </a:rPr>
              <a:t>М.П</a:t>
            </a:r>
            <a:r>
              <a:rPr lang="ru-RU" sz="2200" b="1" i="1" dirty="0" smtClean="0">
                <a:solidFill>
                  <a:srgbClr val="C00000"/>
                </a:solidFill>
                <a:latin typeface="Times New Roman" panose="02020603050405020304" pitchFamily="18" charset="0"/>
                <a:cs typeface="Times New Roman" panose="02020603050405020304" pitchFamily="18" charset="0"/>
              </a:rPr>
              <a:t>. </a:t>
            </a:r>
            <a:r>
              <a:rPr lang="ru-RU" sz="2200" b="1" i="1" dirty="0" err="1" smtClean="0">
                <a:solidFill>
                  <a:srgbClr val="C00000"/>
                </a:solidFill>
                <a:latin typeface="Times New Roman" panose="02020603050405020304" pitchFamily="18" charset="0"/>
                <a:cs typeface="Times New Roman" panose="02020603050405020304" pitchFamily="18" charset="0"/>
              </a:rPr>
              <a:t>Катон</a:t>
            </a:r>
            <a:r>
              <a:rPr lang="ru-RU" sz="2200" b="1" i="1" dirty="0" smtClean="0">
                <a:solidFill>
                  <a:srgbClr val="C00000"/>
                </a:solidFill>
                <a:latin typeface="Times New Roman" panose="02020603050405020304" pitchFamily="18" charset="0"/>
                <a:cs typeface="Times New Roman" panose="02020603050405020304" pitchFamily="18" charset="0"/>
              </a:rPr>
              <a:t>. «Этимология слова  культура</a:t>
            </a:r>
            <a:r>
              <a:rPr lang="ru-RU" sz="2200" b="1" i="1" dirty="0" smtClean="0">
                <a:solidFill>
                  <a:srgbClr val="C00000"/>
                </a:solidFill>
                <a:latin typeface="Times New Roman" panose="02020603050405020304" pitchFamily="18" charset="0"/>
                <a:cs typeface="Times New Roman" panose="02020603050405020304" pitchFamily="18" charset="0"/>
              </a:rPr>
              <a:t>»</a:t>
            </a:r>
            <a:r>
              <a:rPr lang="ru-RU" sz="2200" b="1" i="1" dirty="0" smtClean="0">
                <a:solidFill>
                  <a:srgbClr val="C00000"/>
                </a:solidFill>
                <a:latin typeface="Times New Roman" panose="02020603050405020304" pitchFamily="18" charset="0"/>
                <a:cs typeface="Times New Roman" panose="02020603050405020304" pitchFamily="18" charset="0"/>
              </a:rPr>
              <a:t/>
            </a:r>
            <a:br>
              <a:rPr lang="ru-RU" sz="2200" b="1" i="1" dirty="0" smtClean="0">
                <a:solidFill>
                  <a:srgbClr val="C00000"/>
                </a:solidFill>
                <a:latin typeface="Times New Roman" panose="02020603050405020304" pitchFamily="18" charset="0"/>
                <a:cs typeface="Times New Roman" panose="02020603050405020304" pitchFamily="18" charset="0"/>
              </a:rPr>
            </a:br>
            <a:r>
              <a:rPr lang="ru-RU" sz="2200" b="1" i="1" dirty="0" err="1" smtClean="0">
                <a:solidFill>
                  <a:srgbClr val="C00000"/>
                </a:solidFill>
                <a:latin typeface="Times New Roman" panose="02020603050405020304" pitchFamily="18" charset="0"/>
                <a:cs typeface="Times New Roman" panose="02020603050405020304" pitchFamily="18" charset="0"/>
              </a:rPr>
              <a:t>Ю.Асоян</a:t>
            </a:r>
            <a:r>
              <a:rPr lang="ru-RU" sz="2200" b="1" i="1" dirty="0" smtClean="0">
                <a:solidFill>
                  <a:srgbClr val="C00000"/>
                </a:solidFill>
                <a:latin typeface="Times New Roman" panose="02020603050405020304" pitchFamily="18" charset="0"/>
                <a:cs typeface="Times New Roman" panose="02020603050405020304" pitchFamily="18" charset="0"/>
              </a:rPr>
              <a:t>, А.Малафеев «Историография концепта</a:t>
            </a:r>
            <a:r>
              <a:rPr lang="en-US" sz="2200" b="1" i="1" dirty="0" smtClean="0">
                <a:solidFill>
                  <a:srgbClr val="C00000"/>
                </a:solidFill>
                <a:latin typeface="Times New Roman" panose="02020603050405020304" pitchFamily="18" charset="0"/>
                <a:cs typeface="Times New Roman" panose="02020603050405020304" pitchFamily="18" charset="0"/>
              </a:rPr>
              <a:t>  </a:t>
            </a:r>
            <a:r>
              <a:rPr lang="ru-RU" sz="2200" b="1" i="1" dirty="0" smtClean="0">
                <a:solidFill>
                  <a:srgbClr val="C00000"/>
                </a:solidFill>
                <a:latin typeface="Times New Roman" panose="02020603050405020304" pitchFamily="18" charset="0"/>
                <a:cs typeface="Times New Roman" panose="02020603050405020304" pitchFamily="18" charset="0"/>
              </a:rPr>
              <a:t>«</a:t>
            </a:r>
            <a:r>
              <a:rPr lang="en-US" sz="2200" b="1" i="1" dirty="0" err="1" smtClean="0">
                <a:solidFill>
                  <a:srgbClr val="C00000"/>
                </a:solidFill>
                <a:latin typeface="Times New Roman" panose="02020603050405020304" pitchFamily="18" charset="0"/>
                <a:cs typeface="Times New Roman" panose="02020603050405020304" pitchFamily="18" charset="0"/>
              </a:rPr>
              <a:t>cultura</a:t>
            </a:r>
            <a:r>
              <a:rPr lang="ru-RU" sz="2200" b="1" i="1" dirty="0" smtClean="0">
                <a:solidFill>
                  <a:srgbClr val="C00000"/>
                </a:solidFill>
                <a:latin typeface="Times New Roman" panose="02020603050405020304" pitchFamily="18" charset="0"/>
                <a:cs typeface="Times New Roman" panose="02020603050405020304" pitchFamily="18" charset="0"/>
              </a:rPr>
              <a:t>»</a:t>
            </a:r>
            <a:r>
              <a:rPr lang="ru-RU" sz="2200" b="1" i="1" dirty="0" smtClean="0">
                <a:solidFill>
                  <a:srgbClr val="C00000"/>
                </a:solidFill>
                <a:latin typeface="Times New Roman" panose="02020603050405020304" pitchFamily="18" charset="0"/>
                <a:cs typeface="Times New Roman" panose="02020603050405020304" pitchFamily="18" charset="0"/>
              </a:rPr>
              <a:t/>
            </a:r>
            <a:br>
              <a:rPr lang="ru-RU" sz="2200" b="1" i="1" dirty="0" smtClean="0">
                <a:solidFill>
                  <a:srgbClr val="C00000"/>
                </a:solidFill>
                <a:latin typeface="Times New Roman" panose="02020603050405020304" pitchFamily="18" charset="0"/>
                <a:cs typeface="Times New Roman" panose="02020603050405020304" pitchFamily="18" charset="0"/>
              </a:rPr>
            </a:br>
            <a:r>
              <a:rPr lang="ru-RU" sz="2200" b="1" i="1" dirty="0" smtClean="0">
                <a:solidFill>
                  <a:srgbClr val="C00000"/>
                </a:solidFill>
                <a:latin typeface="Times New Roman" panose="02020603050405020304" pitchFamily="18" charset="0"/>
                <a:cs typeface="Times New Roman" panose="02020603050405020304" pitchFamily="18" charset="0"/>
              </a:rPr>
              <a:t>Л.Г.Ионин </a:t>
            </a:r>
            <a:r>
              <a:rPr lang="ru-RU" sz="2200" b="1" i="1" dirty="0" smtClean="0">
                <a:solidFill>
                  <a:srgbClr val="C00000"/>
                </a:solidFill>
                <a:latin typeface="Times New Roman" panose="02020603050405020304" pitchFamily="18" charset="0"/>
                <a:cs typeface="Times New Roman" panose="02020603050405020304" pitchFamily="18" charset="0"/>
              </a:rPr>
              <a:t>«Социология культуры</a:t>
            </a:r>
            <a:r>
              <a:rPr lang="ru-RU" sz="2200" b="1" i="1" dirty="0" smtClean="0">
                <a:solidFill>
                  <a:srgbClr val="C00000"/>
                </a:solidFill>
                <a:latin typeface="Times New Roman" panose="02020603050405020304" pitchFamily="18" charset="0"/>
                <a:cs typeface="Times New Roman" panose="02020603050405020304" pitchFamily="18" charset="0"/>
              </a:rPr>
              <a:t>»</a:t>
            </a:r>
            <a:r>
              <a:rPr lang="ru-RU" sz="2200" b="1" i="1" dirty="0" smtClean="0">
                <a:solidFill>
                  <a:srgbClr val="C00000"/>
                </a:solidFill>
                <a:latin typeface="Times New Roman" panose="02020603050405020304" pitchFamily="18" charset="0"/>
                <a:cs typeface="Times New Roman" panose="02020603050405020304" pitchFamily="18" charset="0"/>
              </a:rPr>
              <a:t/>
            </a:r>
            <a:br>
              <a:rPr lang="ru-RU" sz="2200" b="1" i="1" dirty="0" smtClean="0">
                <a:solidFill>
                  <a:srgbClr val="C00000"/>
                </a:solidFill>
                <a:latin typeface="Times New Roman" panose="02020603050405020304" pitchFamily="18" charset="0"/>
                <a:cs typeface="Times New Roman" panose="02020603050405020304" pitchFamily="18" charset="0"/>
              </a:rPr>
            </a:br>
            <a:r>
              <a:rPr lang="ru-RU" sz="2200" b="1" i="1" dirty="0" smtClean="0">
                <a:solidFill>
                  <a:srgbClr val="C00000"/>
                </a:solidFill>
                <a:latin typeface="Times New Roman" panose="02020603050405020304" pitchFamily="18" charset="0"/>
                <a:cs typeface="Times New Roman" panose="02020603050405020304" pitchFamily="18" charset="0"/>
              </a:rPr>
              <a:t>прочие </a:t>
            </a:r>
            <a:r>
              <a:rPr lang="ru-RU" sz="2200" b="1" i="1" dirty="0" smtClean="0">
                <a:solidFill>
                  <a:srgbClr val="C00000"/>
                </a:solidFill>
                <a:latin typeface="Times New Roman" panose="02020603050405020304" pitchFamily="18" charset="0"/>
                <a:cs typeface="Times New Roman" panose="02020603050405020304" pitchFamily="18" charset="0"/>
              </a:rPr>
              <a:t>интернет-источники.</a:t>
            </a:r>
            <a:r>
              <a:rPr lang="ru-RU" sz="2200" i="1" dirty="0">
                <a:solidFill>
                  <a:srgbClr val="C00000"/>
                </a:solidFill>
                <a:latin typeface="Times New Roman" panose="02020603050405020304" pitchFamily="18" charset="0"/>
                <a:cs typeface="Times New Roman" panose="02020603050405020304" pitchFamily="18" charset="0"/>
              </a:rPr>
              <a:t/>
            </a:r>
            <a:br>
              <a:rPr lang="ru-RU" sz="2200" i="1" dirty="0">
                <a:solidFill>
                  <a:srgbClr val="C00000"/>
                </a:solidFill>
                <a:latin typeface="Times New Roman" panose="02020603050405020304" pitchFamily="18" charset="0"/>
                <a:cs typeface="Times New Roman" panose="02020603050405020304" pitchFamily="18" charset="0"/>
              </a:rPr>
            </a:br>
            <a:r>
              <a:rPr lang="ru-RU" sz="2400" dirty="0">
                <a:solidFill>
                  <a:srgbClr val="C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xmlns="" val="714060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736609"/>
          </a:xfrm>
        </p:spPr>
        <p:txBody>
          <a:bodyPr>
            <a:normAutofit/>
          </a:bodyPr>
          <a:lstStyle/>
          <a:p>
            <a:r>
              <a:rPr lang="ru-RU" sz="4400" b="1" dirty="0">
                <a:solidFill>
                  <a:srgbClr val="FF0000"/>
                </a:solidFill>
                <a:latin typeface="Times New Roman" panose="02020603050405020304" pitchFamily="18" charset="0"/>
                <a:cs typeface="Times New Roman" panose="02020603050405020304" pitchFamily="18" charset="0"/>
              </a:rPr>
              <a:t>Цель </a:t>
            </a:r>
            <a:r>
              <a:rPr lang="ru-RU" sz="4400" b="1" dirty="0" smtClean="0">
                <a:solidFill>
                  <a:srgbClr val="FF0000"/>
                </a:solidFill>
                <a:latin typeface="Times New Roman" panose="02020603050405020304" pitchFamily="18" charset="0"/>
                <a:cs typeface="Times New Roman" panose="02020603050405020304" pitchFamily="18" charset="0"/>
              </a:rPr>
              <a:t>проекта - </a:t>
            </a:r>
            <a:r>
              <a:rPr lang="ru-RU" sz="4400" b="1" i="1" dirty="0">
                <a:solidFill>
                  <a:schemeClr val="accent3">
                    <a:lumMod val="75000"/>
                  </a:schemeClr>
                </a:solidFill>
                <a:latin typeface="Times New Roman" panose="02020603050405020304" pitchFamily="18" charset="0"/>
                <a:cs typeface="Times New Roman" panose="02020603050405020304" pitchFamily="18" charset="0"/>
              </a:rPr>
              <a:t>установление исторического </a:t>
            </a:r>
            <a:r>
              <a:rPr lang="ru-RU" sz="4400" b="1" i="1" dirty="0" smtClean="0">
                <a:solidFill>
                  <a:schemeClr val="accent3">
                    <a:lumMod val="75000"/>
                  </a:schemeClr>
                </a:solidFill>
                <a:latin typeface="Times New Roman" panose="02020603050405020304" pitchFamily="18" charset="0"/>
                <a:cs typeface="Times New Roman" panose="02020603050405020304" pitchFamily="18" charset="0"/>
              </a:rPr>
              <a:t>корня и</a:t>
            </a:r>
            <a:r>
              <a:rPr lang="ru-RU" sz="4400" b="1" dirty="0">
                <a:solidFill>
                  <a:srgbClr val="FF0000"/>
                </a:solidFill>
                <a:latin typeface="Times New Roman" panose="02020603050405020304" pitchFamily="18" charset="0"/>
                <a:cs typeface="Times New Roman" panose="02020603050405020304" pitchFamily="18" charset="0"/>
              </a:rPr>
              <a:t> </a:t>
            </a:r>
            <a:r>
              <a:rPr lang="ru-RU" sz="4400" b="1" i="1" dirty="0" smtClean="0">
                <a:solidFill>
                  <a:schemeClr val="accent3">
                    <a:lumMod val="75000"/>
                  </a:schemeClr>
                </a:solidFill>
                <a:latin typeface="Times New Roman" panose="02020603050405020304" pitchFamily="18" charset="0"/>
                <a:cs typeface="Times New Roman" panose="02020603050405020304" pitchFamily="18" charset="0"/>
              </a:rPr>
              <a:t>изучение происхождения, истории, </a:t>
            </a:r>
            <a:r>
              <a:rPr lang="ru-RU" sz="4400" b="1" i="1" dirty="0">
                <a:solidFill>
                  <a:schemeClr val="accent3">
                    <a:lumMod val="75000"/>
                  </a:schemeClr>
                </a:solidFill>
                <a:latin typeface="Times New Roman" panose="02020603050405020304" pitchFamily="18" charset="0"/>
                <a:cs typeface="Times New Roman" panose="02020603050405020304" pitchFamily="18" charset="0"/>
              </a:rPr>
              <a:t>многообразного применения слова «</a:t>
            </a:r>
            <a:r>
              <a:rPr lang="ru-RU" sz="4400" b="1" i="1" dirty="0" smtClean="0">
                <a:solidFill>
                  <a:schemeClr val="accent3">
                    <a:lumMod val="75000"/>
                  </a:schemeClr>
                </a:solidFill>
                <a:latin typeface="Times New Roman" panose="02020603050405020304" pitchFamily="18" charset="0"/>
                <a:cs typeface="Times New Roman" panose="02020603050405020304" pitchFamily="18" charset="0"/>
              </a:rPr>
              <a:t>культура» как в прошлом, так и в настоящем.</a:t>
            </a:r>
            <a:br>
              <a:rPr lang="ru-RU" sz="4400" b="1" i="1" dirty="0" smtClean="0">
                <a:solidFill>
                  <a:schemeClr val="accent3">
                    <a:lumMod val="75000"/>
                  </a:schemeClr>
                </a:solidFill>
                <a:latin typeface="Times New Roman" panose="02020603050405020304" pitchFamily="18" charset="0"/>
                <a:cs typeface="Times New Roman" panose="02020603050405020304" pitchFamily="18" charset="0"/>
              </a:rPr>
            </a:br>
            <a:r>
              <a:rPr lang="ru-RU" sz="4400" b="1" dirty="0">
                <a:latin typeface="Times New Roman" panose="02020603050405020304" pitchFamily="18" charset="0"/>
                <a:cs typeface="Times New Roman" panose="02020603050405020304" pitchFamily="18" charset="0"/>
              </a:rPr>
              <a:t/>
            </a:r>
            <a:br>
              <a:rPr lang="ru-RU" sz="4400" b="1" dirty="0">
                <a:latin typeface="Times New Roman" panose="02020603050405020304" pitchFamily="18" charset="0"/>
                <a:cs typeface="Times New Roman" panose="02020603050405020304" pitchFamily="18" charset="0"/>
              </a:rPr>
            </a:br>
            <a:endParaRPr lang="ru-RU" sz="4400" dirty="0"/>
          </a:p>
        </p:txBody>
      </p:sp>
    </p:spTree>
    <p:extLst>
      <p:ext uri="{BB962C8B-B14F-4D97-AF65-F5344CB8AC3E}">
        <p14:creationId xmlns:p14="http://schemas.microsoft.com/office/powerpoint/2010/main" xmlns="" val="2393217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3686" y="609601"/>
            <a:ext cx="9053520" cy="5927678"/>
          </a:xfrm>
        </p:spPr>
        <p:txBody>
          <a:bodyPr>
            <a:normAutofit fontScale="90000"/>
          </a:bodyPr>
          <a:lstStyle/>
          <a:p>
            <a:r>
              <a:rPr lang="ru-RU" b="1" dirty="0">
                <a:solidFill>
                  <a:srgbClr val="FF0000"/>
                </a:solidFill>
                <a:latin typeface="Times New Roman" panose="02020603050405020304" pitchFamily="18" charset="0"/>
                <a:cs typeface="Times New Roman" panose="02020603050405020304" pitchFamily="18" charset="0"/>
              </a:rPr>
              <a:t>Задачи </a:t>
            </a:r>
            <a:r>
              <a:rPr lang="ru-RU" b="1" dirty="0" smtClean="0">
                <a:solidFill>
                  <a:srgbClr val="FF0000"/>
                </a:solidFill>
                <a:latin typeface="Times New Roman" panose="02020603050405020304" pitchFamily="18" charset="0"/>
                <a:cs typeface="Times New Roman" panose="02020603050405020304" pitchFamily="18" charset="0"/>
              </a:rPr>
              <a:t>проекта. </a:t>
            </a:r>
            <a:br>
              <a:rPr lang="ru-RU" b="1" dirty="0" smtClean="0">
                <a:solidFill>
                  <a:srgbClr val="FF0000"/>
                </a:solidFill>
                <a:latin typeface="Times New Roman" panose="02020603050405020304" pitchFamily="18" charset="0"/>
                <a:cs typeface="Times New Roman" panose="02020603050405020304" pitchFamily="18" charset="0"/>
              </a:rPr>
            </a:br>
            <a:r>
              <a:rPr lang="ru-RU" b="1" i="1" dirty="0">
                <a:solidFill>
                  <a:schemeClr val="accent3">
                    <a:lumMod val="75000"/>
                  </a:schemeClr>
                </a:solidFill>
                <a:latin typeface="Times New Roman" panose="02020603050405020304" pitchFamily="18" charset="0"/>
                <a:cs typeface="Times New Roman" panose="02020603050405020304" pitchFamily="18" charset="0"/>
              </a:rPr>
              <a:t> </a:t>
            </a:r>
            <a:r>
              <a:rPr lang="ru-RU" b="1" i="1" dirty="0" smtClean="0">
                <a:solidFill>
                  <a:schemeClr val="accent3">
                    <a:lumMod val="75000"/>
                  </a:schemeClr>
                </a:solidFill>
                <a:latin typeface="Times New Roman" panose="02020603050405020304" pitchFamily="18" charset="0"/>
                <a:cs typeface="Times New Roman" panose="02020603050405020304" pitchFamily="18" charset="0"/>
              </a:rPr>
              <a:t>изучить </a:t>
            </a:r>
            <a:r>
              <a:rPr lang="ru-RU" b="1" i="1" dirty="0">
                <a:solidFill>
                  <a:schemeClr val="accent3">
                    <a:lumMod val="75000"/>
                  </a:schemeClr>
                </a:solidFill>
                <a:latin typeface="Times New Roman" panose="02020603050405020304" pitchFamily="18" charset="0"/>
                <a:cs typeface="Times New Roman" panose="02020603050405020304" pitchFamily="18" charset="0"/>
              </a:rPr>
              <a:t>вопрос происхождения слова </a:t>
            </a:r>
            <a:r>
              <a:rPr lang="ru-RU" b="1" i="1" dirty="0" smtClean="0">
                <a:solidFill>
                  <a:schemeClr val="accent3">
                    <a:lumMod val="75000"/>
                  </a:schemeClr>
                </a:solidFill>
                <a:latin typeface="Times New Roman" panose="02020603050405020304" pitchFamily="18" charset="0"/>
                <a:cs typeface="Times New Roman" panose="02020603050405020304" pitchFamily="18" charset="0"/>
              </a:rPr>
              <a:t>культура </a:t>
            </a:r>
            <a:br>
              <a:rPr lang="ru-RU" b="1" i="1" dirty="0" smtClean="0">
                <a:solidFill>
                  <a:schemeClr val="accent3">
                    <a:lumMod val="75000"/>
                  </a:schemeClr>
                </a:solidFill>
                <a:latin typeface="Times New Roman" panose="02020603050405020304" pitchFamily="18" charset="0"/>
                <a:cs typeface="Times New Roman" panose="02020603050405020304" pitchFamily="18" charset="0"/>
              </a:rPr>
            </a:br>
            <a:r>
              <a:rPr lang="ru-RU" b="1" i="1" dirty="0" smtClean="0">
                <a:solidFill>
                  <a:schemeClr val="accent3">
                    <a:lumMod val="75000"/>
                  </a:schemeClr>
                </a:solidFill>
                <a:latin typeface="Times New Roman" panose="02020603050405020304" pitchFamily="18" charset="0"/>
                <a:cs typeface="Times New Roman" panose="02020603050405020304" pitchFamily="18" charset="0"/>
              </a:rPr>
              <a:t/>
            </a:r>
            <a:br>
              <a:rPr lang="ru-RU" b="1" i="1" dirty="0" smtClean="0">
                <a:solidFill>
                  <a:schemeClr val="accent3">
                    <a:lumMod val="75000"/>
                  </a:schemeClr>
                </a:solidFill>
                <a:latin typeface="Times New Roman" panose="02020603050405020304" pitchFamily="18" charset="0"/>
                <a:cs typeface="Times New Roman" panose="02020603050405020304" pitchFamily="18" charset="0"/>
              </a:rPr>
            </a:br>
            <a:r>
              <a:rPr lang="ru-RU" b="1" i="1" dirty="0">
                <a:solidFill>
                  <a:schemeClr val="accent3">
                    <a:lumMod val="75000"/>
                  </a:schemeClr>
                </a:solidFill>
                <a:latin typeface="Times New Roman" panose="02020603050405020304" pitchFamily="18" charset="0"/>
                <a:cs typeface="Times New Roman" panose="02020603050405020304" pitchFamily="18" charset="0"/>
              </a:rPr>
              <a:t> </a:t>
            </a:r>
            <a:r>
              <a:rPr lang="ru-RU" b="1" i="1" dirty="0" smtClean="0">
                <a:solidFill>
                  <a:schemeClr val="accent3">
                    <a:lumMod val="75000"/>
                  </a:schemeClr>
                </a:solidFill>
                <a:latin typeface="Times New Roman" panose="02020603050405020304" pitchFamily="18" charset="0"/>
                <a:cs typeface="Times New Roman" panose="02020603050405020304" pitchFamily="18" charset="0"/>
              </a:rPr>
              <a:t>изучить </a:t>
            </a:r>
            <a:r>
              <a:rPr lang="ru-RU" b="1" i="1" dirty="0">
                <a:solidFill>
                  <a:schemeClr val="accent3">
                    <a:lumMod val="75000"/>
                  </a:schemeClr>
                </a:solidFill>
                <a:latin typeface="Times New Roman" panose="02020603050405020304" pitchFamily="18" charset="0"/>
                <a:cs typeface="Times New Roman" panose="02020603050405020304" pitchFamily="18" charset="0"/>
              </a:rPr>
              <a:t>применение слова «культура» на разных этапах развития </a:t>
            </a:r>
            <a:r>
              <a:rPr lang="ru-RU" b="1" i="1" dirty="0" smtClean="0">
                <a:solidFill>
                  <a:schemeClr val="accent3">
                    <a:lumMod val="75000"/>
                  </a:schemeClr>
                </a:solidFill>
                <a:latin typeface="Times New Roman" panose="02020603050405020304" pitchFamily="18" charset="0"/>
                <a:cs typeface="Times New Roman" panose="02020603050405020304" pitchFamily="18" charset="0"/>
              </a:rPr>
              <a:t>общества</a:t>
            </a:r>
            <a:br>
              <a:rPr lang="ru-RU" b="1" i="1" dirty="0" smtClean="0">
                <a:solidFill>
                  <a:schemeClr val="accent3">
                    <a:lumMod val="75000"/>
                  </a:schemeClr>
                </a:solidFill>
                <a:latin typeface="Times New Roman" panose="02020603050405020304" pitchFamily="18" charset="0"/>
                <a:cs typeface="Times New Roman" panose="02020603050405020304" pitchFamily="18" charset="0"/>
              </a:rPr>
            </a:br>
            <a:r>
              <a:rPr lang="ru-RU" b="1" i="1" dirty="0" smtClean="0">
                <a:solidFill>
                  <a:schemeClr val="accent3">
                    <a:lumMod val="75000"/>
                  </a:schemeClr>
                </a:solidFill>
                <a:latin typeface="Times New Roman" panose="02020603050405020304" pitchFamily="18" charset="0"/>
                <a:cs typeface="Times New Roman" panose="02020603050405020304" pitchFamily="18" charset="0"/>
              </a:rPr>
              <a:t/>
            </a:r>
            <a:br>
              <a:rPr lang="ru-RU" b="1" i="1" dirty="0" smtClean="0">
                <a:solidFill>
                  <a:schemeClr val="accent3">
                    <a:lumMod val="75000"/>
                  </a:schemeClr>
                </a:solidFill>
                <a:latin typeface="Times New Roman" panose="02020603050405020304" pitchFamily="18" charset="0"/>
                <a:cs typeface="Times New Roman" panose="02020603050405020304" pitchFamily="18" charset="0"/>
              </a:rPr>
            </a:br>
            <a:r>
              <a:rPr lang="ru-RU" b="1" i="1" dirty="0">
                <a:solidFill>
                  <a:schemeClr val="accent3">
                    <a:lumMod val="75000"/>
                  </a:schemeClr>
                </a:solidFill>
                <a:latin typeface="Times New Roman" panose="02020603050405020304" pitchFamily="18" charset="0"/>
                <a:cs typeface="Times New Roman" panose="02020603050405020304" pitchFamily="18" charset="0"/>
              </a:rPr>
              <a:t>провести опрос «Что для вас значит слово «культура?»»</a:t>
            </a:r>
            <a:r>
              <a:rPr lang="ru-RU" b="1" i="1" dirty="0" smtClean="0">
                <a:solidFill>
                  <a:schemeClr val="accent3">
                    <a:lumMod val="75000"/>
                  </a:schemeClr>
                </a:solidFill>
                <a:latin typeface="Times New Roman" panose="02020603050405020304" pitchFamily="18" charset="0"/>
                <a:cs typeface="Times New Roman" panose="02020603050405020304" pitchFamily="18" charset="0"/>
              </a:rPr>
              <a:t> </a:t>
            </a:r>
            <a:br>
              <a:rPr lang="ru-RU" b="1" i="1" dirty="0" smtClean="0">
                <a:solidFill>
                  <a:schemeClr val="accent3">
                    <a:lumMod val="75000"/>
                  </a:schemeClr>
                </a:solidFill>
                <a:latin typeface="Times New Roman" panose="02020603050405020304" pitchFamily="18" charset="0"/>
                <a:cs typeface="Times New Roman" panose="02020603050405020304" pitchFamily="18" charset="0"/>
              </a:rPr>
            </a:br>
            <a:r>
              <a:rPr lang="ru-RU" b="1" i="1" dirty="0" smtClean="0">
                <a:solidFill>
                  <a:schemeClr val="accent3">
                    <a:lumMod val="75000"/>
                  </a:schemeClr>
                </a:solidFill>
                <a:latin typeface="Times New Roman" panose="02020603050405020304" pitchFamily="18" charset="0"/>
                <a:cs typeface="Times New Roman" panose="02020603050405020304" pitchFamily="18" charset="0"/>
              </a:rPr>
              <a:t/>
            </a:r>
            <a:br>
              <a:rPr lang="ru-RU" b="1" i="1" dirty="0" smtClean="0">
                <a:solidFill>
                  <a:schemeClr val="accent3">
                    <a:lumMod val="75000"/>
                  </a:schemeClr>
                </a:solidFill>
                <a:latin typeface="Times New Roman" panose="02020603050405020304" pitchFamily="18" charset="0"/>
                <a:cs typeface="Times New Roman" panose="02020603050405020304" pitchFamily="18" charset="0"/>
              </a:rPr>
            </a:br>
            <a:r>
              <a:rPr lang="ru-RU" b="1" i="1" dirty="0" smtClean="0">
                <a:solidFill>
                  <a:schemeClr val="accent3">
                    <a:lumMod val="75000"/>
                  </a:schemeClr>
                </a:solidFill>
                <a:latin typeface="Times New Roman" panose="02020603050405020304" pitchFamily="18" charset="0"/>
                <a:cs typeface="Times New Roman" panose="02020603050405020304" pitchFamily="18" charset="0"/>
              </a:rPr>
              <a:t> сделать  соответствующие выводы.</a:t>
            </a:r>
            <a:br>
              <a:rPr lang="ru-RU" b="1" i="1" dirty="0" smtClean="0">
                <a:solidFill>
                  <a:schemeClr val="accent3">
                    <a:lumMod val="75000"/>
                  </a:schemeClr>
                </a:solidFill>
                <a:latin typeface="Times New Roman" panose="02020603050405020304" pitchFamily="18" charset="0"/>
                <a:cs typeface="Times New Roman" panose="02020603050405020304" pitchFamily="18" charset="0"/>
              </a:rPr>
            </a:br>
            <a:r>
              <a:rPr lang="ru-RU" i="1" dirty="0">
                <a:solidFill>
                  <a:schemeClr val="accent3">
                    <a:lumMod val="75000"/>
                  </a:schemeClr>
                </a:solidFill>
                <a:latin typeface="Times New Roman" panose="02020603050405020304" pitchFamily="18" charset="0"/>
                <a:cs typeface="Times New Roman" panose="02020603050405020304" pitchFamily="18" charset="0"/>
              </a:rPr>
              <a:t/>
            </a:r>
            <a:br>
              <a:rPr lang="ru-RU" i="1" dirty="0">
                <a:solidFill>
                  <a:schemeClr val="accent3">
                    <a:lumMod val="75000"/>
                  </a:schemeClr>
                </a:solidFill>
                <a:latin typeface="Times New Roman" panose="02020603050405020304" pitchFamily="18" charset="0"/>
                <a:cs typeface="Times New Roman" panose="02020603050405020304" pitchFamily="18" charset="0"/>
              </a:rPr>
            </a:br>
            <a:endParaRPr lang="ru-RU" dirty="0"/>
          </a:p>
        </p:txBody>
      </p:sp>
      <p:sp>
        <p:nvSpPr>
          <p:cNvPr id="5" name="Стрелка вправо 4"/>
          <p:cNvSpPr/>
          <p:nvPr/>
        </p:nvSpPr>
        <p:spPr>
          <a:xfrm>
            <a:off x="465793" y="1364776"/>
            <a:ext cx="395785" cy="341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право 5"/>
          <p:cNvSpPr/>
          <p:nvPr/>
        </p:nvSpPr>
        <p:spPr>
          <a:xfrm>
            <a:off x="349408" y="3716730"/>
            <a:ext cx="395785" cy="3957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p:cNvSpPr/>
          <p:nvPr/>
        </p:nvSpPr>
        <p:spPr>
          <a:xfrm>
            <a:off x="430914" y="5113357"/>
            <a:ext cx="421313" cy="423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p:cNvSpPr/>
          <p:nvPr/>
        </p:nvSpPr>
        <p:spPr>
          <a:xfrm>
            <a:off x="412402" y="2180221"/>
            <a:ext cx="423460" cy="3844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3604895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8277" y="636895"/>
            <a:ext cx="8596668" cy="5409063"/>
          </a:xfrm>
        </p:spPr>
        <p:txBody>
          <a:bodyPr/>
          <a:lstStyle/>
          <a:p>
            <a:r>
              <a:rPr lang="ru-RU" sz="5400" b="1" i="1" dirty="0" smtClean="0">
                <a:solidFill>
                  <a:srgbClr val="FF0000"/>
                </a:solidFill>
                <a:latin typeface="Times New Roman" panose="02020603050405020304" pitchFamily="18" charset="0"/>
                <a:cs typeface="Times New Roman" panose="02020603050405020304" pitchFamily="18" charset="0"/>
              </a:rPr>
              <a:t>Гипотеза</a:t>
            </a:r>
            <a:br>
              <a:rPr lang="ru-RU" sz="5400" b="1" i="1" dirty="0" smtClean="0">
                <a:solidFill>
                  <a:srgbClr val="FF0000"/>
                </a:solidFill>
                <a:latin typeface="Times New Roman" panose="02020603050405020304" pitchFamily="18" charset="0"/>
                <a:cs typeface="Times New Roman" panose="02020603050405020304" pitchFamily="18" charset="0"/>
              </a:rPr>
            </a:br>
            <a:r>
              <a:rPr lang="ru-RU" b="1" i="1" dirty="0" smtClean="0">
                <a:solidFill>
                  <a:schemeClr val="accent3">
                    <a:lumMod val="75000"/>
                  </a:schemeClr>
                </a:solidFill>
                <a:latin typeface="Times New Roman" panose="02020603050405020304" pitchFamily="18" charset="0"/>
                <a:cs typeface="Times New Roman" panose="02020603050405020304" pitchFamily="18" charset="0"/>
              </a:rPr>
              <a:t/>
            </a:r>
            <a:br>
              <a:rPr lang="ru-RU" b="1" i="1" dirty="0" smtClean="0">
                <a:solidFill>
                  <a:schemeClr val="accent3">
                    <a:lumMod val="75000"/>
                  </a:schemeClr>
                </a:solidFill>
                <a:latin typeface="Times New Roman" panose="02020603050405020304" pitchFamily="18" charset="0"/>
                <a:cs typeface="Times New Roman" panose="02020603050405020304" pitchFamily="18" charset="0"/>
              </a:rPr>
            </a:br>
            <a:r>
              <a:rPr lang="ru-RU" sz="4000" b="1" i="1" dirty="0" smtClean="0">
                <a:solidFill>
                  <a:schemeClr val="accent3">
                    <a:lumMod val="75000"/>
                  </a:schemeClr>
                </a:solidFill>
                <a:latin typeface="Times New Roman" panose="02020603050405020304" pitchFamily="18" charset="0"/>
                <a:cs typeface="Times New Roman" panose="02020603050405020304" pitchFamily="18" charset="0"/>
              </a:rPr>
              <a:t>Происхождение </a:t>
            </a:r>
            <a:r>
              <a:rPr lang="ru-RU" sz="4000" b="1" i="1" dirty="0">
                <a:solidFill>
                  <a:schemeClr val="accent3">
                    <a:lumMod val="75000"/>
                  </a:schemeClr>
                </a:solidFill>
                <a:latin typeface="Times New Roman" panose="02020603050405020304" pitchFamily="18" charset="0"/>
                <a:cs typeface="Times New Roman" panose="02020603050405020304" pitchFamily="18" charset="0"/>
              </a:rPr>
              <a:t>слова «культура» древнее, его значение и применение  изменялись  с течением времени, на современном этапе его значение многообразно.</a:t>
            </a:r>
            <a:r>
              <a:rPr lang="ru-RU" sz="4000" dirty="0"/>
              <a:t/>
            </a:r>
            <a:br>
              <a:rPr lang="ru-RU" sz="4000" dirty="0"/>
            </a:br>
            <a:endParaRPr lang="ru-RU" sz="4000" dirty="0"/>
          </a:p>
        </p:txBody>
      </p:sp>
    </p:spTree>
    <p:extLst>
      <p:ext uri="{BB962C8B-B14F-4D97-AF65-F5344CB8AC3E}">
        <p14:creationId xmlns:p14="http://schemas.microsoft.com/office/powerpoint/2010/main" xmlns="" val="657196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463654"/>
          </a:xfrm>
        </p:spPr>
        <p:txBody>
          <a:bodyPr>
            <a:normAutofit fontScale="90000"/>
          </a:bodyPr>
          <a:lstStyle/>
          <a:p>
            <a:r>
              <a:rPr lang="ru-RU" b="1" dirty="0" smtClean="0">
                <a:solidFill>
                  <a:srgbClr val="FF0000"/>
                </a:solidFill>
                <a:latin typeface="Times New Roman" panose="02020603050405020304" pitchFamily="18" charset="0"/>
                <a:cs typeface="Times New Roman" panose="02020603050405020304" pitchFamily="18" charset="0"/>
              </a:rPr>
              <a:t>  </a:t>
            </a:r>
            <a:r>
              <a:rPr lang="ru-RU" sz="4000" b="1" dirty="0" smtClean="0">
                <a:solidFill>
                  <a:srgbClr val="FF0000"/>
                </a:solidFill>
                <a:latin typeface="Times New Roman" panose="02020603050405020304" pitchFamily="18" charset="0"/>
                <a:cs typeface="Times New Roman" panose="02020603050405020304" pitchFamily="18" charset="0"/>
              </a:rPr>
              <a:t>Методы исследования:</a:t>
            </a:r>
            <a:br>
              <a:rPr lang="ru-RU" sz="4000" b="1" dirty="0" smtClean="0">
                <a:solidFill>
                  <a:srgbClr val="FF0000"/>
                </a:solidFill>
                <a:latin typeface="Times New Roman" panose="02020603050405020304" pitchFamily="18" charset="0"/>
                <a:cs typeface="Times New Roman" panose="02020603050405020304" pitchFamily="18" charset="0"/>
              </a:rPr>
            </a:br>
            <a:r>
              <a:rPr lang="ru-RU" b="1" dirty="0" smtClean="0">
                <a:solidFill>
                  <a:schemeClr val="accent6">
                    <a:lumMod val="50000"/>
                  </a:schemeClr>
                </a:solidFill>
                <a:latin typeface="Times New Roman" panose="02020603050405020304" pitchFamily="18" charset="0"/>
                <a:cs typeface="Times New Roman" panose="02020603050405020304" pitchFamily="18" charset="0"/>
              </a:rPr>
              <a:t/>
            </a:r>
            <a:br>
              <a:rPr lang="ru-RU" b="1" dirty="0" smtClean="0">
                <a:solidFill>
                  <a:schemeClr val="accent6">
                    <a:lumMod val="50000"/>
                  </a:schemeClr>
                </a:solidFill>
                <a:latin typeface="Times New Roman" panose="02020603050405020304" pitchFamily="18" charset="0"/>
                <a:cs typeface="Times New Roman" panose="02020603050405020304" pitchFamily="18" charset="0"/>
              </a:rPr>
            </a:br>
            <a:r>
              <a:rPr lang="ru-RU" b="1" dirty="0" smtClean="0">
                <a:solidFill>
                  <a:schemeClr val="accent6">
                    <a:lumMod val="50000"/>
                  </a:schemeClr>
                </a:solidFill>
                <a:latin typeface="Times New Roman" panose="02020603050405020304" pitchFamily="18" charset="0"/>
                <a:cs typeface="Times New Roman" panose="02020603050405020304" pitchFamily="18" charset="0"/>
              </a:rPr>
              <a:t>         -Формализация</a:t>
            </a:r>
            <a:br>
              <a:rPr lang="ru-RU" b="1" dirty="0" smtClean="0">
                <a:solidFill>
                  <a:schemeClr val="accent6">
                    <a:lumMod val="50000"/>
                  </a:schemeClr>
                </a:solidFill>
                <a:latin typeface="Times New Roman" panose="02020603050405020304" pitchFamily="18" charset="0"/>
                <a:cs typeface="Times New Roman" panose="02020603050405020304" pitchFamily="18" charset="0"/>
              </a:rPr>
            </a:br>
            <a:r>
              <a:rPr lang="ru-RU" b="1" dirty="0" smtClean="0">
                <a:solidFill>
                  <a:schemeClr val="accent6">
                    <a:lumMod val="50000"/>
                  </a:schemeClr>
                </a:solidFill>
                <a:latin typeface="Times New Roman" panose="02020603050405020304" pitchFamily="18" charset="0"/>
                <a:cs typeface="Times New Roman" panose="02020603050405020304" pitchFamily="18" charset="0"/>
              </a:rPr>
              <a:t/>
            </a:r>
            <a:br>
              <a:rPr lang="ru-RU" b="1" dirty="0" smtClean="0">
                <a:solidFill>
                  <a:schemeClr val="accent6">
                    <a:lumMod val="50000"/>
                  </a:schemeClr>
                </a:solidFill>
                <a:latin typeface="Times New Roman" panose="02020603050405020304" pitchFamily="18" charset="0"/>
                <a:cs typeface="Times New Roman" panose="02020603050405020304" pitchFamily="18" charset="0"/>
              </a:rPr>
            </a:br>
            <a:r>
              <a:rPr lang="ru-RU" b="1" dirty="0" smtClean="0">
                <a:solidFill>
                  <a:schemeClr val="accent6">
                    <a:lumMod val="50000"/>
                  </a:schemeClr>
                </a:solidFill>
                <a:latin typeface="Times New Roman" panose="02020603050405020304" pitchFamily="18" charset="0"/>
                <a:cs typeface="Times New Roman" panose="02020603050405020304" pitchFamily="18" charset="0"/>
              </a:rPr>
              <a:t>         -Изучение</a:t>
            </a:r>
            <a:br>
              <a:rPr lang="ru-RU" b="1" dirty="0" smtClean="0">
                <a:solidFill>
                  <a:schemeClr val="accent6">
                    <a:lumMod val="50000"/>
                  </a:schemeClr>
                </a:solidFill>
                <a:latin typeface="Times New Roman" panose="02020603050405020304" pitchFamily="18" charset="0"/>
                <a:cs typeface="Times New Roman" panose="02020603050405020304" pitchFamily="18" charset="0"/>
              </a:rPr>
            </a:br>
            <a:r>
              <a:rPr lang="ru-RU" b="1" dirty="0" smtClean="0">
                <a:solidFill>
                  <a:schemeClr val="accent6">
                    <a:lumMod val="50000"/>
                  </a:schemeClr>
                </a:solidFill>
                <a:latin typeface="Times New Roman" panose="02020603050405020304" pitchFamily="18" charset="0"/>
                <a:cs typeface="Times New Roman" panose="02020603050405020304" pitchFamily="18" charset="0"/>
              </a:rPr>
              <a:t/>
            </a:r>
            <a:br>
              <a:rPr lang="ru-RU" b="1" dirty="0" smtClean="0">
                <a:solidFill>
                  <a:schemeClr val="accent6">
                    <a:lumMod val="50000"/>
                  </a:schemeClr>
                </a:solidFill>
                <a:latin typeface="Times New Roman" panose="02020603050405020304" pitchFamily="18" charset="0"/>
                <a:cs typeface="Times New Roman" panose="02020603050405020304" pitchFamily="18" charset="0"/>
              </a:rPr>
            </a:br>
            <a:r>
              <a:rPr lang="ru-RU" b="1" dirty="0" smtClean="0">
                <a:solidFill>
                  <a:schemeClr val="accent6">
                    <a:lumMod val="50000"/>
                  </a:schemeClr>
                </a:solidFill>
                <a:latin typeface="Times New Roman" panose="02020603050405020304" pitchFamily="18" charset="0"/>
                <a:cs typeface="Times New Roman" panose="02020603050405020304" pitchFamily="18" charset="0"/>
              </a:rPr>
              <a:t>         -Сравнение</a:t>
            </a:r>
            <a:br>
              <a:rPr lang="ru-RU" b="1" dirty="0" smtClean="0">
                <a:solidFill>
                  <a:schemeClr val="accent6">
                    <a:lumMod val="50000"/>
                  </a:schemeClr>
                </a:solidFill>
                <a:latin typeface="Times New Roman" panose="02020603050405020304" pitchFamily="18" charset="0"/>
                <a:cs typeface="Times New Roman" panose="02020603050405020304" pitchFamily="18" charset="0"/>
              </a:rPr>
            </a:br>
            <a:r>
              <a:rPr lang="ru-RU" b="1" dirty="0" smtClean="0">
                <a:solidFill>
                  <a:schemeClr val="accent6">
                    <a:lumMod val="50000"/>
                  </a:schemeClr>
                </a:solidFill>
                <a:latin typeface="Times New Roman" panose="02020603050405020304" pitchFamily="18" charset="0"/>
                <a:cs typeface="Times New Roman" panose="02020603050405020304" pitchFamily="18" charset="0"/>
              </a:rPr>
              <a:t/>
            </a:r>
            <a:br>
              <a:rPr lang="ru-RU" b="1" dirty="0" smtClean="0">
                <a:solidFill>
                  <a:schemeClr val="accent6">
                    <a:lumMod val="50000"/>
                  </a:schemeClr>
                </a:solidFill>
                <a:latin typeface="Times New Roman" panose="02020603050405020304" pitchFamily="18" charset="0"/>
                <a:cs typeface="Times New Roman" panose="02020603050405020304" pitchFamily="18" charset="0"/>
              </a:rPr>
            </a:br>
            <a:r>
              <a:rPr lang="ru-RU" b="1" dirty="0" smtClean="0">
                <a:solidFill>
                  <a:schemeClr val="accent6">
                    <a:lumMod val="50000"/>
                  </a:schemeClr>
                </a:solidFill>
                <a:latin typeface="Times New Roman" panose="02020603050405020304" pitchFamily="18" charset="0"/>
                <a:cs typeface="Times New Roman" panose="02020603050405020304" pitchFamily="18" charset="0"/>
              </a:rPr>
              <a:t>         -Анкетирование </a:t>
            </a:r>
            <a:br>
              <a:rPr lang="ru-RU" b="1" dirty="0" smtClean="0">
                <a:solidFill>
                  <a:schemeClr val="accent6">
                    <a:lumMod val="50000"/>
                  </a:schemeClr>
                </a:solidFill>
                <a:latin typeface="Times New Roman" panose="02020603050405020304" pitchFamily="18" charset="0"/>
                <a:cs typeface="Times New Roman" panose="02020603050405020304" pitchFamily="18" charset="0"/>
              </a:rPr>
            </a:br>
            <a:r>
              <a:rPr lang="ru-RU" b="1" dirty="0" smtClean="0">
                <a:solidFill>
                  <a:schemeClr val="accent6">
                    <a:lumMod val="50000"/>
                  </a:schemeClr>
                </a:solidFill>
                <a:latin typeface="Times New Roman" panose="02020603050405020304" pitchFamily="18" charset="0"/>
                <a:cs typeface="Times New Roman" panose="02020603050405020304" pitchFamily="18" charset="0"/>
              </a:rPr>
              <a:t/>
            </a:r>
            <a:br>
              <a:rPr lang="ru-RU" b="1" dirty="0" smtClean="0">
                <a:solidFill>
                  <a:schemeClr val="accent6">
                    <a:lumMod val="50000"/>
                  </a:schemeClr>
                </a:solidFill>
                <a:latin typeface="Times New Roman" panose="02020603050405020304" pitchFamily="18" charset="0"/>
                <a:cs typeface="Times New Roman" panose="02020603050405020304" pitchFamily="18" charset="0"/>
              </a:rPr>
            </a:br>
            <a:r>
              <a:rPr lang="ru-RU" b="1" dirty="0" smtClean="0">
                <a:solidFill>
                  <a:schemeClr val="accent6">
                    <a:lumMod val="50000"/>
                  </a:schemeClr>
                </a:solidFill>
                <a:latin typeface="Times New Roman" panose="02020603050405020304" pitchFamily="18" charset="0"/>
                <a:cs typeface="Times New Roman" panose="02020603050405020304" pitchFamily="18" charset="0"/>
              </a:rPr>
              <a:t>         -Анализ</a:t>
            </a:r>
            <a:endParaRPr lang="ru-RU" dirty="0">
              <a:solidFill>
                <a:schemeClr val="accent6">
                  <a:lumMod val="50000"/>
                </a:schemeClr>
              </a:solidFill>
            </a:endParaRPr>
          </a:p>
        </p:txBody>
      </p:sp>
      <p:sp>
        <p:nvSpPr>
          <p:cNvPr id="3" name="Прямоугольник 2"/>
          <p:cNvSpPr/>
          <p:nvPr/>
        </p:nvSpPr>
        <p:spPr>
          <a:xfrm>
            <a:off x="1246496" y="2592780"/>
            <a:ext cx="6096000" cy="369332"/>
          </a:xfrm>
          <a:prstGeom prst="rect">
            <a:avLst/>
          </a:prstGeom>
        </p:spPr>
        <p:txBody>
          <a:bodyPr>
            <a:spAutoFit/>
          </a:bodyPr>
          <a:lstStyle/>
          <a:p>
            <a:endParaRPr lang="ru-RU" dirty="0"/>
          </a:p>
        </p:txBody>
      </p:sp>
    </p:spTree>
    <p:extLst>
      <p:ext uri="{BB962C8B-B14F-4D97-AF65-F5344CB8AC3E}">
        <p14:creationId xmlns:p14="http://schemas.microsoft.com/office/powerpoint/2010/main" xmlns="" val="1596483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50125"/>
            <a:ext cx="10322762" cy="6564573"/>
          </a:xfrm>
        </p:spPr>
        <p:txBody>
          <a:bodyPr>
            <a:normAutofit fontScale="90000"/>
          </a:bodyPr>
          <a:lstStyle/>
          <a:p>
            <a:r>
              <a:rPr lang="ru-RU" sz="2000" dirty="0" smtClean="0">
                <a:solidFill>
                  <a:srgbClr val="7030A0"/>
                </a:solidFill>
              </a:rPr>
              <a:t>                              </a:t>
            </a:r>
            <a:br>
              <a:rPr lang="ru-RU" sz="2000" dirty="0" smtClean="0">
                <a:solidFill>
                  <a:srgbClr val="7030A0"/>
                </a:solidFill>
              </a:rPr>
            </a:br>
            <a:r>
              <a:rPr lang="ru-RU" sz="2400" b="1" u="sng" dirty="0" smtClean="0">
                <a:solidFill>
                  <a:srgbClr val="FF0000"/>
                </a:solidFill>
                <a:effectLst>
                  <a:outerShdw blurRad="38100" dist="38100" dir="2700000" algn="tl">
                    <a:srgbClr val="000000">
                      <a:alpha val="43137"/>
                    </a:srgbClr>
                  </a:outerShdw>
                </a:effectLst>
              </a:rPr>
              <a:t>ПРОИСХОЖДЕНИЕ СЛОВА «КУЛЬТУРА»</a:t>
            </a:r>
            <a:br>
              <a:rPr lang="ru-RU" sz="2400" b="1" u="sng" dirty="0" smtClean="0">
                <a:solidFill>
                  <a:srgbClr val="FF0000"/>
                </a:solidFill>
                <a:effectLst>
                  <a:outerShdw blurRad="38100" dist="38100" dir="2700000" algn="tl">
                    <a:srgbClr val="000000">
                      <a:alpha val="43137"/>
                    </a:srgbClr>
                  </a:outerShdw>
                </a:effectLst>
              </a:rPr>
            </a:br>
            <a:r>
              <a:rPr lang="ru-RU" sz="2000" dirty="0" smtClean="0">
                <a:solidFill>
                  <a:srgbClr val="7030A0"/>
                </a:solidFill>
              </a:rPr>
              <a:t/>
            </a:r>
            <a:br>
              <a:rPr lang="ru-RU" sz="2000" dirty="0" smtClean="0">
                <a:solidFill>
                  <a:srgbClr val="7030A0"/>
                </a:solidFill>
              </a:rPr>
            </a:br>
            <a:r>
              <a:rPr lang="ru-RU" sz="2000" dirty="0" smtClean="0">
                <a:solidFill>
                  <a:srgbClr val="7030A0"/>
                </a:solidFill>
              </a:rPr>
              <a:t>В начале изучения происхождения слова «Культура» обратимся к </a:t>
            </a:r>
            <a:r>
              <a:rPr lang="ru-RU" sz="2000" b="1" u="sng" dirty="0" smtClean="0">
                <a:solidFill>
                  <a:srgbClr val="7030A0"/>
                </a:solidFill>
              </a:rPr>
              <a:t>словарям:</a:t>
            </a:r>
            <a:br>
              <a:rPr lang="ru-RU" sz="2000" b="1" u="sng" dirty="0" smtClean="0">
                <a:solidFill>
                  <a:srgbClr val="7030A0"/>
                </a:solidFill>
              </a:rPr>
            </a:br>
            <a:r>
              <a:rPr lang="ru-RU" sz="2000" dirty="0" smtClean="0">
                <a:solidFill>
                  <a:srgbClr val="FF0000"/>
                </a:solidFill>
              </a:rPr>
              <a:t/>
            </a:r>
            <a:br>
              <a:rPr lang="ru-RU" sz="2000" dirty="0" smtClean="0">
                <a:solidFill>
                  <a:srgbClr val="FF0000"/>
                </a:solidFill>
              </a:rPr>
            </a:br>
            <a:r>
              <a:rPr lang="ru-RU" sz="2400" b="1" dirty="0" err="1" smtClean="0">
                <a:solidFill>
                  <a:srgbClr val="7030A0"/>
                </a:solidFill>
                <a:latin typeface="Times New Roman" panose="02020603050405020304" pitchFamily="18" charset="0"/>
                <a:cs typeface="Times New Roman" panose="02020603050405020304" pitchFamily="18" charset="0"/>
              </a:rPr>
              <a:t>В.Даль</a:t>
            </a:r>
            <a:r>
              <a:rPr lang="ru-RU" sz="2400" b="1" dirty="0" smtClean="0">
                <a:solidFill>
                  <a:srgbClr val="7030A0"/>
                </a:solidFill>
                <a:latin typeface="Times New Roman" panose="02020603050405020304" pitchFamily="18" charset="0"/>
                <a:cs typeface="Times New Roman" panose="02020603050405020304" pitchFamily="18" charset="0"/>
              </a:rPr>
              <a:t>.</a:t>
            </a:r>
            <a:r>
              <a:rPr lang="ru-RU" sz="2400" b="1" dirty="0" smtClean="0">
                <a:solidFill>
                  <a:srgbClr val="FF0000"/>
                </a:solidFill>
                <a:latin typeface="Times New Roman" panose="02020603050405020304" pitchFamily="18" charset="0"/>
                <a:cs typeface="Times New Roman" panose="02020603050405020304" pitchFamily="18" charset="0"/>
              </a:rPr>
              <a:t> </a:t>
            </a:r>
            <a:r>
              <a:rPr lang="ru-RU" sz="2400" b="1" dirty="0" smtClean="0">
                <a:solidFill>
                  <a:srgbClr val="7030A0"/>
                </a:solidFill>
                <a:latin typeface="Times New Roman" panose="02020603050405020304" pitchFamily="18" charset="0"/>
                <a:cs typeface="Times New Roman" panose="02020603050405020304" pitchFamily="18" charset="0"/>
              </a:rPr>
              <a:t>Толковый словарь живого великорусского языка.</a:t>
            </a:r>
            <a:br>
              <a:rPr lang="ru-RU" sz="2400" b="1" dirty="0" smtClean="0">
                <a:solidFill>
                  <a:srgbClr val="7030A0"/>
                </a:solidFill>
                <a:latin typeface="Times New Roman" panose="02020603050405020304" pitchFamily="18" charset="0"/>
                <a:cs typeface="Times New Roman" panose="02020603050405020304" pitchFamily="18" charset="0"/>
              </a:rPr>
            </a:br>
            <a:r>
              <a:rPr lang="ru-RU" sz="2400" b="1" dirty="0">
                <a:solidFill>
                  <a:srgbClr val="FF0000"/>
                </a:solidFill>
                <a:latin typeface="Times New Roman" panose="02020603050405020304" pitchFamily="18" charset="0"/>
                <a:cs typeface="Times New Roman" panose="02020603050405020304" pitchFamily="18" charset="0"/>
              </a:rPr>
              <a:t>КУЛЬТУРА</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err="1" smtClean="0">
                <a:solidFill>
                  <a:srgbClr val="C00000"/>
                </a:solidFill>
                <a:latin typeface="Times New Roman" panose="02020603050405020304" pitchFamily="18" charset="0"/>
                <a:cs typeface="Times New Roman" panose="02020603050405020304" pitchFamily="18" charset="0"/>
              </a:rPr>
              <a:t>ж.р</a:t>
            </a:r>
            <a:r>
              <a:rPr lang="ru-RU" sz="2400" dirty="0" smtClean="0">
                <a:solidFill>
                  <a:srgbClr val="C00000"/>
                </a:solidFill>
                <a:latin typeface="Times New Roman" panose="02020603050405020304" pitchFamily="18" charset="0"/>
                <a:cs typeface="Times New Roman" panose="02020603050405020304" pitchFamily="18" charset="0"/>
              </a:rPr>
              <a:t>. </a:t>
            </a:r>
            <a:r>
              <a:rPr lang="ru-RU" sz="2400" dirty="0">
                <a:solidFill>
                  <a:srgbClr val="C00000"/>
                </a:solidFill>
                <a:latin typeface="Times New Roman" panose="02020603050405020304" pitchFamily="18" charset="0"/>
                <a:cs typeface="Times New Roman" panose="02020603050405020304" pitchFamily="18" charset="0"/>
              </a:rPr>
              <a:t>франц. обработка и уход, возделывание, </a:t>
            </a:r>
            <a:r>
              <a:rPr lang="ru-RU" sz="2400" dirty="0" err="1">
                <a:solidFill>
                  <a:srgbClr val="C00000"/>
                </a:solidFill>
                <a:latin typeface="Times New Roman" panose="02020603050405020304" pitchFamily="18" charset="0"/>
                <a:cs typeface="Times New Roman" panose="02020603050405020304" pitchFamily="18" charset="0"/>
              </a:rPr>
              <a:t>возделка</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smtClean="0">
                <a:solidFill>
                  <a:srgbClr val="C00000"/>
                </a:solidFill>
                <a:latin typeface="Times New Roman" panose="02020603050405020304" pitchFamily="18" charset="0"/>
                <a:cs typeface="Times New Roman" panose="02020603050405020304" pitchFamily="18" charset="0"/>
              </a:rPr>
              <a:t> </a:t>
            </a:r>
            <a:r>
              <a:rPr lang="ru-RU" sz="2400" dirty="0">
                <a:solidFill>
                  <a:srgbClr val="C00000"/>
                </a:solidFill>
                <a:latin typeface="Times New Roman" panose="02020603050405020304" pitchFamily="18" charset="0"/>
                <a:cs typeface="Times New Roman" panose="02020603050405020304" pitchFamily="18" charset="0"/>
              </a:rPr>
              <a:t>образование, умственное и нравственное</a:t>
            </a:r>
            <a:r>
              <a:rPr lang="ru-RU" sz="2400" dirty="0" smtClean="0">
                <a:solidFill>
                  <a:srgbClr val="C00000"/>
                </a:solidFill>
                <a:latin typeface="Times New Roman" panose="02020603050405020304" pitchFamily="18" charset="0"/>
                <a:cs typeface="Times New Roman" panose="02020603050405020304" pitchFamily="18" charset="0"/>
              </a:rPr>
              <a:t>;</a:t>
            </a:r>
            <a:br>
              <a:rPr lang="ru-RU" sz="2400" dirty="0" smtClean="0">
                <a:solidFill>
                  <a:srgbClr val="C00000"/>
                </a:solidFill>
                <a:latin typeface="Times New Roman" panose="02020603050405020304" pitchFamily="18" charset="0"/>
                <a:cs typeface="Times New Roman" panose="02020603050405020304" pitchFamily="18" charset="0"/>
              </a:rPr>
            </a:br>
            <a:r>
              <a:rPr lang="ru-RU" sz="2400" dirty="0" smtClean="0">
                <a:solidFill>
                  <a:srgbClr val="C00000"/>
                </a:solidFill>
                <a:latin typeface="Times New Roman" panose="02020603050405020304" pitchFamily="18" charset="0"/>
                <a:cs typeface="Times New Roman" panose="02020603050405020304" pitchFamily="18" charset="0"/>
              </a:rPr>
              <a:t> </a:t>
            </a:r>
            <a:r>
              <a:rPr lang="ru-RU" sz="2400" dirty="0">
                <a:solidFill>
                  <a:srgbClr val="C00000"/>
                </a:solidFill>
                <a:latin typeface="Times New Roman" panose="02020603050405020304" pitchFamily="18" charset="0"/>
                <a:cs typeface="Times New Roman" panose="02020603050405020304" pitchFamily="18" charset="0"/>
              </a:rPr>
              <a:t>говорят </a:t>
            </a:r>
            <a:r>
              <a:rPr lang="ru-RU" sz="2400" dirty="0" smtClean="0">
                <a:solidFill>
                  <a:srgbClr val="C00000"/>
                </a:solidFill>
                <a:latin typeface="Times New Roman" panose="02020603050405020304" pitchFamily="18" charset="0"/>
                <a:cs typeface="Times New Roman" panose="02020603050405020304" pitchFamily="18" charset="0"/>
              </a:rPr>
              <a:t>даже </a:t>
            </a:r>
            <a:r>
              <a:rPr lang="ru-RU" sz="2400" i="1" dirty="0" smtClean="0">
                <a:solidFill>
                  <a:srgbClr val="C00000"/>
                </a:solidFill>
                <a:latin typeface="Times New Roman" panose="02020603050405020304" pitchFamily="18" charset="0"/>
                <a:cs typeface="Times New Roman" panose="02020603050405020304" pitchFamily="18" charset="0"/>
              </a:rPr>
              <a:t>культивировать</a:t>
            </a:r>
            <a:r>
              <a:rPr lang="ru-RU" sz="2400" dirty="0">
                <a:solidFill>
                  <a:srgbClr val="C00000"/>
                </a:solidFill>
                <a:latin typeface="Times New Roman" panose="02020603050405020304" pitchFamily="18" charset="0"/>
                <a:cs typeface="Times New Roman" panose="02020603050405020304" pitchFamily="18" charset="0"/>
              </a:rPr>
              <a:t>, </a:t>
            </a:r>
            <a:r>
              <a:rPr lang="ru-RU" sz="2400" dirty="0" smtClean="0">
                <a:solidFill>
                  <a:srgbClr val="C00000"/>
                </a:solidFill>
                <a:latin typeface="Times New Roman" panose="02020603050405020304" pitchFamily="18" charset="0"/>
                <a:cs typeface="Times New Roman" panose="02020603050405020304" pitchFamily="18" charset="0"/>
              </a:rPr>
              <a:t>вместо </a:t>
            </a:r>
            <a:r>
              <a:rPr lang="ru-RU" sz="2400" dirty="0">
                <a:solidFill>
                  <a:srgbClr val="C00000"/>
                </a:solidFill>
                <a:latin typeface="Times New Roman" panose="02020603050405020304" pitchFamily="18" charset="0"/>
                <a:cs typeface="Times New Roman" panose="02020603050405020304" pitchFamily="18" charset="0"/>
              </a:rPr>
              <a:t>обрабатывать, возделывать, образовать и пр</a:t>
            </a:r>
            <a:r>
              <a:rPr lang="ru-RU" sz="2400" dirty="0" smtClean="0">
                <a:solidFill>
                  <a:srgbClr val="C00000"/>
                </a:solidFill>
                <a:latin typeface="Times New Roman" panose="02020603050405020304" pitchFamily="18" charset="0"/>
                <a:cs typeface="Times New Roman" panose="02020603050405020304" pitchFamily="18" charset="0"/>
              </a:rPr>
              <a:t>.</a:t>
            </a:r>
            <a:br>
              <a:rPr lang="ru-RU" sz="2400" dirty="0" smtClean="0">
                <a:solidFill>
                  <a:srgbClr val="C00000"/>
                </a:solidFill>
                <a:latin typeface="Times New Roman" panose="02020603050405020304" pitchFamily="18" charset="0"/>
                <a:cs typeface="Times New Roman" panose="02020603050405020304" pitchFamily="18" charset="0"/>
              </a:rPr>
            </a:br>
            <a:r>
              <a:rPr lang="ru-RU" sz="2400" dirty="0" smtClean="0">
                <a:solidFill>
                  <a:srgbClr val="C00000"/>
                </a:solidFill>
                <a:latin typeface="Times New Roman" panose="02020603050405020304" pitchFamily="18" charset="0"/>
                <a:cs typeface="Times New Roman" panose="02020603050405020304" pitchFamily="18" charset="0"/>
              </a:rPr>
              <a:t/>
            </a:r>
            <a:br>
              <a:rPr lang="ru-RU" sz="2400" dirty="0" smtClean="0">
                <a:solidFill>
                  <a:srgbClr val="C00000"/>
                </a:solidFill>
                <a:latin typeface="Times New Roman" panose="02020603050405020304" pitchFamily="18" charset="0"/>
                <a:cs typeface="Times New Roman" panose="02020603050405020304" pitchFamily="18" charset="0"/>
              </a:rPr>
            </a:br>
            <a:r>
              <a:rPr lang="ru-RU" sz="2400" dirty="0">
                <a:solidFill>
                  <a:srgbClr val="C00000"/>
                </a:solidFill>
                <a:latin typeface="Times New Roman" panose="02020603050405020304" pitchFamily="18" charset="0"/>
                <a:cs typeface="Times New Roman" panose="02020603050405020304" pitchFamily="18" charset="0"/>
              </a:rPr>
              <a:t> </a:t>
            </a:r>
            <a:r>
              <a:rPr lang="ru-RU" sz="2400" b="1" dirty="0" smtClean="0">
                <a:solidFill>
                  <a:srgbClr val="7030A0"/>
                </a:solidFill>
                <a:latin typeface="Times New Roman" panose="02020603050405020304" pitchFamily="18" charset="0"/>
                <a:cs typeface="Times New Roman" panose="02020603050405020304" pitchFamily="18" charset="0"/>
              </a:rPr>
              <a:t>Этимологический словарь русского языка Семенова.</a:t>
            </a:r>
            <a:br>
              <a:rPr lang="ru-RU" sz="2400" b="1" dirty="0" smtClean="0">
                <a:solidFill>
                  <a:srgbClr val="7030A0"/>
                </a:solidFill>
                <a:latin typeface="Times New Roman" panose="02020603050405020304" pitchFamily="18" charset="0"/>
                <a:cs typeface="Times New Roman" panose="02020603050405020304" pitchFamily="18" charset="0"/>
              </a:rPr>
            </a:br>
            <a:r>
              <a:rPr lang="ru-RU" sz="2400" b="1" dirty="0" smtClean="0">
                <a:solidFill>
                  <a:srgbClr val="FF0000"/>
                </a:solidFill>
                <a:latin typeface="Times New Roman" panose="02020603050405020304" pitchFamily="18" charset="0"/>
                <a:cs typeface="Times New Roman" panose="02020603050405020304" pitchFamily="18" charset="0"/>
              </a:rPr>
              <a:t>КУЛЬТУРА</a:t>
            </a:r>
            <a:r>
              <a:rPr lang="ru-RU" sz="2400" b="1" dirty="0" smtClean="0">
                <a:solidFill>
                  <a:srgbClr val="7030A0"/>
                </a:solidFill>
                <a:latin typeface="Times New Roman" panose="02020603050405020304" pitchFamily="18" charset="0"/>
                <a:cs typeface="Times New Roman" panose="02020603050405020304" pitchFamily="18" charset="0"/>
              </a:rPr>
              <a:t> -</a:t>
            </a:r>
            <a:r>
              <a:rPr lang="ru-RU" sz="2000" dirty="0" smtClean="0">
                <a:solidFill>
                  <a:srgbClr val="C00000"/>
                </a:solidFill>
              </a:rPr>
              <a:t>Латинское </a:t>
            </a:r>
            <a:r>
              <a:rPr lang="ru-RU" sz="2000" dirty="0">
                <a:solidFill>
                  <a:srgbClr val="C00000"/>
                </a:solidFill>
              </a:rPr>
              <a:t>– </a:t>
            </a:r>
            <a:r>
              <a:rPr lang="ru-RU" sz="2000" dirty="0" err="1">
                <a:solidFill>
                  <a:srgbClr val="C00000"/>
                </a:solidFill>
              </a:rPr>
              <a:t>cultura</a:t>
            </a:r>
            <a:r>
              <a:rPr lang="ru-RU" sz="2000" dirty="0">
                <a:solidFill>
                  <a:srgbClr val="C00000"/>
                </a:solidFill>
              </a:rPr>
              <a:t> (возделываю, обрабатываю землю).</a:t>
            </a:r>
            <a:br>
              <a:rPr lang="ru-RU" sz="2000" dirty="0">
                <a:solidFill>
                  <a:srgbClr val="C00000"/>
                </a:solidFill>
              </a:rPr>
            </a:br>
            <a:r>
              <a:rPr lang="ru-RU" sz="2000" dirty="0">
                <a:solidFill>
                  <a:srgbClr val="C00000"/>
                </a:solidFill>
              </a:rPr>
              <a:t>В середине XVIII в. слово распространилось в русском языке в значении «разведение растений». Современное значение – «совокупность производственных, общественных и духовных достижений людей» – существительное приобрело позднее – в XIX в.</a:t>
            </a:r>
            <a:br>
              <a:rPr lang="ru-RU" sz="2000" dirty="0">
                <a:solidFill>
                  <a:srgbClr val="C00000"/>
                </a:solidFill>
              </a:rPr>
            </a:br>
            <a:r>
              <a:rPr lang="ru-RU" sz="2000" dirty="0">
                <a:solidFill>
                  <a:srgbClr val="C00000"/>
                </a:solidFill>
              </a:rPr>
              <a:t>Исследователи не могут точно сказать, из какого именно языка слово проникло в русский. В качестве наиболее вероятных называют французский (</a:t>
            </a:r>
            <a:r>
              <a:rPr lang="ru-RU" sz="2000" dirty="0" err="1">
                <a:solidFill>
                  <a:srgbClr val="C00000"/>
                </a:solidFill>
              </a:rPr>
              <a:t>culture</a:t>
            </a:r>
            <a:r>
              <a:rPr lang="ru-RU" sz="2000" dirty="0">
                <a:solidFill>
                  <a:srgbClr val="C00000"/>
                </a:solidFill>
              </a:rPr>
              <a:t>), немецкий (</a:t>
            </a:r>
            <a:r>
              <a:rPr lang="ru-RU" sz="2000" dirty="0" err="1">
                <a:solidFill>
                  <a:srgbClr val="C00000"/>
                </a:solidFill>
              </a:rPr>
              <a:t>Kultur</a:t>
            </a:r>
            <a:r>
              <a:rPr lang="ru-RU" sz="2000" dirty="0">
                <a:solidFill>
                  <a:srgbClr val="C00000"/>
                </a:solidFill>
              </a:rPr>
              <a:t>) и английский (</a:t>
            </a:r>
            <a:r>
              <a:rPr lang="ru-RU" sz="2000" dirty="0" err="1">
                <a:solidFill>
                  <a:srgbClr val="C00000"/>
                </a:solidFill>
              </a:rPr>
              <a:t>culture</a:t>
            </a:r>
            <a:r>
              <a:rPr lang="ru-RU" sz="2000" dirty="0">
                <a:solidFill>
                  <a:srgbClr val="C00000"/>
                </a:solidFill>
              </a:rPr>
              <a:t>).</a:t>
            </a:r>
            <a:br>
              <a:rPr lang="ru-RU" sz="2000" dirty="0">
                <a:solidFill>
                  <a:srgbClr val="C00000"/>
                </a:solidFill>
              </a:rPr>
            </a:br>
            <a:r>
              <a:rPr lang="ru-RU" sz="2000" u="sng" dirty="0">
                <a:solidFill>
                  <a:srgbClr val="C00000"/>
                </a:solidFill>
              </a:rPr>
              <a:t>Производные:</a:t>
            </a:r>
            <a:r>
              <a:rPr lang="ru-RU" sz="2000" dirty="0">
                <a:solidFill>
                  <a:srgbClr val="C00000"/>
                </a:solidFill>
              </a:rPr>
              <a:t> культурный, культурность, </a:t>
            </a:r>
            <a:r>
              <a:rPr lang="ru-RU" sz="2000" dirty="0" smtClean="0">
                <a:solidFill>
                  <a:srgbClr val="C00000"/>
                </a:solidFill>
              </a:rPr>
              <a:t>бескультурье.</a:t>
            </a:r>
            <a:r>
              <a:rPr lang="ru-RU" sz="2000" dirty="0" smtClean="0">
                <a:solidFill>
                  <a:srgbClr val="C00000"/>
                </a:solidFill>
                <a:latin typeface="Times New Roman" panose="02020603050405020304" pitchFamily="18" charset="0"/>
                <a:cs typeface="Times New Roman" panose="02020603050405020304" pitchFamily="18" charset="0"/>
              </a:rPr>
              <a:t/>
            </a:r>
            <a:br>
              <a:rPr lang="ru-RU" sz="2000" dirty="0" smtClean="0">
                <a:solidFill>
                  <a:srgbClr val="C00000"/>
                </a:solidFill>
                <a:latin typeface="Times New Roman" panose="02020603050405020304" pitchFamily="18" charset="0"/>
                <a:cs typeface="Times New Roman" panose="02020603050405020304" pitchFamily="18" charset="0"/>
              </a:rPr>
            </a:br>
            <a:endParaRPr lang="ru-RU" sz="20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04418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86603"/>
            <a:ext cx="9162702" cy="6318913"/>
          </a:xfrm>
        </p:spPr>
        <p:txBody>
          <a:bodyPr>
            <a:normAutofit fontScale="90000"/>
          </a:bodyPr>
          <a:lstStyle/>
          <a:p>
            <a:r>
              <a:rPr lang="ru-RU" sz="2000" dirty="0" smtClean="0">
                <a:solidFill>
                  <a:srgbClr val="7030A0"/>
                </a:solidFill>
              </a:rPr>
              <a:t/>
            </a:r>
            <a:br>
              <a:rPr lang="ru-RU" sz="2000" dirty="0" smtClean="0">
                <a:solidFill>
                  <a:srgbClr val="7030A0"/>
                </a:solidFill>
              </a:rPr>
            </a:br>
            <a:r>
              <a:rPr lang="ru-RU" sz="2700" b="1" dirty="0" smtClean="0">
                <a:solidFill>
                  <a:srgbClr val="7030A0"/>
                </a:solidFill>
                <a:latin typeface="Times New Roman" panose="02020603050405020304" pitchFamily="18" charset="0"/>
                <a:cs typeface="Times New Roman" panose="02020603050405020304" pitchFamily="18" charset="0"/>
              </a:rPr>
              <a:t>Толковый </a:t>
            </a:r>
            <a:r>
              <a:rPr lang="ru-RU" sz="2700" b="1" dirty="0">
                <a:solidFill>
                  <a:srgbClr val="7030A0"/>
                </a:solidFill>
                <a:latin typeface="Times New Roman" panose="02020603050405020304" pitchFamily="18" charset="0"/>
                <a:cs typeface="Times New Roman" panose="02020603050405020304" pitchFamily="18" charset="0"/>
              </a:rPr>
              <a:t>словарь иностранных слов</a:t>
            </a:r>
            <a:r>
              <a:rPr lang="ru-RU" sz="2700" b="1" dirty="0" smtClean="0">
                <a:solidFill>
                  <a:srgbClr val="7030A0"/>
                </a:solidFill>
                <a:latin typeface="Times New Roman" panose="02020603050405020304" pitchFamily="18" charset="0"/>
                <a:cs typeface="Times New Roman" panose="02020603050405020304" pitchFamily="18" charset="0"/>
              </a:rPr>
              <a:t>.</a:t>
            </a:r>
            <a:br>
              <a:rPr lang="ru-RU" sz="2700" b="1" dirty="0" smtClean="0">
                <a:solidFill>
                  <a:srgbClr val="7030A0"/>
                </a:solidFill>
                <a:latin typeface="Times New Roman" panose="02020603050405020304" pitchFamily="18" charset="0"/>
                <a:cs typeface="Times New Roman" panose="02020603050405020304" pitchFamily="18" charset="0"/>
              </a:rPr>
            </a:br>
            <a:r>
              <a:rPr lang="ru-RU" sz="2700" b="1" dirty="0" smtClean="0">
                <a:solidFill>
                  <a:srgbClr val="7030A0"/>
                </a:solidFill>
                <a:latin typeface="Times New Roman" panose="02020603050405020304" pitchFamily="18" charset="0"/>
                <a:cs typeface="Times New Roman" panose="02020603050405020304" pitchFamily="18" charset="0"/>
              </a:rPr>
              <a:t/>
            </a:r>
            <a:br>
              <a:rPr lang="ru-RU" sz="2700" b="1" dirty="0" smtClean="0">
                <a:solidFill>
                  <a:srgbClr val="7030A0"/>
                </a:solidFill>
                <a:latin typeface="Times New Roman" panose="02020603050405020304" pitchFamily="18" charset="0"/>
                <a:cs typeface="Times New Roman" panose="02020603050405020304" pitchFamily="18" charset="0"/>
              </a:rPr>
            </a:br>
            <a:r>
              <a:rPr lang="ru-RU" sz="2200" b="1" dirty="0" smtClean="0">
                <a:solidFill>
                  <a:srgbClr val="FF0000"/>
                </a:solidFill>
              </a:rPr>
              <a:t>Культура, </a:t>
            </a:r>
            <a:r>
              <a:rPr lang="ru-RU" sz="2200" b="1" dirty="0" err="1" smtClean="0">
                <a:solidFill>
                  <a:srgbClr val="FF0000"/>
                </a:solidFill>
              </a:rPr>
              <a:t>ж.р</a:t>
            </a:r>
            <a:r>
              <a:rPr lang="ru-RU" sz="2200" b="1" dirty="0" smtClean="0">
                <a:solidFill>
                  <a:srgbClr val="FF0000"/>
                </a:solidFill>
              </a:rPr>
              <a:t> </a:t>
            </a:r>
            <a:r>
              <a:rPr lang="ru-RU" sz="2200" b="1" dirty="0">
                <a:solidFill>
                  <a:srgbClr val="7030A0"/>
                </a:solidFill>
              </a:rPr>
              <a:t/>
            </a:r>
            <a:br>
              <a:rPr lang="ru-RU" sz="2200" b="1" dirty="0">
                <a:solidFill>
                  <a:srgbClr val="7030A0"/>
                </a:solidFill>
              </a:rPr>
            </a:br>
            <a:r>
              <a:rPr lang="ru-RU" sz="2000" b="1" dirty="0">
                <a:solidFill>
                  <a:srgbClr val="C00000"/>
                </a:solidFill>
              </a:rPr>
              <a:t>1.</a:t>
            </a:r>
            <a:r>
              <a:rPr lang="ru-RU" sz="2000" dirty="0">
                <a:solidFill>
                  <a:srgbClr val="C00000"/>
                </a:solidFill>
              </a:rPr>
              <a:t> </a:t>
            </a:r>
            <a:r>
              <a:rPr lang="ru-RU" sz="2200" b="1" dirty="0">
                <a:solidFill>
                  <a:srgbClr val="C00000"/>
                </a:solidFill>
                <a:latin typeface="Times New Roman" panose="02020603050405020304" pitchFamily="18" charset="0"/>
                <a:cs typeface="Times New Roman" panose="02020603050405020304" pitchFamily="18" charset="0"/>
              </a:rPr>
              <a:t>Совокупность достижений человечества в производственном, социальном и интеллектуальном </a:t>
            </a:r>
            <a:r>
              <a:rPr lang="ru-RU" sz="2200" b="1" dirty="0" smtClean="0">
                <a:solidFill>
                  <a:srgbClr val="C00000"/>
                </a:solidFill>
                <a:latin typeface="Times New Roman" panose="02020603050405020304" pitchFamily="18" charset="0"/>
                <a:cs typeface="Times New Roman" panose="02020603050405020304" pitchFamily="18" charset="0"/>
              </a:rPr>
              <a:t>отношениях</a:t>
            </a:r>
            <a:r>
              <a:rPr lang="ru-RU" sz="2200" i="1" dirty="0">
                <a:solidFill>
                  <a:srgbClr val="C00000"/>
                </a:solidFill>
                <a:latin typeface="Times New Roman" panose="02020603050405020304" pitchFamily="18" charset="0"/>
                <a:cs typeface="Times New Roman" panose="02020603050405020304" pitchFamily="18" charset="0"/>
              </a:rPr>
              <a:t>. Материальная </a:t>
            </a:r>
            <a:r>
              <a:rPr lang="ru-RU" sz="2200" i="1" dirty="0" smtClean="0">
                <a:solidFill>
                  <a:srgbClr val="C00000"/>
                </a:solidFill>
                <a:latin typeface="Times New Roman" panose="02020603050405020304" pitchFamily="18" charset="0"/>
                <a:cs typeface="Times New Roman" panose="02020603050405020304" pitchFamily="18" charset="0"/>
              </a:rPr>
              <a:t>культура. </a:t>
            </a:r>
            <a:r>
              <a:rPr lang="ru-RU" sz="2200" i="1" dirty="0">
                <a:solidFill>
                  <a:srgbClr val="C00000"/>
                </a:solidFill>
                <a:latin typeface="Times New Roman" panose="02020603050405020304" pitchFamily="18" charset="0"/>
                <a:cs typeface="Times New Roman" panose="02020603050405020304" pitchFamily="18" charset="0"/>
              </a:rPr>
              <a:t>История культуры. </a:t>
            </a:r>
            <a:r>
              <a:rPr lang="ru-RU" sz="2200" i="1" dirty="0" smtClean="0">
                <a:solidFill>
                  <a:srgbClr val="C00000"/>
                </a:solidFill>
                <a:latin typeface="Times New Roman" panose="02020603050405020304" pitchFamily="18" charset="0"/>
                <a:cs typeface="Times New Roman" panose="02020603050405020304" pitchFamily="18" charset="0"/>
              </a:rPr>
              <a:t>Культура </a:t>
            </a:r>
            <a:r>
              <a:rPr lang="ru-RU" sz="2200" i="1" dirty="0">
                <a:solidFill>
                  <a:srgbClr val="C00000"/>
                </a:solidFill>
                <a:latin typeface="Times New Roman" panose="02020603050405020304" pitchFamily="18" charset="0"/>
                <a:cs typeface="Times New Roman" panose="02020603050405020304" pitchFamily="18" charset="0"/>
              </a:rPr>
              <a:t>древних </a:t>
            </a:r>
            <a:r>
              <a:rPr lang="ru-RU" sz="2200" i="1" dirty="0" smtClean="0">
                <a:solidFill>
                  <a:srgbClr val="C00000"/>
                </a:solidFill>
                <a:latin typeface="Times New Roman" panose="02020603050405020304" pitchFamily="18" charset="0"/>
                <a:cs typeface="Times New Roman" panose="02020603050405020304" pitchFamily="18" charset="0"/>
              </a:rPr>
              <a:t>народов</a:t>
            </a:r>
            <a:r>
              <a:rPr lang="ru-RU" sz="2200" dirty="0" smtClean="0">
                <a:solidFill>
                  <a:srgbClr val="C00000"/>
                </a:solidFill>
                <a:latin typeface="Times New Roman" panose="02020603050405020304" pitchFamily="18" charset="0"/>
                <a:cs typeface="Times New Roman" panose="02020603050405020304" pitchFamily="18" charset="0"/>
              </a:rPr>
              <a:t>. </a:t>
            </a:r>
            <a:r>
              <a:rPr lang="ru-RU" sz="2200" i="1" dirty="0" err="1" smtClean="0">
                <a:solidFill>
                  <a:srgbClr val="C00000"/>
                </a:solidFill>
                <a:latin typeface="Times New Roman" panose="02020603050405020304" pitchFamily="18" charset="0"/>
                <a:cs typeface="Times New Roman" panose="02020603050405020304" pitchFamily="18" charset="0"/>
              </a:rPr>
              <a:t>Ср.цивилизация</a:t>
            </a:r>
            <a:r>
              <a:rPr lang="ru-RU" sz="2200" i="1" dirty="0" smtClean="0">
                <a:solidFill>
                  <a:srgbClr val="C00000"/>
                </a:solidFill>
                <a:latin typeface="Times New Roman" panose="02020603050405020304" pitchFamily="18" charset="0"/>
                <a:cs typeface="Times New Roman" panose="02020603050405020304" pitchFamily="18" charset="0"/>
              </a:rPr>
              <a:t>.</a:t>
            </a:r>
            <a:r>
              <a:rPr lang="ru-RU" sz="2200" dirty="0">
                <a:solidFill>
                  <a:srgbClr val="C00000"/>
                </a:solidFill>
                <a:latin typeface="Times New Roman" panose="02020603050405020304" pitchFamily="18" charset="0"/>
                <a:cs typeface="Times New Roman" panose="02020603050405020304" pitchFamily="18" charset="0"/>
              </a:rPr>
              <a:t/>
            </a:r>
            <a:br>
              <a:rPr lang="ru-RU" sz="2200" dirty="0">
                <a:solidFill>
                  <a:srgbClr val="C00000"/>
                </a:solidFill>
                <a:latin typeface="Times New Roman" panose="02020603050405020304" pitchFamily="18" charset="0"/>
                <a:cs typeface="Times New Roman" panose="02020603050405020304" pitchFamily="18" charset="0"/>
              </a:rPr>
            </a:br>
            <a:r>
              <a:rPr lang="ru-RU" sz="2200" b="1" dirty="0">
                <a:solidFill>
                  <a:srgbClr val="C00000"/>
                </a:solidFill>
                <a:latin typeface="Times New Roman" panose="02020603050405020304" pitchFamily="18" charset="0"/>
                <a:cs typeface="Times New Roman" panose="02020603050405020304" pitchFamily="18" charset="0"/>
              </a:rPr>
              <a:t>2.</a:t>
            </a:r>
            <a:r>
              <a:rPr lang="ru-RU" sz="2200" dirty="0">
                <a:solidFill>
                  <a:srgbClr val="C00000"/>
                </a:solidFill>
                <a:latin typeface="Times New Roman" panose="02020603050405020304" pitchFamily="18" charset="0"/>
                <a:cs typeface="Times New Roman" panose="02020603050405020304" pitchFamily="18" charset="0"/>
              </a:rPr>
              <a:t> </a:t>
            </a:r>
            <a:r>
              <a:rPr lang="ru-RU" sz="2200" b="1" dirty="0">
                <a:solidFill>
                  <a:srgbClr val="C00000"/>
                </a:solidFill>
                <a:latin typeface="Times New Roman" panose="02020603050405020304" pitchFamily="18" charset="0"/>
                <a:cs typeface="Times New Roman" panose="02020603050405020304" pitchFamily="18" charset="0"/>
              </a:rPr>
              <a:t>Степень социального и интеллектуального развития, присущая кому-нибудь; уровень развития чего-нибудь</a:t>
            </a:r>
            <a:r>
              <a:rPr lang="ru-RU" sz="2200" dirty="0">
                <a:solidFill>
                  <a:srgbClr val="C00000"/>
                </a:solidFill>
                <a:latin typeface="Times New Roman" panose="02020603050405020304" pitchFamily="18" charset="0"/>
                <a:cs typeface="Times New Roman" panose="02020603050405020304" pitchFamily="18" charset="0"/>
              </a:rPr>
              <a:t/>
            </a:r>
            <a:br>
              <a:rPr lang="ru-RU" sz="2200" dirty="0">
                <a:solidFill>
                  <a:srgbClr val="C00000"/>
                </a:solidFill>
                <a:latin typeface="Times New Roman" panose="02020603050405020304" pitchFamily="18" charset="0"/>
                <a:cs typeface="Times New Roman" panose="02020603050405020304" pitchFamily="18" charset="0"/>
              </a:rPr>
            </a:br>
            <a:r>
              <a:rPr lang="ru-RU" sz="2200" i="1" dirty="0">
                <a:solidFill>
                  <a:srgbClr val="C00000"/>
                </a:solidFill>
                <a:latin typeface="Times New Roman" panose="02020603050405020304" pitchFamily="18" charset="0"/>
                <a:cs typeface="Times New Roman" panose="02020603050405020304" pitchFamily="18" charset="0"/>
              </a:rPr>
              <a:t>Человек высокой культуры. </a:t>
            </a:r>
            <a:r>
              <a:rPr lang="ru-RU" sz="2200" i="1" dirty="0" smtClean="0">
                <a:solidFill>
                  <a:srgbClr val="C00000"/>
                </a:solidFill>
                <a:latin typeface="Times New Roman" panose="02020603050405020304" pitchFamily="18" charset="0"/>
                <a:cs typeface="Times New Roman" panose="02020603050405020304" pitchFamily="18" charset="0"/>
              </a:rPr>
              <a:t>Культура </a:t>
            </a:r>
            <a:r>
              <a:rPr lang="ru-RU" sz="2200" i="1" dirty="0">
                <a:solidFill>
                  <a:srgbClr val="C00000"/>
                </a:solidFill>
                <a:latin typeface="Times New Roman" panose="02020603050405020304" pitchFamily="18" charset="0"/>
                <a:cs typeface="Times New Roman" panose="02020603050405020304" pitchFamily="18" charset="0"/>
              </a:rPr>
              <a:t>труда. </a:t>
            </a:r>
            <a:r>
              <a:rPr lang="ru-RU" sz="2200" i="1" dirty="0" smtClean="0">
                <a:solidFill>
                  <a:srgbClr val="C00000"/>
                </a:solidFill>
                <a:latin typeface="Times New Roman" panose="02020603050405020304" pitchFamily="18" charset="0"/>
                <a:cs typeface="Times New Roman" panose="02020603050405020304" pitchFamily="18" charset="0"/>
              </a:rPr>
              <a:t>Культура </a:t>
            </a:r>
            <a:r>
              <a:rPr lang="ru-RU" sz="2200" i="1" dirty="0">
                <a:solidFill>
                  <a:srgbClr val="C00000"/>
                </a:solidFill>
                <a:latin typeface="Times New Roman" panose="02020603050405020304" pitchFamily="18" charset="0"/>
                <a:cs typeface="Times New Roman" panose="02020603050405020304" pitchFamily="18" charset="0"/>
              </a:rPr>
              <a:t>речи.</a:t>
            </a:r>
            <a:br>
              <a:rPr lang="ru-RU" sz="2200" i="1" dirty="0">
                <a:solidFill>
                  <a:srgbClr val="C00000"/>
                </a:solidFill>
                <a:latin typeface="Times New Roman" panose="02020603050405020304" pitchFamily="18" charset="0"/>
                <a:cs typeface="Times New Roman" panose="02020603050405020304" pitchFamily="18" charset="0"/>
              </a:rPr>
            </a:br>
            <a:r>
              <a:rPr lang="ru-RU" sz="2200" b="1" dirty="0">
                <a:solidFill>
                  <a:srgbClr val="C00000"/>
                </a:solidFill>
                <a:latin typeface="Times New Roman" panose="02020603050405020304" pitchFamily="18" charset="0"/>
                <a:cs typeface="Times New Roman" panose="02020603050405020304" pitchFamily="18" charset="0"/>
              </a:rPr>
              <a:t>3.</a:t>
            </a:r>
            <a:r>
              <a:rPr lang="ru-RU" sz="2200" dirty="0">
                <a:solidFill>
                  <a:srgbClr val="C00000"/>
                </a:solidFill>
                <a:latin typeface="Times New Roman" panose="02020603050405020304" pitchFamily="18" charset="0"/>
                <a:cs typeface="Times New Roman" panose="02020603050405020304" pitchFamily="18" charset="0"/>
              </a:rPr>
              <a:t> </a:t>
            </a:r>
            <a:r>
              <a:rPr lang="ru-RU" sz="2200" b="1" dirty="0">
                <a:solidFill>
                  <a:srgbClr val="C00000"/>
                </a:solidFill>
                <a:latin typeface="Times New Roman" panose="02020603050405020304" pitchFamily="18" charset="0"/>
                <a:cs typeface="Times New Roman" panose="02020603050405020304" pitchFamily="18" charset="0"/>
              </a:rPr>
              <a:t>Разведение, выращивание какого-нибудь вида растений или животных путем длительного </a:t>
            </a:r>
            <a:r>
              <a:rPr lang="ru-RU" sz="2200" b="1" dirty="0" smtClean="0">
                <a:solidFill>
                  <a:srgbClr val="C00000"/>
                </a:solidFill>
                <a:latin typeface="Times New Roman" panose="02020603050405020304" pitchFamily="18" charset="0"/>
                <a:cs typeface="Times New Roman" panose="02020603050405020304" pitchFamily="18" charset="0"/>
              </a:rPr>
              <a:t>приспособления </a:t>
            </a:r>
            <a:r>
              <a:rPr lang="ru-RU" sz="2200" b="1" dirty="0">
                <a:solidFill>
                  <a:srgbClr val="C00000"/>
                </a:solidFill>
                <a:latin typeface="Times New Roman" panose="02020603050405020304" pitchFamily="18" charset="0"/>
                <a:cs typeface="Times New Roman" panose="02020603050405020304" pitchFamily="18" charset="0"/>
              </a:rPr>
              <a:t>их к определенным условиям с целью использования для нужд человека </a:t>
            </a:r>
            <a:r>
              <a:rPr lang="ru-RU" sz="2200" dirty="0">
                <a:solidFill>
                  <a:srgbClr val="C00000"/>
                </a:solidFill>
                <a:latin typeface="Times New Roman" panose="02020603050405020304" pitchFamily="18" charset="0"/>
                <a:cs typeface="Times New Roman" panose="02020603050405020304" pitchFamily="18" charset="0"/>
              </a:rPr>
              <a:t>(</a:t>
            </a:r>
            <a:r>
              <a:rPr lang="ru-RU" sz="2200" i="1" dirty="0">
                <a:solidFill>
                  <a:srgbClr val="C00000"/>
                </a:solidFill>
                <a:latin typeface="Times New Roman" panose="02020603050405020304" pitchFamily="18" charset="0"/>
                <a:cs typeface="Times New Roman" panose="02020603050405020304" pitchFamily="18" charset="0"/>
              </a:rPr>
              <a:t>спец.</a:t>
            </a:r>
            <a:r>
              <a:rPr lang="ru-RU" sz="2200" dirty="0">
                <a:solidFill>
                  <a:srgbClr val="C00000"/>
                </a:solidFill>
                <a:latin typeface="Times New Roman" panose="02020603050405020304" pitchFamily="18" charset="0"/>
                <a:cs typeface="Times New Roman" panose="02020603050405020304" pitchFamily="18" charset="0"/>
              </a:rPr>
              <a:t>), а также с</a:t>
            </a:r>
            <a:r>
              <a:rPr lang="ru-RU" sz="2200" b="1" dirty="0">
                <a:solidFill>
                  <a:srgbClr val="C00000"/>
                </a:solidFill>
                <a:latin typeface="Times New Roman" panose="02020603050405020304" pitchFamily="18" charset="0"/>
                <a:cs typeface="Times New Roman" panose="02020603050405020304" pitchFamily="18" charset="0"/>
              </a:rPr>
              <a:t>амо выращенное таким образом растение.</a:t>
            </a:r>
            <a:r>
              <a:rPr lang="ru-RU" sz="2200" dirty="0">
                <a:solidFill>
                  <a:srgbClr val="C00000"/>
                </a:solidFill>
                <a:latin typeface="Times New Roman" panose="02020603050405020304" pitchFamily="18" charset="0"/>
                <a:cs typeface="Times New Roman" panose="02020603050405020304" pitchFamily="18" charset="0"/>
              </a:rPr>
              <a:t> </a:t>
            </a:r>
            <a:r>
              <a:rPr lang="ru-RU" sz="2200" i="1" dirty="0" smtClean="0">
                <a:solidFill>
                  <a:srgbClr val="C00000"/>
                </a:solidFill>
                <a:latin typeface="Times New Roman" panose="02020603050405020304" pitchFamily="18" charset="0"/>
                <a:cs typeface="Times New Roman" panose="02020603050405020304" pitchFamily="18" charset="0"/>
              </a:rPr>
              <a:t>Культура </a:t>
            </a:r>
            <a:r>
              <a:rPr lang="ru-RU" sz="2200" i="1" dirty="0">
                <a:solidFill>
                  <a:srgbClr val="C00000"/>
                </a:solidFill>
                <a:latin typeface="Times New Roman" panose="02020603050405020304" pitchFamily="18" charset="0"/>
                <a:cs typeface="Times New Roman" panose="02020603050405020304" pitchFamily="18" charset="0"/>
              </a:rPr>
              <a:t>льна. </a:t>
            </a:r>
            <a:r>
              <a:rPr lang="ru-RU" sz="2200" i="1" dirty="0" smtClean="0">
                <a:solidFill>
                  <a:srgbClr val="C00000"/>
                </a:solidFill>
                <a:latin typeface="Times New Roman" panose="02020603050405020304" pitchFamily="18" charset="0"/>
                <a:cs typeface="Times New Roman" panose="02020603050405020304" pitchFamily="18" charset="0"/>
              </a:rPr>
              <a:t>Культура </a:t>
            </a:r>
            <a:r>
              <a:rPr lang="ru-RU" sz="2200" i="1" dirty="0">
                <a:solidFill>
                  <a:srgbClr val="C00000"/>
                </a:solidFill>
                <a:latin typeface="Times New Roman" panose="02020603050405020304" pitchFamily="18" charset="0"/>
                <a:cs typeface="Times New Roman" panose="02020603050405020304" pitchFamily="18" charset="0"/>
              </a:rPr>
              <a:t>шелкопряда. Технические культуры</a:t>
            </a:r>
            <a:r>
              <a:rPr lang="ru-RU" sz="2200" dirty="0">
                <a:solidFill>
                  <a:srgbClr val="C00000"/>
                </a:solidFill>
                <a:latin typeface="Times New Roman" panose="02020603050405020304" pitchFamily="18" charset="0"/>
                <a:cs typeface="Times New Roman" panose="02020603050405020304" pitchFamily="18" charset="0"/>
              </a:rPr>
              <a:t>. </a:t>
            </a:r>
            <a:r>
              <a:rPr lang="ru-RU" sz="2200" i="1" dirty="0">
                <a:solidFill>
                  <a:schemeClr val="accent4">
                    <a:lumMod val="75000"/>
                  </a:schemeClr>
                </a:solidFill>
                <a:latin typeface="Times New Roman" panose="02020603050405020304" pitchFamily="18" charset="0"/>
                <a:cs typeface="Times New Roman" panose="02020603050405020304" pitchFamily="18" charset="0"/>
              </a:rPr>
              <a:t>Культурный </a:t>
            </a:r>
            <a:r>
              <a:rPr lang="ru-RU" sz="2200" dirty="0">
                <a:solidFill>
                  <a:srgbClr val="C00000"/>
                </a:solidFill>
                <a:latin typeface="Times New Roman" panose="02020603050405020304" pitchFamily="18" charset="0"/>
                <a:cs typeface="Times New Roman" panose="02020603050405020304" pitchFamily="18" charset="0"/>
              </a:rPr>
              <a:t>- 1</a:t>
            </a:r>
            <a:r>
              <a:rPr lang="ru-RU" sz="2200" dirty="0">
                <a:solidFill>
                  <a:schemeClr val="accent4">
                    <a:lumMod val="75000"/>
                  </a:schemeClr>
                </a:solidFill>
                <a:latin typeface="Times New Roman" panose="02020603050405020304" pitchFamily="18" charset="0"/>
                <a:cs typeface="Times New Roman" panose="02020603050405020304" pitchFamily="18" charset="0"/>
              </a:rPr>
              <a:t>) относящийся к культуре; 2) характеризующийся высокой </a:t>
            </a:r>
            <a:r>
              <a:rPr lang="ru-RU" sz="2200" dirty="0" smtClean="0">
                <a:solidFill>
                  <a:schemeClr val="accent4">
                    <a:lumMod val="75000"/>
                  </a:schemeClr>
                </a:solidFill>
                <a:latin typeface="Times New Roman" panose="02020603050405020304" pitchFamily="18" charset="0"/>
                <a:cs typeface="Times New Roman" panose="02020603050405020304" pitchFamily="18" charset="0"/>
              </a:rPr>
              <a:t>культурой; </a:t>
            </a:r>
            <a:r>
              <a:rPr lang="ru-RU" sz="2200" dirty="0">
                <a:solidFill>
                  <a:schemeClr val="accent4">
                    <a:lumMod val="75000"/>
                  </a:schemeClr>
                </a:solidFill>
                <a:latin typeface="Times New Roman" panose="02020603050405020304" pitchFamily="18" charset="0"/>
                <a:cs typeface="Times New Roman" panose="02020603050405020304" pitchFamily="18" charset="0"/>
              </a:rPr>
              <a:t>3) обработанный человеком, не дикий.</a:t>
            </a:r>
            <a:br>
              <a:rPr lang="ru-RU" sz="2200" dirty="0">
                <a:solidFill>
                  <a:schemeClr val="accent4">
                    <a:lumMod val="75000"/>
                  </a:schemeClr>
                </a:solidFill>
                <a:latin typeface="Times New Roman" panose="02020603050405020304" pitchFamily="18" charset="0"/>
                <a:cs typeface="Times New Roman" panose="02020603050405020304" pitchFamily="18" charset="0"/>
              </a:rPr>
            </a:br>
            <a:r>
              <a:rPr lang="ru-RU" sz="2200" b="1" dirty="0">
                <a:solidFill>
                  <a:srgbClr val="C00000"/>
                </a:solidFill>
                <a:latin typeface="Times New Roman" panose="02020603050405020304" pitchFamily="18" charset="0"/>
                <a:cs typeface="Times New Roman" panose="02020603050405020304" pitchFamily="18" charset="0"/>
              </a:rPr>
              <a:t>4.</a:t>
            </a:r>
            <a:r>
              <a:rPr lang="ru-RU" sz="2200" dirty="0">
                <a:solidFill>
                  <a:srgbClr val="C00000"/>
                </a:solidFill>
                <a:latin typeface="Times New Roman" panose="02020603050405020304" pitchFamily="18" charset="0"/>
                <a:cs typeface="Times New Roman" panose="02020603050405020304" pitchFamily="18" charset="0"/>
              </a:rPr>
              <a:t> </a:t>
            </a:r>
            <a:r>
              <a:rPr lang="ru-RU" sz="2200" i="1" dirty="0">
                <a:solidFill>
                  <a:srgbClr val="C00000"/>
                </a:solidFill>
                <a:latin typeface="Times New Roman" panose="02020603050405020304" pitchFamily="18" charset="0"/>
                <a:cs typeface="Times New Roman" panose="02020603050405020304" pitchFamily="18" charset="0"/>
              </a:rPr>
              <a:t>биол.</a:t>
            </a:r>
            <a:r>
              <a:rPr lang="ru-RU" sz="2200" b="1" dirty="0">
                <a:solidFill>
                  <a:srgbClr val="C00000"/>
                </a:solidFill>
                <a:latin typeface="Times New Roman" panose="02020603050405020304" pitchFamily="18" charset="0"/>
                <a:cs typeface="Times New Roman" panose="02020603050405020304" pitchFamily="18" charset="0"/>
              </a:rPr>
              <a:t> Микроорганизмы, выращенные со специальными целями в лабораторных или </a:t>
            </a:r>
            <a:r>
              <a:rPr lang="ru-RU" sz="2200" b="1" dirty="0" smtClean="0">
                <a:solidFill>
                  <a:srgbClr val="C00000"/>
                </a:solidFill>
                <a:latin typeface="Times New Roman" panose="02020603050405020304" pitchFamily="18" charset="0"/>
                <a:cs typeface="Times New Roman" panose="02020603050405020304" pitchFamily="18" charset="0"/>
              </a:rPr>
              <a:t>промышленных </a:t>
            </a:r>
            <a:r>
              <a:rPr lang="ru-RU" sz="2200" b="1" dirty="0">
                <a:solidFill>
                  <a:srgbClr val="C00000"/>
                </a:solidFill>
                <a:latin typeface="Times New Roman" panose="02020603050405020304" pitchFamily="18" charset="0"/>
                <a:cs typeface="Times New Roman" panose="02020603050405020304" pitchFamily="18" charset="0"/>
              </a:rPr>
              <a:t>условиях</a:t>
            </a:r>
            <a:r>
              <a:rPr lang="ru-RU" sz="2200" dirty="0">
                <a:solidFill>
                  <a:srgbClr val="C00000"/>
                </a:solidFill>
                <a:latin typeface="Times New Roman" panose="02020603050405020304" pitchFamily="18" charset="0"/>
                <a:cs typeface="Times New Roman" panose="02020603050405020304" pitchFamily="18" charset="0"/>
              </a:rPr>
              <a:t>. </a:t>
            </a:r>
            <a:r>
              <a:rPr lang="ru-RU" sz="2200" i="1" dirty="0" smtClean="0">
                <a:solidFill>
                  <a:srgbClr val="C00000"/>
                </a:solidFill>
                <a:latin typeface="Times New Roman" panose="02020603050405020304" pitchFamily="18" charset="0"/>
                <a:cs typeface="Times New Roman" panose="02020603050405020304" pitchFamily="18" charset="0"/>
              </a:rPr>
              <a:t>Культура </a:t>
            </a:r>
            <a:r>
              <a:rPr lang="ru-RU" sz="2200" i="1" dirty="0">
                <a:solidFill>
                  <a:srgbClr val="C00000"/>
                </a:solidFill>
                <a:latin typeface="Times New Roman" panose="02020603050405020304" pitchFamily="18" charset="0"/>
                <a:cs typeface="Times New Roman" panose="02020603050405020304" pitchFamily="18" charset="0"/>
              </a:rPr>
              <a:t>стрептококков. Грибковая </a:t>
            </a:r>
            <a:r>
              <a:rPr lang="ru-RU" sz="2200" i="1" dirty="0" smtClean="0">
                <a:solidFill>
                  <a:srgbClr val="C00000"/>
                </a:solidFill>
                <a:latin typeface="Times New Roman" panose="02020603050405020304" pitchFamily="18" charset="0"/>
                <a:cs typeface="Times New Roman" panose="02020603050405020304" pitchFamily="18" charset="0"/>
              </a:rPr>
              <a:t>культура</a:t>
            </a:r>
            <a:r>
              <a:rPr lang="ru-RU" sz="2200" dirty="0" smtClean="0">
                <a:solidFill>
                  <a:srgbClr val="C00000"/>
                </a:solidFill>
                <a:latin typeface="Times New Roman" panose="02020603050405020304" pitchFamily="18" charset="0"/>
                <a:cs typeface="Times New Roman" panose="02020603050405020304" pitchFamily="18" charset="0"/>
              </a:rPr>
              <a:t>. </a:t>
            </a:r>
            <a:r>
              <a:rPr lang="ru-RU" sz="2200" i="1" dirty="0" smtClean="0">
                <a:solidFill>
                  <a:srgbClr val="C00000"/>
                </a:solidFill>
                <a:latin typeface="Times New Roman" panose="02020603050405020304" pitchFamily="18" charset="0"/>
                <a:cs typeface="Times New Roman" panose="02020603050405020304" pitchFamily="18" charset="0"/>
              </a:rPr>
              <a:t>Ср. штамм.</a:t>
            </a:r>
            <a:r>
              <a:rPr lang="ru-RU" sz="2200" dirty="0">
                <a:latin typeface="Times New Roman" panose="02020603050405020304" pitchFamily="18" charset="0"/>
                <a:cs typeface="Times New Roman" panose="02020603050405020304" pitchFamily="18" charset="0"/>
              </a:rPr>
              <a:t> </a:t>
            </a:r>
            <a:br>
              <a:rPr lang="ru-RU" sz="2200" dirty="0">
                <a:latin typeface="Times New Roman" panose="02020603050405020304" pitchFamily="18" charset="0"/>
                <a:cs typeface="Times New Roman" panose="02020603050405020304" pitchFamily="18" charset="0"/>
              </a:rPr>
            </a:b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62302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232012"/>
            <a:ext cx="10281819" cy="6305266"/>
          </a:xfrm>
        </p:spPr>
        <p:txBody>
          <a:bodyPr>
            <a:normAutofit/>
          </a:bodyPr>
          <a:lstStyle/>
          <a:p>
            <a:r>
              <a:rPr lang="ru-RU" sz="2700" b="1" dirty="0" smtClean="0">
                <a:solidFill>
                  <a:srgbClr val="7030A0"/>
                </a:solidFill>
                <a:latin typeface="Times New Roman" panose="02020603050405020304" pitchFamily="18" charset="0"/>
                <a:cs typeface="Times New Roman" panose="02020603050405020304" pitchFamily="18" charset="0"/>
              </a:rPr>
              <a:t>Толковый словарь русского языка.</a:t>
            </a:r>
            <a:br>
              <a:rPr lang="ru-RU" sz="2700" b="1" dirty="0" smtClean="0">
                <a:solidFill>
                  <a:srgbClr val="7030A0"/>
                </a:solidFill>
                <a:latin typeface="Times New Roman" panose="02020603050405020304" pitchFamily="18" charset="0"/>
                <a:cs typeface="Times New Roman" panose="02020603050405020304" pitchFamily="18" charset="0"/>
              </a:rPr>
            </a:br>
            <a:r>
              <a:rPr lang="ru-RU" sz="2700" b="1" dirty="0" smtClean="0">
                <a:solidFill>
                  <a:srgbClr val="7030A0"/>
                </a:solidFill>
                <a:latin typeface="Times New Roman" panose="02020603050405020304" pitchFamily="18" charset="0"/>
                <a:cs typeface="Times New Roman" panose="02020603050405020304" pitchFamily="18" charset="0"/>
              </a:rPr>
              <a:t/>
            </a:r>
            <a:br>
              <a:rPr lang="ru-RU" sz="2700" b="1" dirty="0" smtClean="0">
                <a:solidFill>
                  <a:srgbClr val="7030A0"/>
                </a:solidFill>
                <a:latin typeface="Times New Roman" panose="02020603050405020304" pitchFamily="18" charset="0"/>
                <a:cs typeface="Times New Roman" panose="02020603050405020304" pitchFamily="18" charset="0"/>
              </a:rPr>
            </a:br>
            <a:r>
              <a:rPr lang="ru-RU" sz="2400" b="1" dirty="0">
                <a:solidFill>
                  <a:srgbClr val="FF0000"/>
                </a:solidFill>
              </a:rPr>
              <a:t>КУЛЬТУРА</a:t>
            </a:r>
            <a:r>
              <a:rPr lang="ru-RU" sz="2400" b="1" dirty="0">
                <a:solidFill>
                  <a:srgbClr val="C00000"/>
                </a:solidFill>
              </a:rPr>
              <a:t>,</a:t>
            </a:r>
            <a:r>
              <a:rPr lang="ru-RU" sz="2400" dirty="0">
                <a:solidFill>
                  <a:srgbClr val="C00000"/>
                </a:solidFill>
              </a:rPr>
              <a:t> -ы, </a:t>
            </a:r>
            <a:r>
              <a:rPr lang="ru-RU" sz="2400" i="1" dirty="0">
                <a:solidFill>
                  <a:srgbClr val="C00000"/>
                </a:solidFill>
              </a:rPr>
              <a:t>ж.</a:t>
            </a:r>
            <a:r>
              <a:rPr lang="ru-RU" sz="2400" b="1" dirty="0">
                <a:solidFill>
                  <a:srgbClr val="C00000"/>
                </a:solidFill>
              </a:rPr>
              <a:t> 1.</a:t>
            </a:r>
            <a:r>
              <a:rPr lang="ru-RU" sz="2400" dirty="0">
                <a:solidFill>
                  <a:srgbClr val="C00000"/>
                </a:solidFill>
              </a:rPr>
              <a:t> Совокупность производственных, общественных и духовных достижений людей. </a:t>
            </a:r>
            <a:r>
              <a:rPr lang="ru-RU" sz="2400" i="1" dirty="0">
                <a:solidFill>
                  <a:srgbClr val="C00000"/>
                </a:solidFill>
              </a:rPr>
              <a:t>История культуры. Культура древних греков</a:t>
            </a:r>
            <a:r>
              <a:rPr lang="ru-RU" sz="2400" i="1" dirty="0" smtClean="0">
                <a:solidFill>
                  <a:srgbClr val="C00000"/>
                </a:solidFill>
              </a:rPr>
              <a:t>.</a:t>
            </a:r>
            <a:br>
              <a:rPr lang="ru-RU" sz="2400" i="1" dirty="0" smtClean="0">
                <a:solidFill>
                  <a:srgbClr val="C00000"/>
                </a:solidFill>
              </a:rPr>
            </a:br>
            <a:r>
              <a:rPr lang="ru-RU" sz="2400" dirty="0">
                <a:solidFill>
                  <a:srgbClr val="C00000"/>
                </a:solidFill>
              </a:rPr>
              <a:t> 2. </a:t>
            </a:r>
            <a:r>
              <a:rPr lang="ru-RU" sz="2400" dirty="0" smtClean="0">
                <a:solidFill>
                  <a:srgbClr val="C00000"/>
                </a:solidFill>
              </a:rPr>
              <a:t>Духовный мир человека.</a:t>
            </a:r>
            <a:r>
              <a:rPr lang="ru-RU" sz="2400" dirty="0">
                <a:solidFill>
                  <a:srgbClr val="C00000"/>
                </a:solidFill>
              </a:rPr>
              <a:t> </a:t>
            </a:r>
            <a:r>
              <a:rPr lang="ru-RU" sz="2400" i="1" dirty="0" smtClean="0">
                <a:solidFill>
                  <a:srgbClr val="C00000"/>
                </a:solidFill>
              </a:rPr>
              <a:t>Человек </a:t>
            </a:r>
            <a:r>
              <a:rPr lang="ru-RU" sz="2400" i="1" dirty="0">
                <a:solidFill>
                  <a:srgbClr val="C00000"/>
                </a:solidFill>
              </a:rPr>
              <a:t>высокой культуры</a:t>
            </a:r>
            <a:r>
              <a:rPr lang="ru-RU" sz="2400" i="1" dirty="0" smtClean="0">
                <a:solidFill>
                  <a:srgbClr val="C00000"/>
                </a:solidFill>
              </a:rPr>
              <a:t>.</a:t>
            </a:r>
            <a:br>
              <a:rPr lang="ru-RU" sz="2400" i="1" dirty="0" smtClean="0">
                <a:solidFill>
                  <a:srgbClr val="C00000"/>
                </a:solidFill>
              </a:rPr>
            </a:br>
            <a:r>
              <a:rPr lang="ru-RU" sz="2400" dirty="0">
                <a:solidFill>
                  <a:srgbClr val="C00000"/>
                </a:solidFill>
              </a:rPr>
              <a:t> 3. Разведение, выращивание какого-нибудь растения или животного (спец.). </a:t>
            </a:r>
            <a:r>
              <a:rPr lang="ru-RU" sz="2400" i="1" dirty="0">
                <a:solidFill>
                  <a:srgbClr val="C00000"/>
                </a:solidFill>
              </a:rPr>
              <a:t>Культура льна. Культура шелкопряда.</a:t>
            </a:r>
            <a:r>
              <a:rPr lang="ru-RU" sz="2400" dirty="0">
                <a:solidFill>
                  <a:srgbClr val="C00000"/>
                </a:solidFill>
              </a:rPr>
              <a:t> </a:t>
            </a:r>
            <a:r>
              <a:rPr lang="ru-RU" sz="2400" dirty="0" smtClean="0">
                <a:solidFill>
                  <a:srgbClr val="C00000"/>
                </a:solidFill>
              </a:rPr>
              <a:t/>
            </a:r>
            <a:br>
              <a:rPr lang="ru-RU" sz="2400" dirty="0" smtClean="0">
                <a:solidFill>
                  <a:srgbClr val="C00000"/>
                </a:solidFill>
              </a:rPr>
            </a:br>
            <a:r>
              <a:rPr lang="ru-RU" sz="2400" dirty="0" smtClean="0">
                <a:solidFill>
                  <a:srgbClr val="C00000"/>
                </a:solidFill>
              </a:rPr>
              <a:t>4</a:t>
            </a:r>
            <a:r>
              <a:rPr lang="ru-RU" sz="2400" dirty="0">
                <a:solidFill>
                  <a:srgbClr val="C00000"/>
                </a:solidFill>
              </a:rPr>
              <a:t>. Разводимое растение, а также (спец.) клетки микроорганизмов, выращенные в питательной среде в лабораторных или промышленных условиях. </a:t>
            </a:r>
            <a:r>
              <a:rPr lang="ru-RU" sz="2400" i="1" dirty="0">
                <a:solidFill>
                  <a:srgbClr val="C00000"/>
                </a:solidFill>
              </a:rPr>
              <a:t>Технические культуры. Культура органической ткани. 5.</a:t>
            </a:r>
            <a:r>
              <a:rPr lang="ru-RU" sz="2400" dirty="0">
                <a:solidFill>
                  <a:srgbClr val="C00000"/>
                </a:solidFill>
              </a:rPr>
              <a:t> Высокий уровень чего-нибудь, высокое развитие, умение. </a:t>
            </a:r>
            <a:r>
              <a:rPr lang="ru-RU" sz="2400" i="1" dirty="0">
                <a:solidFill>
                  <a:srgbClr val="C00000"/>
                </a:solidFill>
              </a:rPr>
              <a:t>Культура производства. Культура голоса</a:t>
            </a:r>
            <a:r>
              <a:rPr lang="ru-RU" sz="2400" dirty="0">
                <a:solidFill>
                  <a:srgbClr val="C00000"/>
                </a:solidFill>
              </a:rPr>
              <a:t> (у певцов). </a:t>
            </a:r>
            <a:r>
              <a:rPr lang="ru-RU" sz="2400" i="1" dirty="0">
                <a:solidFill>
                  <a:srgbClr val="C00000"/>
                </a:solidFill>
              </a:rPr>
              <a:t>Физическая </a:t>
            </a:r>
            <a:r>
              <a:rPr lang="ru-RU" sz="2400" i="1" dirty="0" smtClean="0">
                <a:solidFill>
                  <a:srgbClr val="C00000"/>
                </a:solidFill>
              </a:rPr>
              <a:t>культура</a:t>
            </a:r>
            <a:r>
              <a:rPr lang="ru-RU" sz="2400" dirty="0">
                <a:solidFill>
                  <a:srgbClr val="C00000"/>
                </a:solidFill>
              </a:rPr>
              <a:t> (физкультура</a:t>
            </a:r>
            <a:r>
              <a:rPr lang="ru-RU" sz="2400" dirty="0" smtClean="0">
                <a:solidFill>
                  <a:srgbClr val="C00000"/>
                </a:solidFill>
              </a:rPr>
              <a:t>),культура</a:t>
            </a:r>
            <a:r>
              <a:rPr lang="ru-RU" sz="2400" dirty="0">
                <a:solidFill>
                  <a:srgbClr val="C00000"/>
                </a:solidFill>
              </a:rPr>
              <a:t> </a:t>
            </a:r>
            <a:r>
              <a:rPr lang="ru-RU" sz="2400" i="1" dirty="0">
                <a:solidFill>
                  <a:srgbClr val="C00000"/>
                </a:solidFill>
              </a:rPr>
              <a:t>речи,</a:t>
            </a:r>
            <a:r>
              <a:rPr lang="ru-RU" sz="2400" dirty="0">
                <a:solidFill>
                  <a:srgbClr val="C00000"/>
                </a:solidFill>
              </a:rPr>
              <a:t> || </a:t>
            </a:r>
            <a:r>
              <a:rPr lang="ru-RU" sz="2400" i="1" dirty="0">
                <a:solidFill>
                  <a:srgbClr val="C00000"/>
                </a:solidFill>
              </a:rPr>
              <a:t>прилагательное</a:t>
            </a:r>
            <a:r>
              <a:rPr lang="ru-RU" sz="2400" b="1" dirty="0">
                <a:solidFill>
                  <a:srgbClr val="C00000"/>
                </a:solidFill>
              </a:rPr>
              <a:t> </a:t>
            </a:r>
            <a:r>
              <a:rPr lang="ru-RU" sz="2400" b="1" i="1" dirty="0">
                <a:solidFill>
                  <a:srgbClr val="C00000"/>
                </a:solidFill>
              </a:rPr>
              <a:t>культурный</a:t>
            </a:r>
            <a:r>
              <a:rPr lang="ru-RU" sz="2400" b="1" dirty="0">
                <a:solidFill>
                  <a:srgbClr val="C00000"/>
                </a:solidFill>
              </a:rPr>
              <a:t>,</a:t>
            </a:r>
            <a:r>
              <a:rPr lang="ru-RU" sz="2400" dirty="0">
                <a:solidFill>
                  <a:srgbClr val="C00000"/>
                </a:solidFill>
              </a:rPr>
              <a:t> -</a:t>
            </a:r>
            <a:r>
              <a:rPr lang="ru-RU" sz="2400" dirty="0" err="1">
                <a:solidFill>
                  <a:srgbClr val="C00000"/>
                </a:solidFill>
              </a:rPr>
              <a:t>ая</a:t>
            </a:r>
            <a:r>
              <a:rPr lang="ru-RU" sz="2400" dirty="0">
                <a:solidFill>
                  <a:srgbClr val="C00000"/>
                </a:solidFill>
              </a:rPr>
              <a:t>, -</a:t>
            </a:r>
            <a:r>
              <a:rPr lang="ru-RU" sz="2400" dirty="0" err="1">
                <a:solidFill>
                  <a:srgbClr val="C00000"/>
                </a:solidFill>
              </a:rPr>
              <a:t>ое</a:t>
            </a:r>
            <a:r>
              <a:rPr lang="ru-RU" sz="2400" dirty="0">
                <a:solidFill>
                  <a:srgbClr val="C00000"/>
                </a:solidFill>
              </a:rPr>
              <a:t> (к 1, 3 и 4 значение). </a:t>
            </a:r>
            <a:endParaRPr lang="ru-RU"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44884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1017</TotalTime>
  <Words>872</Words>
  <Application>Microsoft Office PowerPoint</Application>
  <PresentationFormat>Произвольный</PresentationFormat>
  <Paragraphs>58</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Грань</vt:lpstr>
      <vt:lpstr>Проект на тему: «История одного слова» Слово «культура»</vt:lpstr>
      <vt:lpstr>Актуальность. Я думаю, что изучение истории слова «культура» очень актуально сейчас. Настало время  нам  изучить историю его происхождения, разнообразного применения слова «культура», чтобы  не только правильно применять, но и стать более образованными и культурными людьми.  </vt:lpstr>
      <vt:lpstr>Цель проекта - установление исторического корня и изучение происхождения, истории, многообразного применения слова «культура» как в прошлом, так и в настоящем.  </vt:lpstr>
      <vt:lpstr>Задачи проекта.   изучить вопрос происхождения слова культура    изучить применение слова «культура» на разных этапах развития общества  провести опрос «Что для вас значит слово «культура?»»    сделать  соответствующие выводы.  </vt:lpstr>
      <vt:lpstr>Гипотеза  Происхождение слова «культура» древнее, его значение и применение  изменялись  с течением времени, на современном этапе его значение многообразно. </vt:lpstr>
      <vt:lpstr>  Методы исследования:           -Формализация           -Изучение           -Сравнение           -Анкетирование            -Анализ</vt:lpstr>
      <vt:lpstr>                               ПРОИСХОЖДЕНИЕ СЛОВА «КУЛЬТУРА»  В начале изучения происхождения слова «Культура» обратимся к словарям:  В.Даль. Толковый словарь живого великорусского языка. КУЛЬТУРА ж.р. франц. обработка и уход, возделывание, возделка;  образование, умственное и нравственное;  говорят даже культивировать, вместо обрабатывать, возделывать, образовать и пр.   Этимологический словарь русского языка Семенова. КУЛЬТУРА -Латинское – cultura (возделываю, обрабатываю землю). В середине XVIII в. слово распространилось в русском языке в значении «разведение растений». Современное значение – «совокупность производственных, общественных и духовных достижений людей» – существительное приобрело позднее – в XIX в. Исследователи не могут точно сказать, из какого именно языка слово проникло в русский. В качестве наиболее вероятных называют французский (culture), немецкий (Kultur) и английский (culture). Производные: культурный, культурность, бескультурье. </vt:lpstr>
      <vt:lpstr> Толковый словарь иностранных слов.  Культура, ж.р  1. Совокупность достижений человечества в производственном, социальном и интеллектуальном отношениях. Материальная культура. История культуры. Культура древних народов. Ср.цивилизация. 2. Степень социального и интеллектуального развития, присущая кому-нибудь; уровень развития чего-нибудь Человек высокой культуры. Культура труда. Культура речи. 3. Разведение, выращивание какого-нибудь вида растений или животных путем длительного приспособления их к определенным условиям с целью использования для нужд человека (спец.), а также само выращенное таким образом растение. Культура льна. Культура шелкопряда. Технические культуры. Культурный - 1) относящийся к культуре; 2) характеризующийся высокой культурой; 3) обработанный человеком, не дикий. 4. биол. Микроорганизмы, выращенные со специальными целями в лабораторных или промышленных условиях. Культура стрептококков. Грибковая культура. Ср. штамм.  </vt:lpstr>
      <vt:lpstr>Толковый словарь русского языка.  КУЛЬТУРА, -ы, ж. 1. Совокупность производственных, общественных и духовных достижений людей. История культуры. Культура древних греков.  2. Духовный мир человека. Человек высокой культуры.  3. Разведение, выращивание какого-нибудь растения или животного (спец.). Культура льна. Культура шелкопряда.  4. Разводимое растение, а также (спец.) клетки микроорганизмов, выращенные в питательной среде в лабораторных или промышленных условиях. Технические культуры. Культура органической ткани. 5. Высокий уровень чего-нибудь, высокое развитие, умение. Культура производства. Культура голоса (у певцов). Физическая культура (физкультура),культура речи, || прилагательное культурный, -ая, -ое (к 1, 3 и 4 значение). </vt:lpstr>
      <vt:lpstr>Д.Н. Ушаков. «Большой толковый словарь современного русского языка»  КУЛЬТУ́РА, культуры, ·жен. (·лат. cultura) (·книж. ). 1. только ед. Совокупность человеческих достижений в подчинении природы, в технике, образовании, общественном строе. (История культуры. Развитие культуры происходит скачками). 2. То или иное состояние общественной, хозяйственной, умственной жизни в какую-нибудь эпоху, у какого-нибудь народа, класса. (Неолитическая культура. Культура древнего Египта. Пролетарская культура). 3. только ед. То же, что культурность. (Высокая культура. Насаждать культуру). 4. только ед. Разведение, возделывание, обработка (с.-х.). (Культура льна, свекловицы). 5. Разводимое, культивируемое растение (с.-х.). (Сельскохозяйственные культуры. Масличные культуры (соя, кунжут, клещевина ·и·др. ). 6. Лабораторное выращивание бактерий; полученная таким путем колония бактерий (бактер.). (Культура холеры). 7. перен., только ед. Усовершенствование, высокое развитие. (Актеру требуется культура голоса, движений). Физическая культура (спорт и гимнастика). </vt:lpstr>
      <vt:lpstr>Информация из словарей дает обширный материал для размышлений, потому  что это понятие очень многозначно.  Более того,  термин «культура» поясняется  даже в таких словарях, как: философский,  исторический, юридический,  политический, бухгалтерский, медицинский, педагогический и т.д. Истоки этого многообразия, я думаю, не только в его древнем происхождении, но и в удачном применении  к различным процессам  в  развитии общества за две тысячи лет. </vt:lpstr>
      <vt:lpstr>      Древний корень слова «культура» Форму colere в латинском языке лингвисты возводят к индоевропейскому kuel-, имеющему значения 'двигаться', 'вращаться'. (От корня kuel- происходит ст.-сл. коло — 'колесо', 'круг', 'горизонт', и др.-рус. коло с теми же значениями (мн. ч. колеса или кола; форма кола имеет еще значения 'телега', 'повозка‘).  </vt:lpstr>
      <vt:lpstr>Академик Ю. С. Степанов отмечал: «Так как предметом заботы человека было не только само место, земля, но и божество, которое его охраняло, то развилось особое значение „почитать",  ублажать бога", откуда  «cultus» - попечение, забота о божестве" — „культ"». </vt:lpstr>
      <vt:lpstr> Ученые установили, что первые  упоминания  слова культура (cultura) относятся к Древнему Риму, точнее, ко второму веку до новой эры.  Удивительно, что слово, которое мы довольно часто употребляем, имеет такую древнюю историю. Но развитие общества за период более, чем  две тысячи лет, намного расширило и понимание, и применение слова «культура». </vt:lpstr>
      <vt:lpstr>               Римский оратор и философ Марк Туллий Цицерон (106-43 до н.э.) первым употребил слово "культура" в переносном значении, назвав философию "культурой души" ("cultura animae"), он считал, что человек, занимающийся философией, обладает культурой духа и ума. </vt:lpstr>
      <vt:lpstr> Начало применения самостоятельного понятия «культура».  В значении самостоятельного понятие "культура" появилось в трудах немецкого юриста и историка Самуэля Пуфендорфа (1632-1694). Он употребил этот термин применительно к "человеку искусственному", воспитанному в обществе, в противоположность человеку "естественному", необразованному.</vt:lpstr>
      <vt:lpstr>Развитие в применении термина «культура» в Европе</vt:lpstr>
      <vt:lpstr> На рубеже XVIII - XIX веков  началось многообразие в применении  термина «культура».  Во всех случаях раннего употребления слово culture означало процесс культивирования, выращивания чего-нибудь, обычно животных и растений.  Это привело к появлению дополнительных значений слова, таких, как английское coulter - лемех, происходящее от латинского culter или культиватор.   Дальнейшая эволюция связана с перенесением представлений о культивировании, возделывании с естественных процессов на человеческое развитие, причем сельскохозяйственный смысл долгое время сохранялся.  А это значит, что "культура" в ХХ веке становится тем объектом, который можно изучать, исследовать и выводить общие закономерности.   </vt:lpstr>
      <vt:lpstr>Почти во всех европейских языках (в языках многих народов, испытавших на себе глубокое европейское воздействие) культура обозначается сегодня одним и тем же словом латинского происхождения: франкo- и англоязычная форма — culture, немецкое написание -Kultur (до конца XIX века в немецком была принята форма Cultur), итальянское — соltura (или сultura), испанское — cultura).  В английском языке слово culture первоначально имело смысл "развивать", "культивировать", хотя и с оттенком "служения", "почитания", при этом в средневековом английском оно иногда прямо употреблялось как служение.   Во французском, латинское cultura преобразовалось в слово couture, позже приобретшее совершенно самостоятельное значение, и лишь затем в culture.   В немецком понятии слова  Kultur  исторически  довольно сильно выражен «коллективистский смысл», а не индивидуальный.</vt:lpstr>
      <vt:lpstr>                        Появление слова "культура" в России  </vt:lpstr>
      <vt:lpstr>Но за год до выхода в свет словаря Ренофанца, в России появилась работа академика и заслуженного профессора Императорской Санкт-петербургской медико-хирургической академии Данилы Михайловича Велланского (1774-1847) "Основные начертания общей и частной физиологии...". Именно он и ввел в научный обиход термин "культура" , тем самым содействовал становлению собственно культурно-философских идей в России. Природа, писал Велланский, - возделанная духом человеческим, есть Культура, соответствующая Натуре так, как понятие сообразно вещи.  Предмет Культуры составляют идеальные вещи, а предмет Натуры суть реальные понятия.</vt:lpstr>
      <vt:lpstr>Однако широкого распространения слово "культура" не имело. Вместо него употреблялись близкие по смыслу выражения "образованность", "просвещение", "разум", "воспитанность". И в словаре языка А.С. Пушкина слова "культура" мы не найдем: его полностью заменяет слово "просвещение». </vt:lpstr>
      <vt:lpstr>Русские религиозные философы XX века Н.А. Бердяев (1874-1948) и П.А. Флоренский (1882-1943) дали свое толкование этимологии слова "культура", считая его производным не от "культа", то есть соотнося понятие "культура" непосредственно с религией, духовной сферой. Художник Н.К. Рерих (1874-1947) дал толкование  слову "культура«, как «почитание Света». Н.Рерих также поддерживал идею противопоставления культуры и цивилизации, которую впервые высказал А. Блок в статье "Крушение гуманизма«. В России в 80-е годы и позже понятие «Культура» получает широкое распространение, причем, в том же богатстве значений, что и в западноевропейских языках.  В результате изучения истории слова «культура» можно, в принципе,  изучить  путь развития  Общества. Эволюция  этого слова связана, очевидно, с перенесением представлений о культивировании, возделывании - с естественных процессов на человеческое развитие, причем агрикультурный (сельскохозяйственный) смысл долгое время сохранялся.   </vt:lpstr>
      <vt:lpstr>Интересно, а как окружающие  понимают этот термин –культура? Так же, как  в словарях, или иначе? Я провел опрос своих знакомых, и вот что выяснилось.  Примерно около  80% опрошенных считают, что культура - понятие многозначное, упоминая, в основном, театр, музыку, кино, культуру  поведения человека и физкультуру. Остальные 20% разделились поровну: на тех, кто понимает этот термин в смысле культуры поведения человека, и тех, кто применяет этот термин к искусству (театр, музыка, живопись, кино, архитектура). </vt:lpstr>
      <vt:lpstr>Можно подвести итог лингвистического развития слова культура за несколько столетий.  В современных европейских языках можно выделить (если исключить сельскохозяйственную и естественно-научную терминологию,-  например, культура пшеницы, культура микробов) четыре основных смысла слова культура:  •абстрактное обозначение общего процесса интеллектуального, духовного, эстетического развития;  •обозначение состояния общества, основанного на праве, порядке, мягкости нравов и т.д; в этом смысле слово культура совпадает с одним из значений слова цивилизация;  •абстрактное указание на особенности способа существования или образа жизни, свойственных какому-то обществу, какой-то группе людей, какому-то историческому периоду;  •абстрактное обозначение форм и продуктов интеллектуальной и прежде всего художественной деятельности: музыка, литература, живопись, театр, кино и т.д. (то есть все то, чем занимается министерство культуры); пожалуй, именно этот смысл слова культура наиболее распространен среди широкой публики.   </vt:lpstr>
      <vt:lpstr>Вывод Моя гипотеза о древнем происхождении  слова «культура»  и многозначности его значений  в наше время подтвердилась. </vt:lpstr>
      <vt:lpstr> Источники информации В. Даль «Толковый словарь живого великорусского языка» Этимологический словарь русского языка Семенова Толковый словарь иностранных слов Толковый  словарь русского языка Большой энциклопедический словарь Д.Н.Ушаков. «Большой толковый словарь современного русского языка» М.П. Катон. «Этимология слова  культура» Ю.Асоян, А.Малафеев «Историография концепта  «cultura» Л.Г.Ионин «Социология культуры» прочие интернет-источники.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История слова Культура</dc:title>
  <dc:creator>User</dc:creator>
  <cp:lastModifiedBy>user</cp:lastModifiedBy>
  <cp:revision>137</cp:revision>
  <dcterms:created xsi:type="dcterms:W3CDTF">2015-03-22T14:56:46Z</dcterms:created>
  <dcterms:modified xsi:type="dcterms:W3CDTF">2016-03-20T19:45:59Z</dcterms:modified>
</cp:coreProperties>
</file>