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5" r:id="rId4"/>
    <p:sldId id="272" r:id="rId5"/>
    <p:sldId id="267" r:id="rId6"/>
    <p:sldId id="269" r:id="rId7"/>
    <p:sldId id="270" r:id="rId8"/>
    <p:sldId id="271" r:id="rId9"/>
    <p:sldId id="266" r:id="rId10"/>
    <p:sldId id="273" r:id="rId11"/>
    <p:sldId id="268" r:id="rId12"/>
    <p:sldId id="264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76" r:id="rId21"/>
    <p:sldId id="275" r:id="rId22"/>
    <p:sldId id="274" r:id="rId23"/>
    <p:sldId id="277" r:id="rId24"/>
    <p:sldId id="279" r:id="rId25"/>
    <p:sldId id="280" r:id="rId26"/>
    <p:sldId id="278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663300"/>
    <a:srgbClr val="993300"/>
    <a:srgbClr val="FFFF99"/>
    <a:srgbClr val="996633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4705" autoAdjust="0"/>
  </p:normalViewPr>
  <p:slideViewPr>
    <p:cSldViewPr>
      <p:cViewPr varScale="1">
        <p:scale>
          <a:sx n="56" d="100"/>
          <a:sy n="56" d="100"/>
        </p:scale>
        <p:origin x="-83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1.jp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17.jp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17.jp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17.jp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17.jp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image" Target="../media/image17.jp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image" Target="../media/image17.jp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image" Target="../media/image17.jp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image" Target="../media/image17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05468066491682"/>
          <c:y val="0.16124788568095655"/>
          <c:w val="0.51711132983377073"/>
          <c:h val="0.68948177311169434"/>
        </c:manualLayout>
      </c:layout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84"/>
      </c:pieChart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/>
      <a:srcRect/>
      <a:tile tx="0" ty="0" sx="100000" sy="100000" flip="none" algn="tl"/>
    </a:blipFill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lang="ru-RU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Социологический</a:t>
            </a:r>
            <a:r>
              <a:rPr lang="ru-RU" sz="2800" baseline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опрос </a:t>
            </a:r>
          </a:p>
          <a:p>
            <a:pPr>
              <a:defRPr sz="280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lang="ru-RU" sz="2800" baseline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«Всё о шоколаде»</a:t>
            </a:r>
            <a:endParaRPr lang="ru-RU" sz="28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c:rich>
      </c:tx>
      <c:layout>
        <c:manualLayout>
          <c:xMode val="edge"/>
          <c:yMode val="edge"/>
          <c:x val="3.5419510061242353E-2"/>
          <c:y val="5.00313502478856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3705468066491682"/>
          <c:y val="0.16124788568095655"/>
          <c:w val="0.51711132983377073"/>
          <c:h val="0.6894817731116943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Полезен ли шоколад?</c:v>
                </c:pt>
              </c:strCache>
            </c:strRef>
          </c:tx>
          <c:spPr>
            <a:solidFill>
              <a:srgbClr val="993300"/>
            </a:solidFill>
          </c:spPr>
          <c:explosion val="19"/>
          <c:dPt>
            <c:idx val="0"/>
            <c:bubble3D val="0"/>
            <c:explosion val="16"/>
            <c:spPr>
              <a:solidFill>
                <a:srgbClr val="993300"/>
              </a:solidFill>
              <a:ln>
                <a:solidFill>
                  <a:srgbClr val="663300"/>
                </a:solidFill>
                <a:prstDash val="lgDash"/>
                <a:bevel/>
              </a:ln>
              <a:effectLst>
                <a:outerShdw blurRad="50800" dist="38100" dir="18900000" algn="bl" rotWithShape="0">
                  <a:srgbClr val="663300">
                    <a:alpha val="4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996633"/>
              </a:solidFill>
            </c:spPr>
          </c:dPt>
          <c:dLbls>
            <c:dLbl>
              <c:idx val="0"/>
              <c:layout>
                <c:manualLayout>
                  <c:x val="0.12188068678915136"/>
                  <c:y val="0.1923059200933217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FF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649190726159231"/>
                  <c:y val="-0.20911111111111111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FF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0358426290463691"/>
                  <c:y val="-7.782443861184018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FF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Взрослые</c:v>
                </c:pt>
                <c:pt idx="1">
                  <c:v>Школьники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54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84"/>
      </c:pieChart>
    </c:plotArea>
    <c:plotVisOnly val="1"/>
    <c:dispBlanksAs val="gap"/>
    <c:showDLblsOverMax val="0"/>
  </c:chart>
  <c:spPr>
    <a:blipFill>
      <a:blip xmlns:r="http://schemas.openxmlformats.org/officeDocument/2006/relationships" r:embed="rId1"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lang="ru-RU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Любите ли</a:t>
            </a:r>
            <a:r>
              <a:rPr lang="ru-RU" sz="2800" baseline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Вы шоколад?</a:t>
            </a:r>
            <a:endParaRPr lang="ru-RU" sz="28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c:rich>
      </c:tx>
      <c:layout>
        <c:manualLayout>
          <c:xMode val="edge"/>
          <c:yMode val="edge"/>
          <c:x val="0.36633888505141937"/>
          <c:y val="6.25106352458728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811100174978128"/>
          <c:y val="0.14296427529892097"/>
          <c:w val="0.62868799212598425"/>
          <c:h val="0.8382506561679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993300"/>
            </a:solidFill>
          </c:spPr>
          <c:explosion val="25"/>
          <c:dPt>
            <c:idx val="0"/>
            <c:bubble3D val="0"/>
            <c:explosion val="67"/>
            <c:spPr>
              <a:solidFill>
                <a:srgbClr val="993300"/>
              </a:solidFill>
              <a:ln>
                <a:solidFill>
                  <a:srgbClr val="663300"/>
                </a:solidFill>
                <a:prstDash val="lgDash"/>
                <a:bevel/>
              </a:ln>
              <a:effectLst>
                <a:outerShdw blurRad="50800" dist="38100" dir="18900000" algn="bl" rotWithShape="0">
                  <a:srgbClr val="663300">
                    <a:alpha val="4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996600"/>
              </a:solidFill>
            </c:spPr>
          </c:dPt>
          <c:dLbls>
            <c:dLbl>
              <c:idx val="0"/>
              <c:layout>
                <c:manualLayout>
                  <c:x val="-0.1524339457567804"/>
                  <c:y val="-0.20133916593759113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solidFill>
                        <a:srgbClr val="FFFF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711832895888015E-2"/>
                  <c:y val="3.3606007582385536E-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FF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Любят шоколад</c:v>
                </c:pt>
                <c:pt idx="1">
                  <c:v>Не любят шоколад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Любят шоколад</c:v>
                </c:pt>
                <c:pt idx="1">
                  <c:v>Не любят шоколад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Любят шоколад</c:v>
                </c:pt>
                <c:pt idx="1">
                  <c:v>Не любят шоколад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84"/>
      </c:pieChart>
    </c:plotArea>
    <c:plotVisOnly val="1"/>
    <c:dispBlanksAs val="gap"/>
    <c:showDLblsOverMax val="0"/>
  </c:chart>
  <c:spPr>
    <a:blipFill>
      <a:blip xmlns:r="http://schemas.openxmlformats.org/officeDocument/2006/relationships" r:embed="rId1"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lang="ru-RU" sz="2800" baseline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Шоколад какого производителя </a:t>
            </a:r>
          </a:p>
          <a:p>
            <a:pPr>
              <a:defRPr sz="280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lang="ru-RU" sz="2800" baseline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Вы предпочитаете?</a:t>
            </a:r>
            <a:endParaRPr lang="ru-RU" sz="28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c:rich>
      </c:tx>
      <c:layout>
        <c:manualLayout>
          <c:xMode val="edge"/>
          <c:yMode val="edge"/>
          <c:x val="2.7300348270482066E-2"/>
          <c:y val="4.01854083723468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710829231534662"/>
          <c:y val="0.16930584101766472"/>
          <c:w val="0.60944532733077972"/>
          <c:h val="0.796434234579996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effectLst>
              <a:outerShdw blurRad="50800" dist="38100" dir="18900000" algn="bl" rotWithShape="0">
                <a:srgbClr val="663300">
                  <a:alpha val="40000"/>
                </a:srgbClr>
              </a:outerShdw>
            </a:effectLst>
            <a:scene3d>
              <a:camera prst="orthographicFront"/>
              <a:lightRig rig="twoPt" dir="t"/>
            </a:scene3d>
            <a:sp3d prstMaterial="metal">
              <a:bevelT w="63500" h="25400" prst="softRound"/>
              <a:bevelB w="152400" h="50800" prst="softRound"/>
            </a:sp3d>
          </c:spPr>
          <c:explosion val="12"/>
          <c:dPt>
            <c:idx val="0"/>
            <c:bubble3D val="0"/>
            <c:spPr>
              <a:solidFill>
                <a:srgbClr val="993300"/>
              </a:solidFill>
              <a:effectLst>
                <a:outerShdw blurRad="50800" dist="38100" dir="18900000" algn="bl" rotWithShape="0">
                  <a:srgbClr val="663300">
                    <a:alpha val="40000"/>
                  </a:srgbClr>
                </a:outerShdw>
              </a:effectLst>
              <a:scene3d>
                <a:camera prst="orthographicFront"/>
                <a:lightRig rig="twoPt" dir="t"/>
              </a:scene3d>
              <a:sp3d prstMaterial="metal">
                <a:bevelT w="63500" h="25400" prst="softRound"/>
                <a:bevelB w="152400" h="50800" prst="softRound"/>
              </a:sp3d>
            </c:spPr>
          </c:dPt>
          <c:dPt>
            <c:idx val="1"/>
            <c:bubble3D val="0"/>
            <c:spPr>
              <a:solidFill>
                <a:srgbClr val="996633"/>
              </a:solidFill>
              <a:effectLst>
                <a:outerShdw blurRad="50800" dist="38100" dir="18900000" algn="bl" rotWithShape="0">
                  <a:srgbClr val="663300">
                    <a:alpha val="40000"/>
                  </a:srgbClr>
                </a:outerShdw>
              </a:effectLst>
              <a:scene3d>
                <a:camera prst="orthographicFront"/>
                <a:lightRig rig="twoPt" dir="t"/>
              </a:scene3d>
              <a:sp3d prstMaterial="metal">
                <a:bevelT w="63500" h="25400" prst="softRound"/>
                <a:bevelB w="152400" h="50800" prst="softRound"/>
              </a:sp3d>
            </c:spPr>
          </c:dPt>
          <c:dPt>
            <c:idx val="2"/>
            <c:bubble3D val="0"/>
            <c:spPr>
              <a:solidFill>
                <a:srgbClr val="CC6600"/>
              </a:solidFill>
              <a:effectLst>
                <a:outerShdw blurRad="50800" dist="38100" dir="18900000" algn="bl" rotWithShape="0">
                  <a:srgbClr val="663300">
                    <a:alpha val="40000"/>
                  </a:srgbClr>
                </a:outerShdw>
              </a:effectLst>
              <a:scene3d>
                <a:camera prst="orthographicFront"/>
                <a:lightRig rig="twoPt" dir="t"/>
              </a:scene3d>
              <a:sp3d prstMaterial="metal">
                <a:bevelT w="63500" h="25400" prst="softRound"/>
                <a:bevelB w="152400" h="50800" prst="softRound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rgbClr val="FFFF99"/>
                        </a:solidFill>
                      </a:rPr>
                      <a:t>Отечественного</a:t>
                    </a:r>
                    <a:r>
                      <a:rPr lang="ru-RU" sz="1400" dirty="0">
                        <a:solidFill>
                          <a:srgbClr val="FFFF99"/>
                        </a:solidFill>
                      </a:rPr>
                      <a:t>; 46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534713534244986"/>
                  <c:y val="0.169246661987051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Отечественного</c:v>
                </c:pt>
                <c:pt idx="1">
                  <c:v>Иностранного</c:v>
                </c:pt>
                <c:pt idx="2">
                  <c:v>Безразлично, лишь бы шоколад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</c:v>
                </c:pt>
                <c:pt idx="1">
                  <c:v>20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blipFill>
      <a:blip xmlns:r="http://schemas.openxmlformats.org/officeDocument/2006/relationships" r:embed="rId1"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lang="ru-RU" sz="2800" baseline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Какой шоколад </a:t>
            </a:r>
          </a:p>
          <a:p>
            <a:pPr>
              <a:defRPr sz="280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lang="ru-RU" sz="2800" baseline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Вы любите?</a:t>
            </a:r>
            <a:endParaRPr lang="ru-RU" sz="28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c:rich>
      </c:tx>
      <c:layout>
        <c:manualLayout>
          <c:xMode val="edge"/>
          <c:yMode val="edge"/>
          <c:x val="6.896951063408413E-2"/>
          <c:y val="7.10103495863244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76138158562092"/>
          <c:y val="6.0404934926909057E-2"/>
          <c:w val="0.61923252488853897"/>
          <c:h val="0.857972775447975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cene3d>
              <a:camera prst="orthographicFront"/>
              <a:lightRig rig="twoPt" dir="t"/>
            </a:scene3d>
            <a:sp3d prstMaterial="metal">
              <a:bevelT w="63500" h="25400" prst="softRound"/>
            </a:sp3d>
          </c:spPr>
          <c:explosion val="7"/>
          <c:dPt>
            <c:idx val="0"/>
            <c:bubble3D val="0"/>
            <c:spPr>
              <a:solidFill>
                <a:srgbClr val="993300"/>
              </a:solidFill>
              <a:ln>
                <a:solidFill>
                  <a:srgbClr val="663300"/>
                </a:solidFill>
                <a:prstDash val="lgDash"/>
                <a:bevel/>
              </a:ln>
              <a:effectLst>
                <a:outerShdw blurRad="50800" dist="38100" dir="18900000" algn="bl" rotWithShape="0">
                  <a:srgbClr val="663300">
                    <a:alpha val="40000"/>
                  </a:srgbClr>
                </a:outerShdw>
              </a:effectLst>
              <a:scene3d>
                <a:camera prst="orthographicFront"/>
                <a:lightRig rig="twoPt" dir="t"/>
              </a:scene3d>
              <a:sp3d prstMaterial="metal">
                <a:bevelT w="63500" h="25400" prst="softRound"/>
              </a:sp3d>
            </c:spPr>
          </c:dPt>
          <c:dPt>
            <c:idx val="1"/>
            <c:bubble3D val="0"/>
            <c:spPr>
              <a:solidFill>
                <a:srgbClr val="663300"/>
              </a:solidFill>
              <a:scene3d>
                <a:camera prst="orthographicFront"/>
                <a:lightRig rig="twoPt" dir="t"/>
              </a:scene3d>
              <a:sp3d prstMaterial="metal">
                <a:bevelT w="63500" h="25400" prst="softRound"/>
              </a:sp3d>
            </c:spPr>
          </c:dPt>
          <c:dPt>
            <c:idx val="2"/>
            <c:bubble3D val="0"/>
            <c:spPr>
              <a:solidFill>
                <a:srgbClr val="FFFF99"/>
              </a:solidFill>
              <a:scene3d>
                <a:camera prst="orthographicFront"/>
                <a:lightRig rig="twoPt" dir="t"/>
              </a:scene3d>
              <a:sp3d prstMaterial="metal">
                <a:bevelT w="63500" h="25400" prst="softRound"/>
              </a:sp3d>
            </c:spPr>
          </c:dPt>
          <c:dLbls>
            <c:dLbl>
              <c:idx val="0"/>
              <c:layout>
                <c:manualLayout>
                  <c:x val="-0.16998914371833082"/>
                  <c:y val="0.1795566891496661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defRPr>
                    </a:pPr>
                    <a:r>
                      <a:rPr lang="ru-RU" sz="2400" dirty="0" smtClean="0">
                        <a:solidFill>
                          <a:srgbClr val="FFFF99"/>
                        </a:solidFill>
                      </a:rPr>
                      <a:t>Молочный; </a:t>
                    </a:r>
                    <a:r>
                      <a:rPr lang="ru-RU" sz="2400" dirty="0">
                        <a:solidFill>
                          <a:srgbClr val="FFFF99"/>
                        </a:solidFill>
                      </a:rPr>
                      <a:t>43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907795269124689E-2"/>
                  <c:y val="-0.21649886960351125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defRPr>
                    </a:pPr>
                    <a:r>
                      <a:rPr lang="ru-RU" sz="2400" dirty="0">
                        <a:solidFill>
                          <a:srgbClr val="FFFF99"/>
                        </a:solidFill>
                      </a:rPr>
                      <a:t>Горький</a:t>
                    </a:r>
                    <a:r>
                      <a:rPr lang="ru-RU" sz="2000" dirty="0">
                        <a:solidFill>
                          <a:srgbClr val="FFFF99"/>
                        </a:solidFill>
                      </a:rPr>
                      <a:t>; </a:t>
                    </a:r>
                    <a:endParaRPr lang="ru-RU" sz="2000" dirty="0" smtClean="0">
                      <a:solidFill>
                        <a:srgbClr val="FFFF99"/>
                      </a:solidFill>
                    </a:endParaRPr>
                  </a:p>
                  <a:p>
                    <a:pPr>
                      <a:defRPr sz="2000" b="1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defRPr>
                    </a:pPr>
                    <a:r>
                      <a:rPr lang="ru-RU" sz="2000" dirty="0" smtClean="0">
                        <a:solidFill>
                          <a:srgbClr val="FFFF99"/>
                        </a:solidFill>
                      </a:rPr>
                      <a:t>31</a:t>
                    </a:r>
                    <a:endParaRPr lang="ru-RU" sz="2000" dirty="0">
                      <a:solidFill>
                        <a:srgbClr val="FFFF99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42325021872266"/>
                  <c:y val="1.5593321668124818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99663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Молочный </c:v>
                </c:pt>
                <c:pt idx="1">
                  <c:v>Горький</c:v>
                </c:pt>
                <c:pt idx="2">
                  <c:v>Белый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</c:v>
                </c:pt>
                <c:pt idx="1">
                  <c:v>31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91"/>
      </c:pieChart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/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lang="ru-RU" sz="2800" baseline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Полезен ли шоколад?</a:t>
            </a:r>
            <a:endParaRPr lang="ru-RU" sz="28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c:rich>
      </c:tx>
      <c:layout>
        <c:manualLayout>
          <c:xMode val="edge"/>
          <c:yMode val="edge"/>
          <c:x val="5.2086176727909016E-2"/>
          <c:y val="5.929060950714493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649912510936135"/>
          <c:y val="8.347010790317877E-2"/>
          <c:w val="0.6629446631671041"/>
          <c:h val="0.883926217556138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993300"/>
            </a:solidFill>
          </c:spPr>
          <c:explosion val="19"/>
          <c:dPt>
            <c:idx val="0"/>
            <c:bubble3D val="0"/>
            <c:spPr>
              <a:solidFill>
                <a:srgbClr val="993300"/>
              </a:solidFill>
              <a:ln>
                <a:solidFill>
                  <a:srgbClr val="663300"/>
                </a:solidFill>
                <a:prstDash val="lgDash"/>
                <a:bevel/>
              </a:ln>
              <a:effectLst>
                <a:outerShdw blurRad="50800" dist="38100" dir="18900000" algn="bl" rotWithShape="0">
                  <a:srgbClr val="663300">
                    <a:alpha val="4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996633"/>
              </a:solidFill>
            </c:spPr>
          </c:dPt>
          <c:dLbls>
            <c:dLbl>
              <c:idx val="0"/>
              <c:layout>
                <c:manualLayout>
                  <c:x val="-0.19756375765529308"/>
                  <c:y val="0.19600991542723831"/>
                </c:manualLayout>
              </c:layout>
              <c:spPr/>
              <c:txPr>
                <a:bodyPr/>
                <a:lstStyle/>
                <a:p>
                  <a:pPr>
                    <a:defRPr sz="3600" b="1">
                      <a:solidFill>
                        <a:srgbClr val="FFFF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86439195100615E-2"/>
                  <c:y val="-0.11096296296296296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FF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0358426290463691"/>
                  <c:y val="-7.782443861184018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FF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</c:v>
                </c:pt>
                <c:pt idx="1">
                  <c:v>12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84"/>
      </c:pieChart>
    </c:plotArea>
    <c:plotVisOnly val="1"/>
    <c:dispBlanksAs val="gap"/>
    <c:showDLblsOverMax val="0"/>
  </c:chart>
  <c:spPr>
    <a:blipFill>
      <a:blip xmlns:r="http://schemas.openxmlformats.org/officeDocument/2006/relationships" r:embed="rId1"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lang="ru-RU" sz="2800" baseline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Поднимает ли шоколад </a:t>
            </a:r>
          </a:p>
          <a:p>
            <a:pPr>
              <a:defRPr sz="280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lang="ru-RU" sz="2800" baseline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настроение?</a:t>
            </a:r>
            <a:endParaRPr lang="ru-RU" sz="28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c:rich>
      </c:tx>
      <c:layout>
        <c:manualLayout>
          <c:xMode val="edge"/>
          <c:yMode val="edge"/>
          <c:x val="5.2086176727909016E-2"/>
          <c:y val="5.929060950714493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649912510936135"/>
          <c:y val="8.347010790317877E-2"/>
          <c:w val="0.6629446631671041"/>
          <c:h val="0.883926217556138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3300"/>
            </a:solidFill>
          </c:spPr>
          <c:explosion val="19"/>
          <c:dPt>
            <c:idx val="0"/>
            <c:bubble3D val="0"/>
            <c:spPr>
              <a:solidFill>
                <a:srgbClr val="993300"/>
              </a:solidFill>
              <a:ln>
                <a:solidFill>
                  <a:srgbClr val="663300"/>
                </a:solidFill>
                <a:prstDash val="lgDash"/>
                <a:bevel/>
              </a:ln>
              <a:effectLst>
                <a:outerShdw blurRad="50800" dist="38100" dir="18900000" algn="bl" rotWithShape="0">
                  <a:srgbClr val="663300">
                    <a:alpha val="4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996633"/>
              </a:solidFill>
            </c:spPr>
          </c:dPt>
          <c:dLbls>
            <c:dLbl>
              <c:idx val="0"/>
              <c:layout>
                <c:manualLayout>
                  <c:x val="-0.18089709098862641"/>
                  <c:y val="0.14971361913094197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solidFill>
                        <a:srgbClr val="FFFF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1994750656111E-2"/>
                  <c:y val="-0.10540740740740741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FF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0358426290463691"/>
                  <c:y val="-7.782443861184018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FF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</c:v>
                </c:pt>
                <c:pt idx="1">
                  <c:v>4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84"/>
      </c:pieChart>
    </c:plotArea>
    <c:plotVisOnly val="1"/>
    <c:dispBlanksAs val="gap"/>
    <c:showDLblsOverMax val="0"/>
  </c:chart>
  <c:spPr>
    <a:blipFill>
      <a:blip xmlns:r="http://schemas.openxmlformats.org/officeDocument/2006/relationships" r:embed="rId1"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lang="ru-RU" sz="2800" baseline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Портятся ли от шоколада</a:t>
            </a:r>
          </a:p>
          <a:p>
            <a:pPr>
              <a:defRPr sz="280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lang="ru-RU" sz="2800" baseline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зубы?</a:t>
            </a:r>
            <a:endParaRPr lang="ru-RU" sz="28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c:rich>
      </c:tx>
      <c:layout>
        <c:manualLayout>
          <c:xMode val="edge"/>
          <c:yMode val="edge"/>
          <c:x val="5.2086176727909016E-2"/>
          <c:y val="5.929060950714493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649912510936135"/>
          <c:y val="8.347010790317877E-2"/>
          <c:w val="0.6629446631671041"/>
          <c:h val="0.883926217556138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3300"/>
            </a:solidFill>
          </c:spPr>
          <c:explosion val="19"/>
          <c:dPt>
            <c:idx val="0"/>
            <c:bubble3D val="0"/>
            <c:spPr>
              <a:solidFill>
                <a:srgbClr val="993300"/>
              </a:solidFill>
              <a:ln>
                <a:solidFill>
                  <a:srgbClr val="663300"/>
                </a:solidFill>
                <a:prstDash val="lgDash"/>
                <a:bevel/>
              </a:ln>
              <a:effectLst>
                <a:outerShdw blurRad="50800" dist="38100" dir="18900000" algn="bl" rotWithShape="0">
                  <a:srgbClr val="663300">
                    <a:alpha val="4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996633"/>
              </a:solidFill>
            </c:spPr>
          </c:dPt>
          <c:dLbls>
            <c:dLbl>
              <c:idx val="0"/>
              <c:layout>
                <c:manualLayout>
                  <c:x val="-0.18089709098862641"/>
                  <c:y val="0.14971361913094197"/>
                </c:manualLayout>
              </c:layout>
              <c:spPr/>
              <c:txPr>
                <a:bodyPr/>
                <a:lstStyle/>
                <a:p>
                  <a:pPr>
                    <a:defRPr sz="3600" b="1">
                      <a:solidFill>
                        <a:srgbClr val="FFFF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776421697287839"/>
                  <c:y val="-0.15911111111111112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solidFill>
                        <a:srgbClr val="FFFF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966398731408574"/>
                  <c:y val="-1.8985126859142607E-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FF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</c:v>
                </c:pt>
                <c:pt idx="1">
                  <c:v>14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84"/>
      </c:pieChart>
    </c:plotArea>
    <c:plotVisOnly val="1"/>
    <c:dispBlanksAs val="gap"/>
    <c:showDLblsOverMax val="0"/>
  </c:chart>
  <c:spPr>
    <a:blipFill>
      <a:blip xmlns:r="http://schemas.openxmlformats.org/officeDocument/2006/relationships" r:embed="rId1"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lang="ru-RU" sz="2800" baseline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Хотелось бы Вам узнать о пользе и вреде шоколада больше?</a:t>
            </a:r>
            <a:endParaRPr lang="ru-RU" sz="28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c:rich>
      </c:tx>
      <c:layout>
        <c:manualLayout>
          <c:xMode val="edge"/>
          <c:yMode val="edge"/>
          <c:x val="3.5419510061242353E-2"/>
          <c:y val="3.89202391367745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649912510936135"/>
          <c:y val="8.347010790317877E-2"/>
          <c:w val="0.6629446631671041"/>
          <c:h val="0.883926217556138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Полезен ли шоколад?</c:v>
                </c:pt>
              </c:strCache>
            </c:strRef>
          </c:tx>
          <c:spPr>
            <a:solidFill>
              <a:srgbClr val="993300"/>
            </a:solidFill>
          </c:spPr>
          <c:explosion val="19"/>
          <c:dPt>
            <c:idx val="0"/>
            <c:bubble3D val="0"/>
            <c:spPr>
              <a:solidFill>
                <a:srgbClr val="993300"/>
              </a:solidFill>
              <a:ln>
                <a:solidFill>
                  <a:srgbClr val="663300"/>
                </a:solidFill>
                <a:prstDash val="lgDash"/>
                <a:bevel/>
              </a:ln>
              <a:effectLst>
                <a:outerShdw blurRad="50800" dist="38100" dir="18900000" algn="bl" rotWithShape="0">
                  <a:srgbClr val="663300">
                    <a:alpha val="4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996633"/>
              </a:solidFill>
            </c:spPr>
          </c:dPt>
          <c:dLbls>
            <c:dLbl>
              <c:idx val="0"/>
              <c:layout>
                <c:manualLayout>
                  <c:x val="-0.18089709098862641"/>
                  <c:y val="0.14971361913094197"/>
                </c:manualLayout>
              </c:layout>
              <c:spPr/>
              <c:txPr>
                <a:bodyPr/>
                <a:lstStyle/>
                <a:p>
                  <a:pPr>
                    <a:defRPr sz="3600" b="1">
                      <a:solidFill>
                        <a:srgbClr val="FFFF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041994750656175E-2"/>
                  <c:y val="-0.14799999999999999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FF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0358426290463691"/>
                  <c:y val="-7.782443861184018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FF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</c:v>
                </c:pt>
                <c:pt idx="1">
                  <c:v>13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84"/>
      </c:pieChart>
    </c:plotArea>
    <c:plotVisOnly val="1"/>
    <c:dispBlanksAs val="gap"/>
    <c:showDLblsOverMax val="0"/>
  </c:chart>
  <c:spPr>
    <a:blipFill>
      <a:blip xmlns:r="http://schemas.openxmlformats.org/officeDocument/2006/relationships" r:embed="rId1"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0.02751</cdr:x>
      <cdr:y>0.05901</cdr:y>
    </cdr:from>
    <cdr:to>
      <cdr:x>0.96462</cdr:x>
      <cdr:y>0.773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520" y="404664"/>
          <a:ext cx="8568952" cy="4896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4000" b="1" dirty="0" smtClean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0.04784</cdr:x>
      <cdr:y>0.21299</cdr:y>
    </cdr:from>
    <cdr:to>
      <cdr:x>0.95267</cdr:x>
      <cdr:y>0.49598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37456" y="1460707"/>
          <a:ext cx="8273738" cy="19407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prstTxWarp prst="textArchUp">
            <a:avLst>
              <a:gd name="adj" fmla="val 10615016"/>
            </a:avLst>
          </a:prstTxWarp>
          <a:sp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5400" b="1" cap="all" spc="0" dirty="0" smtClean="0">
              <a:ln w="0"/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Comic Sans MS" panose="030F0702030302020204" pitchFamily="66" charset="0"/>
            </a:rPr>
            <a:t>Проект «Всё о шоколаде»</a:t>
          </a:r>
        </a:p>
        <a:p xmlns:a="http://schemas.openxmlformats.org/drawingml/2006/main">
          <a:pPr algn="ctr"/>
          <a:endParaRPr lang="ru-RU" sz="54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0.02751</cdr:x>
      <cdr:y>0.332</cdr:y>
    </cdr:from>
    <cdr:to>
      <cdr:x>0.4685</cdr:x>
      <cdr:y>0.773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520" y="2276872"/>
          <a:ext cx="4032448" cy="3024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40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Приняли участие </a:t>
          </a:r>
        </a:p>
        <a:p xmlns:a="http://schemas.openxmlformats.org/drawingml/2006/main">
          <a:r>
            <a:rPr lang="ru-RU" sz="40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80 человек </a:t>
          </a:r>
        </a:p>
        <a:p xmlns:a="http://schemas.openxmlformats.org/drawingml/2006/main">
          <a:r>
            <a:rPr lang="ru-RU" sz="40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от 7 до 60 лет </a:t>
          </a:r>
          <a:endParaRPr lang="ru-RU" sz="4000" b="1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69E8-B778-4CEB-AE7E-90F703DBAF8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BE2B-B8ED-4D13-98DE-E1B406BC5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0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69E8-B778-4CEB-AE7E-90F703DBAF8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BE2B-B8ED-4D13-98DE-E1B406BC5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7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69E8-B778-4CEB-AE7E-90F703DBAF8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BE2B-B8ED-4D13-98DE-E1B406BC5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55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http://www.deti-66.ru/</a:t>
            </a:r>
            <a:r>
              <a:rPr lang="ru-RU">
                <a:solidFill>
                  <a:srgbClr val="000000"/>
                </a:solidFill>
              </a:rPr>
              <a:t>Детский исследовательский конкурс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76033-1A19-41E4-BEBC-65BA7A51A7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2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http://www.deti-66.ru/</a:t>
            </a:r>
            <a:r>
              <a:rPr lang="ru-RU">
                <a:solidFill>
                  <a:srgbClr val="000000"/>
                </a:solidFill>
              </a:rPr>
              <a:t>Детский исследовательский конкурс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CCEB3-ADBC-44D0-B49B-B1443135BC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http://www.deti-66.ru/</a:t>
            </a:r>
            <a:r>
              <a:rPr lang="ru-RU">
                <a:solidFill>
                  <a:srgbClr val="000000"/>
                </a:solidFill>
              </a:rPr>
              <a:t>Детский исследовательский конкурс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0B29D-0A60-4987-887B-B7E7160E89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7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http://www.deti-66.ru/</a:t>
            </a:r>
            <a:r>
              <a:rPr lang="ru-RU">
                <a:solidFill>
                  <a:srgbClr val="000000"/>
                </a:solidFill>
              </a:rPr>
              <a:t>Детский исследовательский конкурс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5AA22-2E7F-46BA-A554-1CB5520DFE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http://www.deti-66.ru/</a:t>
            </a:r>
            <a:r>
              <a:rPr lang="ru-RU">
                <a:solidFill>
                  <a:srgbClr val="000000"/>
                </a:solidFill>
              </a:rPr>
              <a:t>Детский исследовательский конкурс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9CCB2-CABB-4F0D-AA4B-AF77DFD2A6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6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http://www.deti-66.ru/</a:t>
            </a:r>
            <a:r>
              <a:rPr lang="ru-RU">
                <a:solidFill>
                  <a:srgbClr val="000000"/>
                </a:solidFill>
              </a:rPr>
              <a:t>Детский исследовательский конкурс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2E15-B73A-44E7-BD19-A8EF0322E1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9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http://www.deti-66.ru/</a:t>
            </a:r>
            <a:r>
              <a:rPr lang="ru-RU">
                <a:solidFill>
                  <a:srgbClr val="000000"/>
                </a:solidFill>
              </a:rPr>
              <a:t>Детский исследовательский конкурс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DB38-B75D-4EDF-9683-C1DA12E481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9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http://www.deti-66.ru/</a:t>
            </a:r>
            <a:r>
              <a:rPr lang="ru-RU">
                <a:solidFill>
                  <a:srgbClr val="000000"/>
                </a:solidFill>
              </a:rPr>
              <a:t>Детский исследовательский конкурс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64CD5-43DB-490B-A41C-9E106E41D7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69E8-B778-4CEB-AE7E-90F703DBAF8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BE2B-B8ED-4D13-98DE-E1B406BC5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11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http://www.deti-66.ru/</a:t>
            </a:r>
            <a:r>
              <a:rPr lang="ru-RU">
                <a:solidFill>
                  <a:srgbClr val="000000"/>
                </a:solidFill>
              </a:rPr>
              <a:t>Детский исследовательский конкурс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75B76-346C-4ADA-BE1C-4AEE994FA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9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http://www.deti-66.ru/</a:t>
            </a:r>
            <a:r>
              <a:rPr lang="ru-RU">
                <a:solidFill>
                  <a:srgbClr val="000000"/>
                </a:solidFill>
              </a:rPr>
              <a:t>Детский исследовательский конкурс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F1D47-49B3-4A6A-8B75-3F7E5B31F9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http://www.deti-66.ru/</a:t>
            </a:r>
            <a:r>
              <a:rPr lang="ru-RU">
                <a:solidFill>
                  <a:srgbClr val="000000"/>
                </a:solidFill>
              </a:rPr>
              <a:t>Детский исследовательский конкурс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9180A-15FA-4F44-AAF9-D542C5B8A5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0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69E8-B778-4CEB-AE7E-90F703DBAF8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BE2B-B8ED-4D13-98DE-E1B406BC5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3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69E8-B778-4CEB-AE7E-90F703DBAF8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BE2B-B8ED-4D13-98DE-E1B406BC5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60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69E8-B778-4CEB-AE7E-90F703DBAF8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BE2B-B8ED-4D13-98DE-E1B406BC5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69E8-B778-4CEB-AE7E-90F703DBAF8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BE2B-B8ED-4D13-98DE-E1B406BC5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4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69E8-B778-4CEB-AE7E-90F703DBAF8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BE2B-B8ED-4D13-98DE-E1B406BC5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69E8-B778-4CEB-AE7E-90F703DBAF8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BE2B-B8ED-4D13-98DE-E1B406BC5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8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69E8-B778-4CEB-AE7E-90F703DBAF8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BE2B-B8ED-4D13-98DE-E1B406BC5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93300">
                <a:alpha val="56000"/>
                <a:lumMod val="100000"/>
              </a:srgbClr>
            </a:gs>
            <a:gs pos="50000">
              <a:schemeClr val="accent1">
                <a:tint val="44500"/>
                <a:satMod val="160000"/>
              </a:schemeClr>
            </a:gs>
            <a:gs pos="0">
              <a:srgbClr val="99663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169E8-B778-4CEB-AE7E-90F703DBAF8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0BE2B-B8ED-4D13-98DE-E1B406BC5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8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93300">
                <a:alpha val="56000"/>
                <a:lumMod val="100000"/>
              </a:srgbClr>
            </a:gs>
            <a:gs pos="50000">
              <a:schemeClr val="accent1">
                <a:tint val="44500"/>
                <a:satMod val="160000"/>
              </a:schemeClr>
            </a:gs>
            <a:gs pos="0">
              <a:srgbClr val="99663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http://www.deti-66.ru/</a:t>
            </a:r>
            <a:r>
              <a:rPr lang="ru-RU">
                <a:solidFill>
                  <a:srgbClr val="000000"/>
                </a:solidFill>
              </a:rPr>
              <a:t>Детский исследовательский конкурс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22311C-FB25-4D5F-9690-4660D4E0A2C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5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E%D1%81%D1%82%D1%80%D1%8B%D0%B9_%D0%BF%D0%B5%D1%80%D0%B5%D1%86" TargetMode="External"/><Relationship Id="rId3" Type="http://schemas.openxmlformats.org/officeDocument/2006/relationships/hyperlink" Target="http://ru.wikipedia.org/wiki/%D0%9A%D0%B0%D0%BA%D0%B0%D0%BE" TargetMode="External"/><Relationship Id="rId7" Type="http://schemas.openxmlformats.org/officeDocument/2006/relationships/hyperlink" Target="http://ru.wikipedia.org/wiki/%D0%9A%D0%BE%D1%80%D0%B8%D1%86%D0%B0" TargetMode="External"/><Relationship Id="rId2" Type="http://schemas.openxmlformats.org/officeDocument/2006/relationships/hyperlink" Target="http://ru.wikipedia.org/wiki/%D0%9A%D0%BE%D0%BD%D0%B4%D0%B8%D1%82%D0%B5%D1%80%D1%81%D0%BA%D0%B8%D0%B5_%D0%B8%D0%B7%D0%B4%D0%B5%D0%BB%D0%B8%D1%8F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ru.wikipedia.org/wiki/%D0%A1%D0%B0%D1%85%D0%B0%D1%80" TargetMode="External"/><Relationship Id="rId11" Type="http://schemas.microsoft.com/office/2007/relationships/hdphoto" Target="../media/hdphoto2.wdp"/><Relationship Id="rId5" Type="http://schemas.openxmlformats.org/officeDocument/2006/relationships/hyperlink" Target="http://ru.wikipedia.org/wiki/%D0%9C%D0%BE%D0%BB%D0%BE%D0%BA%D0%BE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ru.wikipedia.org/wiki/%D0%9D%D0%B0%D1%83%D0%B0%D1%82%D0%BB%D1%8C" TargetMode="External"/><Relationship Id="rId9" Type="http://schemas.openxmlformats.org/officeDocument/2006/relationships/hyperlink" Target="http://ru.wikipedia.org/wiki/%D0%92%D0%B0%D0%BD%D0%B8%D0%BB%D1%8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75318605"/>
              </p:ext>
            </p:extLst>
          </p:nvPr>
        </p:nvGraphicFramePr>
        <p:xfrm>
          <a:off x="0" y="11749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43808" y="5157192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Выполнили</a:t>
            </a: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обучающиеся 2Г класса</a:t>
            </a:r>
          </a:p>
          <a:p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МБОУ «СОШ №6» г. Курчатова</a:t>
            </a:r>
          </a:p>
          <a:p>
            <a:r>
              <a:rPr lang="ru-RU" sz="2400" b="1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Руководитель проекта</a:t>
            </a: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ru-RU" sz="24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Акишина</a:t>
            </a: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Т. Б.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80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23850" y="476250"/>
            <a:ext cx="799306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ru-RU" sz="6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КЛАССИФИКАЦИЯ ШОКОЛАДА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23850" y="2564011"/>
            <a:ext cx="6624637" cy="3471863"/>
          </a:xfrm>
          <a:prstGeom prst="rect">
            <a:avLst/>
          </a:prstGeom>
          <a:gradFill flip="none" rotWithShape="0">
            <a:gsLst>
              <a:gs pos="100000">
                <a:srgbClr val="993300">
                  <a:alpha val="56000"/>
                  <a:lumMod val="10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0">
                <a:srgbClr val="996633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>
              <a:spcBef>
                <a:spcPct val="20000"/>
              </a:spcBef>
              <a:buFontTx/>
              <a:buChar char="•"/>
              <a:defRPr/>
            </a:pPr>
            <a:r>
              <a:rPr lang="ru-RU" sz="39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Пористый шоколад</a:t>
            </a:r>
          </a:p>
          <a:p>
            <a:pPr marL="273050" indent="-273050" algn="l">
              <a:spcBef>
                <a:spcPct val="20000"/>
              </a:spcBef>
              <a:buFontTx/>
              <a:buChar char="•"/>
              <a:defRPr/>
            </a:pPr>
            <a:r>
              <a:rPr lang="ru-RU" sz="39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Шоколад без добавок</a:t>
            </a:r>
          </a:p>
          <a:p>
            <a:pPr marL="273050" indent="-273050" algn="l">
              <a:spcBef>
                <a:spcPct val="20000"/>
              </a:spcBef>
              <a:buFontTx/>
              <a:buChar char="•"/>
              <a:defRPr/>
            </a:pPr>
            <a:r>
              <a:rPr lang="ru-RU" sz="39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Шоколад с начинкой</a:t>
            </a:r>
          </a:p>
          <a:p>
            <a:pPr marL="273050" indent="-273050" algn="l">
              <a:spcBef>
                <a:spcPct val="20000"/>
              </a:spcBef>
              <a:buFontTx/>
              <a:buChar char="•"/>
              <a:defRPr/>
            </a:pPr>
            <a:r>
              <a:rPr lang="ru-RU" sz="39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Шоколад белый</a:t>
            </a:r>
          </a:p>
          <a:p>
            <a:pPr marL="273050" indent="-273050" algn="l">
              <a:spcBef>
                <a:spcPct val="20000"/>
              </a:spcBef>
              <a:buFontTx/>
              <a:buChar char="•"/>
              <a:defRPr/>
            </a:pPr>
            <a:r>
              <a:rPr lang="ru-RU" sz="39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Шоколад диабетический</a:t>
            </a:r>
          </a:p>
          <a:p>
            <a:pPr marL="273050" indent="-273050" algn="l">
              <a:spcBef>
                <a:spcPct val="20000"/>
              </a:spcBef>
              <a:defRPr/>
            </a:pP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0" name="Picture 9" descr="Картинка 45 из 96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499" y="2564011"/>
            <a:ext cx="3400227" cy="3400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2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1737747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489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2604775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747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02647177"/>
              </p:ext>
            </p:extLst>
          </p:nvPr>
        </p:nvGraphicFramePr>
        <p:xfrm>
          <a:off x="0" y="17616"/>
          <a:ext cx="9144000" cy="6851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074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2707174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88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3321545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221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0827205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42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319491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773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540281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13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04664"/>
            <a:ext cx="828092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Какими полезными для здоровья качествами обладает шоколад</a:t>
            </a:r>
            <a:r>
              <a:rPr lang="ru-RU" sz="3600" b="1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endParaRPr lang="ru-RU" sz="2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1. </a:t>
            </a:r>
            <a:r>
              <a:rPr lang="ru-RU" sz="2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Шоколад придает энергию.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 </a:t>
            </a:r>
            <a:r>
              <a:rPr lang="ru-RU" sz="2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Шоколад оказывает  стимулирующий эффект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3. </a:t>
            </a:r>
            <a:r>
              <a:rPr lang="ru-RU" sz="2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Шоколад полезен для сердца и сосудов.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4. </a:t>
            </a:r>
            <a:r>
              <a:rPr lang="ru-RU" sz="2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Какао-порошок препятствует разрушению зубной эмали</a:t>
            </a: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5. </a:t>
            </a:r>
            <a:r>
              <a:rPr lang="ru-RU" sz="2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Шоколад — стимулятор мозговой деятельности.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6. </a:t>
            </a:r>
            <a:r>
              <a:rPr lang="ru-RU" sz="2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Шоколад — сильный антидепрессант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7. </a:t>
            </a:r>
            <a:r>
              <a:rPr lang="ru-RU" sz="2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Шоколад — весьма эффективное средство от кашля.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8. </a:t>
            </a:r>
            <a:r>
              <a:rPr lang="ru-RU" sz="2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Шоколад перешагнул гастрономические границы и ос­ваивает косметологию.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0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155" y="260648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Ц</a:t>
            </a:r>
            <a:r>
              <a:rPr lang="ru-RU" sz="3200" b="1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ель</a:t>
            </a:r>
            <a:r>
              <a:rPr lang="ru-RU" sz="3200" b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Узнать о влиянии шоколада на организм человека</a:t>
            </a:r>
          </a:p>
          <a:p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endParaRPr lang="ru-RU" sz="2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3200" b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</a:t>
            </a:r>
            <a:r>
              <a:rPr lang="ru-RU" sz="3200" b="1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адачи</a:t>
            </a:r>
            <a:r>
              <a:rPr lang="ru-RU" sz="3200" b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/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Изучить, историю возникновения шоколада и проследить её до наших дней</a:t>
            </a:r>
          </a:p>
          <a:p>
            <a:pPr lvl="0"/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Провести социологический опрос взрослых и детей</a:t>
            </a:r>
          </a:p>
          <a:p>
            <a:pPr lvl="0"/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Узнать о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влиянии 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шоколада на организм человека </a:t>
            </a:r>
          </a:p>
          <a:p>
            <a:pPr lvl="0"/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Найти рецепты приготовления шоколада в домашних условиях</a:t>
            </a:r>
          </a:p>
          <a:p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</a:p>
          <a:p>
            <a:pPr lvl="0" algn="ctr"/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Мы выдвинули </a:t>
            </a:r>
            <a:r>
              <a:rPr lang="ru-RU" sz="3200" b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гипотезу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endParaRPr lang="ru-RU" sz="32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/>
            <a:r>
              <a:rPr lang="ru-RU" sz="2400" b="1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шоколад </a:t>
            </a:r>
            <a:r>
              <a:rPr lang="ru-RU" sz="2400" b="1" i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 только вкусен, но и полезен и именно поэтому он до сих пор популярен. </a:t>
            </a:r>
          </a:p>
          <a:p>
            <a:pPr algn="ctr"/>
            <a:r>
              <a:rPr lang="ru-RU" sz="2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(Если не вредный – значит полезный!)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4124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Польза  шоколада</a:t>
            </a:r>
            <a:endParaRPr lang="ru-RU" b="1" u="sng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482" name="Рисунок 2" descr="http://image.slidesharecdn.com/random-130121204754-phpapp02/95/slide-17-638.jpg?1358823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357313"/>
            <a:ext cx="7786687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145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1307" y="116632"/>
            <a:ext cx="8640960" cy="6025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А в чем же вред шоколада?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b="1" i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1. Шоколад — виновник лишнего веса.</a:t>
            </a:r>
            <a:endParaRPr lang="ru-RU" sz="2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2. Сахар, содержащийся в шоколадных плитках и конфетах, разрушает зубы.</a:t>
            </a:r>
            <a:endParaRPr lang="ru-RU" sz="2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3. Шоколад способствует перевозбуждению.</a:t>
            </a:r>
            <a:endParaRPr lang="ru-RU" sz="2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4. Шоколад может вызвать аллергию.</a:t>
            </a:r>
            <a:endParaRPr lang="ru-RU" sz="2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5. Шоколад вызывает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головную боль.</a:t>
            </a:r>
            <a:endParaRPr lang="ru-RU" sz="2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23283"/>
            <a:ext cx="34020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0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35" y="1881882"/>
            <a:ext cx="3032846" cy="258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76" y="741631"/>
            <a:ext cx="2952328" cy="22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77634"/>
            <a:ext cx="2952328" cy="22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59" y="3861048"/>
            <a:ext cx="2952328" cy="22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>
            <a:spLocks noChangeAspect="1"/>
          </p:cNvSpPr>
          <p:nvPr/>
        </p:nvSpPr>
        <p:spPr>
          <a:xfrm rot="21360000">
            <a:off x="-575694" y="1442620"/>
            <a:ext cx="6046917" cy="8122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>
                <a:gd name="adj" fmla="val 100000"/>
              </a:avLst>
            </a:prstTxWarp>
            <a:spAutoFit/>
            <a:scene3d>
              <a:camera prst="isometricRightUp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Мы готовим шоколад…</a:t>
            </a:r>
            <a:endParaRPr lang="ru-RU" sz="1600" b="1" cap="all" spc="0" dirty="0">
              <a:ln w="0"/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3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97" y="1668786"/>
            <a:ext cx="2695188" cy="229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spect="1"/>
          </p:cNvSpPr>
          <p:nvPr/>
        </p:nvSpPr>
        <p:spPr>
          <a:xfrm rot="21360000">
            <a:off x="-645042" y="1262652"/>
            <a:ext cx="6046917" cy="8122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>
                <a:gd name="adj" fmla="val 100000"/>
              </a:avLst>
            </a:prstTxWarp>
            <a:spAutoFit/>
            <a:scene3d>
              <a:camera prst="isometricRightUp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Мы готовим шоколад…</a:t>
            </a:r>
            <a:endParaRPr lang="ru-RU" sz="1600" b="1" cap="all" spc="0" dirty="0">
              <a:ln w="0"/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28" y="277944"/>
            <a:ext cx="2915816" cy="2186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96554"/>
            <a:ext cx="2427734" cy="3236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96553"/>
            <a:ext cx="2427734" cy="3236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21612"/>
            <a:ext cx="2821763" cy="2186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55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60" y="1196752"/>
            <a:ext cx="2695188" cy="229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spect="1"/>
          </p:cNvSpPr>
          <p:nvPr/>
        </p:nvSpPr>
        <p:spPr>
          <a:xfrm rot="21360000">
            <a:off x="-590481" y="892892"/>
            <a:ext cx="5119471" cy="8122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>
                <a:gd name="adj" fmla="val 100000"/>
              </a:avLst>
            </a:prstTxWarp>
            <a:spAutoFit/>
            <a:scene3d>
              <a:camera prst="isometricRightUp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Мы пробуем жидкий шоколад…</a:t>
            </a:r>
            <a:endParaRPr lang="ru-RU" sz="1600" b="1" cap="all" spc="0" dirty="0">
              <a:ln w="0"/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8069"/>
            <a:ext cx="3035829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92655"/>
            <a:ext cx="2102007" cy="1576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41" y="3292654"/>
            <a:ext cx="2102007" cy="1576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5085184"/>
            <a:ext cx="2102007" cy="1569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41" y="5085184"/>
            <a:ext cx="2124270" cy="1569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64" y="3730723"/>
            <a:ext cx="3035829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98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97" y="1668786"/>
            <a:ext cx="2695188" cy="229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spect="1"/>
          </p:cNvSpPr>
          <p:nvPr/>
        </p:nvSpPr>
        <p:spPr>
          <a:xfrm rot="21360000">
            <a:off x="-645042" y="1262652"/>
            <a:ext cx="6046917" cy="8122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>
                <a:gd name="adj" fmla="val 100000"/>
              </a:avLst>
            </a:prstTxWarp>
            <a:spAutoFit/>
            <a:scene3d>
              <a:camera prst="isometricRightUp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Мы готовим шоколад…</a:t>
            </a:r>
            <a:endParaRPr lang="ru-RU" sz="1600" b="1" cap="all" spc="0" dirty="0">
              <a:ln w="0"/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241" y="1180196"/>
            <a:ext cx="3042935" cy="4057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3923928" cy="2942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316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spect="1"/>
          </p:cNvSpPr>
          <p:nvPr/>
        </p:nvSpPr>
        <p:spPr>
          <a:xfrm rot="21360000">
            <a:off x="-624128" y="1255128"/>
            <a:ext cx="6485607" cy="19598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>
                <a:gd name="adj" fmla="val 100000"/>
              </a:avLst>
            </a:prstTxWarp>
            <a:spAutoFit/>
            <a:scene3d>
              <a:camera prst="isometricRightUp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Вот, что у нас получилось…</a:t>
            </a:r>
          </a:p>
          <a:p>
            <a:pPr algn="ctr"/>
            <a:r>
              <a:rPr lang="ru-RU" sz="3200" b="1" cap="all" spc="0" dirty="0" smtClean="0">
                <a:ln w="0"/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Приятного аппетита!</a:t>
            </a:r>
            <a:endParaRPr lang="ru-RU" sz="3200" b="1" cap="all" spc="0" dirty="0">
              <a:ln w="0"/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92896"/>
            <a:ext cx="5076056" cy="3807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157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8847"/>
            <a:ext cx="828092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Заключение.</a:t>
            </a:r>
            <a:endParaRPr lang="ru-RU" sz="36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Итак</a:t>
            </a:r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приносит ли шоколад на самом деле пользу? Или вред?</a:t>
            </a:r>
          </a:p>
          <a:p>
            <a:pPr lvl="0"/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</a:t>
            </a:r>
            <a:r>
              <a:rPr lang="ru-RU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есколько </a:t>
            </a:r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плиточных квадратиков или две шоколадные конфеты никакого вреда не </a:t>
            </a:r>
            <a:r>
              <a:rPr lang="ru-RU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принесут. </a:t>
            </a:r>
            <a:endParaRPr lang="ru-RU" sz="24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/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Шоколад благотворно влияет на здоровье человека, если его использовать в пищу в допустимых дозах.</a:t>
            </a:r>
          </a:p>
          <a:p>
            <a:endParaRPr lang="ru-RU" sz="28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Наша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гипотеза полностью подтвердилась.  И мы этому очень рады!</a:t>
            </a:r>
          </a:p>
          <a:p>
            <a:endParaRPr lang="ru-RU" sz="28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Поэтому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кушай­те </a:t>
            </a:r>
            <a:endParaRPr lang="ru-RU" sz="28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шоколад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 здоровье: </a:t>
            </a:r>
            <a:endParaRPr lang="ru-RU" sz="28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он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 вкусный, и полезный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09" y="4293096"/>
            <a:ext cx="2880320" cy="429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7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8"/>
            <a:ext cx="84969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Наш  план  работы</a:t>
            </a:r>
            <a:r>
              <a:rPr lang="ru-RU" sz="3600" b="1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 algn="ctr"/>
            <a:endParaRPr lang="ru-RU" sz="3600" b="1" u="sng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/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1. Изучить 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литературу  по теме.</a:t>
            </a:r>
          </a:p>
          <a:p>
            <a:pPr lvl="0"/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 Узнать 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интересные факты 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 шоколаде в Интернете. 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/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3. Спросить 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 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взрослых, что они знают о шоколаде.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/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4. Провести 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анкетирование.</a:t>
            </a:r>
          </a:p>
          <a:p>
            <a:pPr lvl="0"/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5. Создать презентацию.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39" y="4509120"/>
            <a:ext cx="4094922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138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8"/>
            <a:ext cx="8280920" cy="5458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63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А знаете ли вы, что такое шоколад?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Обратимся к энциклопедии.</a:t>
            </a:r>
            <a:endParaRPr lang="ru-RU" sz="2400" b="1" dirty="0" smtClean="0">
              <a:solidFill>
                <a:srgbClr val="6324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rgbClr val="63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Шокола́д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 — </a:t>
            </a:r>
            <a:r>
              <a:rPr lang="ru-RU" sz="2400" b="1" u="sng" dirty="0" smtClean="0">
                <a:solidFill>
                  <a:srgbClr val="0B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  <a:hlinkClick r:id="rId2" tooltip="Кондитерские изделия"/>
              </a:rPr>
              <a:t>кондитерские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 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продукты,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изготавливаемые с использованием плодов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 </a:t>
            </a:r>
            <a:r>
              <a:rPr lang="ru-RU" sz="2400" b="1" u="sng" dirty="0" smtClean="0">
                <a:solidFill>
                  <a:srgbClr val="0B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  <a:hlinkClick r:id="rId3" tooltip="Какао"/>
              </a:rPr>
              <a:t>какао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 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</a:rPr>
              <a:t>По одной из версий слово «шоколад» происходит от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</a:rPr>
              <a:t> </a:t>
            </a:r>
            <a:r>
              <a:rPr lang="ru-RU" sz="2400" b="1" u="sng" dirty="0" smtClean="0">
                <a:solidFill>
                  <a:srgbClr val="0B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  <a:hlinkClick r:id="rId4" tooltip="Науатль"/>
              </a:rPr>
              <a:t>ацтекского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</a:rPr>
              <a:t> 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</a:rPr>
              <a:t>слова «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</a:rPr>
              <a:t>чоколатль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</a:rPr>
              <a:t>» — названия напитка из бобов какао, дословно - «горькая вода» Современный напиток какао включает в себя: какао, какао тертое,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</a:rPr>
              <a:t> </a:t>
            </a:r>
            <a:r>
              <a:rPr lang="ru-RU" sz="2400" b="1" u="sng" dirty="0" smtClean="0">
                <a:solidFill>
                  <a:srgbClr val="0B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  <a:hlinkClick r:id="rId5" tooltip="Молоко"/>
              </a:rPr>
              <a:t>молоко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</a:rPr>
              <a:t>, </a:t>
            </a:r>
            <a:r>
              <a:rPr lang="ru-RU" sz="2400" b="1" u="sng" dirty="0" smtClean="0">
                <a:solidFill>
                  <a:srgbClr val="0B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  <a:hlinkClick r:id="rId6" tooltip="Сахар"/>
              </a:rPr>
              <a:t>сахар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</a:rPr>
              <a:t>, </a:t>
            </a:r>
            <a:r>
              <a:rPr lang="ru-RU" sz="2400" b="1" u="sng" dirty="0" smtClean="0">
                <a:solidFill>
                  <a:srgbClr val="0B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  <a:hlinkClick r:id="rId7" tooltip="Корица"/>
              </a:rPr>
              <a:t>корицу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</a:rPr>
              <a:t>, </a:t>
            </a:r>
            <a:r>
              <a:rPr lang="ru-RU" sz="2400" b="1" u="sng" dirty="0" smtClean="0">
                <a:solidFill>
                  <a:srgbClr val="0B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  <a:hlinkClick r:id="rId8" tooltip="Острый перец"/>
              </a:rPr>
              <a:t>острый перец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</a:rPr>
              <a:t> 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</a:rPr>
              <a:t>и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</a:rPr>
              <a:t>иногда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</a:rPr>
              <a:t> </a:t>
            </a:r>
            <a:r>
              <a:rPr lang="ru-RU" sz="2400" b="1" u="sng" dirty="0" smtClean="0">
                <a:solidFill>
                  <a:srgbClr val="0B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  <a:hlinkClick r:id="rId9" tooltip="Ваниль"/>
              </a:rPr>
              <a:t>ваниль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4" name="Picture 9" descr="Картинка 45 из 9600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5224188"/>
            <a:ext cx="2376264" cy="1949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4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428625" y="428625"/>
            <a:ext cx="785971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7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ДЕРЕВО КАКАО</a:t>
            </a:r>
          </a:p>
        </p:txBody>
      </p:sp>
      <p:pic>
        <p:nvPicPr>
          <p:cNvPr id="16388" name="Picture 4" descr="Картинка 4 из 20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14422"/>
            <a:ext cx="1809750" cy="2714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7" name="Picture 2" descr="Картинка 2 из 20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1285860"/>
            <a:ext cx="314292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9" name="Picture 6" descr="Картинка 8 из 204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1214422"/>
            <a:ext cx="1928812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0" descr="AFR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786188"/>
            <a:ext cx="2794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28625" y="5183188"/>
            <a:ext cx="27860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САМЫЕ БОЛЬШИЕ ПЛАНТАЦИИ </a:t>
            </a:r>
            <a:br>
              <a:rPr lang="ru-RU" alt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alt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КАКАО В АФРИКЕ!</a:t>
            </a:r>
          </a:p>
        </p:txBody>
      </p:sp>
      <p:pic>
        <p:nvPicPr>
          <p:cNvPr id="8" name="Picture 2" descr="Картинка 99 из 14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286125"/>
            <a:ext cx="17430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Картинка 107 из 14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357688"/>
            <a:ext cx="200025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39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23850" y="476250"/>
            <a:ext cx="799306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endParaRPr lang="ru-RU" sz="6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476250"/>
            <a:ext cx="49503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Всемирная слава</a:t>
            </a:r>
            <a:endParaRPr lang="ru-RU" sz="44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053" y="1371600"/>
            <a:ext cx="81365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Первый молочный шоколад появился в </a:t>
            </a:r>
            <a:r>
              <a:rPr lang="ru-RU" sz="2400" b="1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Швейцарии. </a:t>
            </a:r>
          </a:p>
          <a:p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Первый </a:t>
            </a:r>
            <a:r>
              <a:rPr lang="ru-RU" sz="2400" b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шоколад с начинкой 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появился в </a:t>
            </a:r>
            <a:r>
              <a:rPr lang="ru-RU" sz="2400" b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1913 г.</a:t>
            </a:r>
          </a:p>
          <a:p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Самые большие сластены в мире — немцы и швейцарцы: согласно статистике в год на долю каждого из них приходится по 10-11 кг шоколада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19" y="3861048"/>
            <a:ext cx="3425580" cy="257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405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23850" y="476250"/>
            <a:ext cx="799306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endParaRPr lang="ru-RU" sz="6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089" y="692696"/>
            <a:ext cx="81365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</a:t>
            </a:r>
            <a:r>
              <a:rPr lang="ru-RU" sz="2400" b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Брюсселе 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есть музей шоколада, а также салон чая и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шоколада. </a:t>
            </a:r>
            <a:endParaRPr lang="ru-RU" sz="2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Кстати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бельгийский шоколад изготавливается без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консервантов. </a:t>
            </a:r>
          </a:p>
          <a:p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Именно 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поэтому он, увы, не хранится долго, но зато бесподобно хорош.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43365"/>
            <a:ext cx="259228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01" y="4107762"/>
            <a:ext cx="2627784" cy="1970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28" y="3043365"/>
            <a:ext cx="2392222" cy="1872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216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8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Шоколад в России</a:t>
            </a:r>
          </a:p>
          <a:p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Первые шоколадные фабрики России были открыты в середине 19 века, и подвергались тщательному контролю иностранных специалистов. Наиболее известными и крупными фирмами на тот момент являлись: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Красный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Октябрь» и  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кондитерская фабрика «Бабаевская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54" y="3471415"/>
            <a:ext cx="5219700" cy="2801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126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942" y="40466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наши дни шоколад</a:t>
            </a:r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принимает </a:t>
            </a:r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любую форму — жидкую, твердую, мягкую, порошкообразную. Он применяется не только в кондитерской, но в других отраслях, даже в медицине и дизайне интерьера. И, конечно, шоколад все еще остается одним из любимых десертов для детей и взрослых.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0" y="3007628"/>
            <a:ext cx="2350895" cy="1840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https://encrypted-tbn2.gstatic.com/images?q=tbn:ANd9GcRX45k6US_57TxCDpBM_aHM4pC035nVvbS1Or1bnjO8M-3XewDD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4378324"/>
            <a:ext cx="2705100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02793"/>
            <a:ext cx="2761456" cy="2761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76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ежевые кирпичи">
  <a:themeElements>
    <a:clrScheme name="бежевые кирпичи 1">
      <a:dk1>
        <a:srgbClr val="000000"/>
      </a:dk1>
      <a:lt1>
        <a:srgbClr val="FAF0E6"/>
      </a:lt1>
      <a:dk2>
        <a:srgbClr val="000000"/>
      </a:dk2>
      <a:lt2>
        <a:srgbClr val="8C8C8C"/>
      </a:lt2>
      <a:accent1>
        <a:srgbClr val="E9BD91"/>
      </a:accent1>
      <a:accent2>
        <a:srgbClr val="CE9A63"/>
      </a:accent2>
      <a:accent3>
        <a:srgbClr val="FCF6F0"/>
      </a:accent3>
      <a:accent4>
        <a:srgbClr val="000000"/>
      </a:accent4>
      <a:accent5>
        <a:srgbClr val="F2DBC7"/>
      </a:accent5>
      <a:accent6>
        <a:srgbClr val="BA8B59"/>
      </a:accent6>
      <a:hlink>
        <a:srgbClr val="AD6521"/>
      </a:hlink>
      <a:folHlink>
        <a:srgbClr val="6B4D29"/>
      </a:folHlink>
    </a:clrScheme>
    <a:fontScheme name="бежевые кирпи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бежевые кирпичи 1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CF6F0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жевые кирпичи 2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жевые кирпичи 3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CF6F0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жевые кирпичи 4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жевые кирпичи 5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FFFFF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жевые кирпичи 6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жевые кирпичи 7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FFFFF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жевые кирпичи 8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591</Words>
  <Application>Microsoft Office PowerPoint</Application>
  <PresentationFormat>Экран (4:3)</PresentationFormat>
  <Paragraphs>119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бежевые кирпичи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Польза  шоколада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26</cp:revision>
  <cp:lastPrinted>2014-04-07T18:08:15Z</cp:lastPrinted>
  <dcterms:created xsi:type="dcterms:W3CDTF">2014-03-29T11:56:42Z</dcterms:created>
  <dcterms:modified xsi:type="dcterms:W3CDTF">2014-04-07T18:20:11Z</dcterms:modified>
</cp:coreProperties>
</file>