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B7271E5F-8682-4CDC-BCE7-9DA4F73D0435}" type="datetimeFigureOut">
              <a:rPr lang="ru-RU" smtClean="0"/>
              <a:pPr/>
              <a:t>26.04.2020</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347D9A0A-0F69-4182-9026-943093A6F4BE}"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7271E5F-8682-4CDC-BCE7-9DA4F73D0435}" type="datetimeFigureOut">
              <a:rPr lang="ru-RU" smtClean="0"/>
              <a:pPr/>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7D9A0A-0F69-4182-9026-943093A6F4B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7271E5F-8682-4CDC-BCE7-9DA4F73D0435}" type="datetimeFigureOut">
              <a:rPr lang="ru-RU" smtClean="0"/>
              <a:pPr/>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7D9A0A-0F69-4182-9026-943093A6F4BE}"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7271E5F-8682-4CDC-BCE7-9DA4F73D0435}" type="datetimeFigureOut">
              <a:rPr lang="ru-RU" smtClean="0"/>
              <a:pPr/>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7D9A0A-0F69-4182-9026-943093A6F4BE}"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B7271E5F-8682-4CDC-BCE7-9DA4F73D0435}" type="datetimeFigureOut">
              <a:rPr lang="ru-RU" smtClean="0"/>
              <a:pPr/>
              <a:t>26.04.2020</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347D9A0A-0F69-4182-9026-943093A6F4BE}"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7271E5F-8682-4CDC-BCE7-9DA4F73D0435}" type="datetimeFigureOut">
              <a:rPr lang="ru-RU" smtClean="0"/>
              <a:pPr/>
              <a:t>26.04.2020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7D9A0A-0F69-4182-9026-943093A6F4BE}"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7271E5F-8682-4CDC-BCE7-9DA4F73D0435}" type="datetimeFigureOut">
              <a:rPr lang="ru-RU" smtClean="0"/>
              <a:pPr/>
              <a:t>26.04.2020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47D9A0A-0F69-4182-9026-943093A6F4BE}"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7271E5F-8682-4CDC-BCE7-9DA4F73D0435}" type="datetimeFigureOut">
              <a:rPr lang="ru-RU" smtClean="0"/>
              <a:pPr/>
              <a:t>26.04.2020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47D9A0A-0F69-4182-9026-943093A6F4BE}"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7271E5F-8682-4CDC-BCE7-9DA4F73D0435}" type="datetimeFigureOut">
              <a:rPr lang="ru-RU" smtClean="0"/>
              <a:pPr/>
              <a:t>26.04.2020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47D9A0A-0F69-4182-9026-943093A6F4BE}"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7271E5F-8682-4CDC-BCE7-9DA4F73D0435}" type="datetimeFigureOut">
              <a:rPr lang="ru-RU" smtClean="0"/>
              <a:pPr/>
              <a:t>26.04.2020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7D9A0A-0F69-4182-9026-943093A6F4BE}"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7271E5F-8682-4CDC-BCE7-9DA4F73D0435}" type="datetimeFigureOut">
              <a:rPr lang="ru-RU" smtClean="0"/>
              <a:pPr/>
              <a:t>26.04.2020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7D9A0A-0F69-4182-9026-943093A6F4BE}"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7271E5F-8682-4CDC-BCE7-9DA4F73D0435}" type="datetimeFigureOut">
              <a:rPr lang="ru-RU" smtClean="0"/>
              <a:pPr/>
              <a:t>26.04.2020</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47D9A0A-0F69-4182-9026-943093A6F4BE}"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2714620"/>
            <a:ext cx="7243738" cy="2302712"/>
          </a:xfrm>
        </p:spPr>
        <p:txBody>
          <a:bodyPr>
            <a:normAutofit fontScale="90000"/>
          </a:bodyPr>
          <a:lstStyle/>
          <a:p>
            <a:pPr algn="ctr"/>
            <a:r>
              <a:rPr lang="ru-RU" sz="4000" dirty="0" smtClean="0">
                <a:latin typeface="Times New Roman" pitchFamily="18" charset="0"/>
                <a:cs typeface="Times New Roman" pitchFamily="18" charset="0"/>
              </a:rPr>
              <a:t>Проект по технологии</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«Дом будущего»</a:t>
            </a:r>
            <a:r>
              <a:rPr lang="ru-RU" sz="8000" dirty="0" smtClean="0">
                <a:solidFill>
                  <a:srgbClr val="CC0066"/>
                </a:solidFill>
              </a:rPr>
              <a:t> </a:t>
            </a:r>
            <a:br>
              <a:rPr lang="ru-RU" sz="8000" dirty="0" smtClean="0">
                <a:solidFill>
                  <a:srgbClr val="CC0066"/>
                </a:solidFill>
              </a:rPr>
            </a:br>
            <a:r>
              <a:rPr lang="ru-RU" sz="2200" dirty="0" smtClean="0">
                <a:solidFill>
                  <a:srgbClr val="CC0066"/>
                </a:solidFill>
                <a:latin typeface="Times New Roman" pitchFamily="18" charset="0"/>
                <a:cs typeface="Times New Roman" pitchFamily="18" charset="0"/>
              </a:rPr>
              <a:t/>
            </a:r>
            <a:br>
              <a:rPr lang="ru-RU" sz="2200" dirty="0" smtClean="0">
                <a:solidFill>
                  <a:srgbClr val="CC0066"/>
                </a:solidFill>
                <a:latin typeface="Times New Roman" pitchFamily="18" charset="0"/>
                <a:cs typeface="Times New Roman" pitchFamily="18" charset="0"/>
              </a:rPr>
            </a:br>
            <a:endParaRPr lang="ru-RU" sz="8000" dirty="0"/>
          </a:p>
        </p:txBody>
      </p:sp>
      <p:sp>
        <p:nvSpPr>
          <p:cNvPr id="3" name="Подзаголовок 2"/>
          <p:cNvSpPr>
            <a:spLocks noGrp="1"/>
          </p:cNvSpPr>
          <p:nvPr>
            <p:ph type="subTitle" idx="1"/>
          </p:nvPr>
        </p:nvSpPr>
        <p:spPr/>
        <p:txBody>
          <a:bodyPr/>
          <a:lstStyle/>
          <a:p>
            <a:r>
              <a:rPr lang="ru-RU" dirty="0" smtClean="0">
                <a:solidFill>
                  <a:schemeClr val="tx1"/>
                </a:solidFill>
              </a:rPr>
              <a:t>Редневой Карины</a:t>
            </a:r>
            <a:r>
              <a:rPr lang="ru-RU" dirty="0" smtClean="0"/>
              <a:t> </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96841">
            <a:off x="-29585" y="729816"/>
            <a:ext cx="3282596" cy="179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2256">
            <a:off x="3052926" y="171462"/>
            <a:ext cx="307234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46805">
            <a:off x="6062028" y="244523"/>
            <a:ext cx="2899890" cy="181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236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
          </p:nvPr>
        </p:nvSpPr>
        <p:spPr/>
        <p:txBody>
          <a:bodyPr>
            <a:normAutofit/>
          </a:bodyPr>
          <a:lstStyle/>
          <a:p>
            <a:r>
              <a:rPr lang="ru-RU" dirty="0">
                <a:solidFill>
                  <a:srgbClr val="00B0F0"/>
                </a:solidFill>
              </a:rPr>
              <a:t>Канализация внутри дачи включает в свою систему места подключения сантехнических приборов (раковины, душевая кабина без поддона, унитаз, ванна), магистрали и стояки, она заканчивается выходным патрубком, расположенным в районе фундамента.</a:t>
            </a:r>
          </a:p>
          <a:p>
            <a:r>
              <a:rPr lang="ru-RU" dirty="0">
                <a:solidFill>
                  <a:srgbClr val="00B0F0"/>
                </a:solidFill>
              </a:rPr>
              <a:t>Наружная сеть состоит из труб, отводящих стоки от здания и очистного или накопительного сооружения. После подготовки проекта можно рассчитать размер труб, количество материала для работы, выбрать тип канализационного коллектора.</a:t>
            </a:r>
          </a:p>
        </p:txBody>
      </p:sp>
    </p:spTree>
    <p:extLst>
      <p:ext uri="{BB962C8B-B14F-4D97-AF65-F5344CB8AC3E}">
        <p14:creationId xmlns:p14="http://schemas.microsoft.com/office/powerpoint/2010/main" val="205073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CC0066"/>
                </a:solidFill>
              </a:rPr>
              <a:t>Каким образом отапливается дом?</a:t>
            </a:r>
            <a:endParaRPr lang="ru-RU" dirty="0">
              <a:solidFill>
                <a:srgbClr val="CC0066"/>
              </a:solidFill>
            </a:endParaRPr>
          </a:p>
        </p:txBody>
      </p:sp>
      <p:sp>
        <p:nvSpPr>
          <p:cNvPr id="3" name="Объект 2"/>
          <p:cNvSpPr>
            <a:spLocks noGrp="1"/>
          </p:cNvSpPr>
          <p:nvPr>
            <p:ph sz="quarter" idx="1"/>
          </p:nvPr>
        </p:nvSpPr>
        <p:spPr/>
        <p:txBody>
          <a:bodyPr>
            <a:normAutofit/>
          </a:bodyPr>
          <a:lstStyle/>
          <a:p>
            <a:r>
              <a:rPr lang="ru-RU" dirty="0">
                <a:solidFill>
                  <a:srgbClr val="00B0F0"/>
                </a:solidFill>
              </a:rPr>
              <a:t>Специалисты утверждают, что такие дома </a:t>
            </a:r>
            <a:r>
              <a:rPr lang="ru-RU" dirty="0" smtClean="0">
                <a:solidFill>
                  <a:srgbClr val="00B0F0"/>
                </a:solidFill>
              </a:rPr>
              <a:t>( частные ) отапливаются </a:t>
            </a:r>
            <a:r>
              <a:rPr lang="ru-RU" dirty="0">
                <a:solidFill>
                  <a:srgbClr val="00B0F0"/>
                </a:solidFill>
              </a:rPr>
              <a:t>совершенно различными способами. Однако наиболее эффективный и качественный способ — это использование специального котла. Такой прибор способен согревать воздух быстро и качественно, работает он разными способами. Электрические приборы необходимо просто включать в розетку и они начнут работать. Дизельные модели требуют топлива. Есть и газовые модели, которые необходимо время от времени заправлять газом. Покупатель сам выбирает, какой котел ему приобрести.</a:t>
            </a:r>
          </a:p>
        </p:txBody>
      </p:sp>
    </p:spTree>
    <p:extLst>
      <p:ext uri="{BB962C8B-B14F-4D97-AF65-F5344CB8AC3E}">
        <p14:creationId xmlns:p14="http://schemas.microsoft.com/office/powerpoint/2010/main" val="322516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2531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52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C0066"/>
                </a:solidFill>
              </a:rPr>
              <a:t>Как освещается дом?</a:t>
            </a:r>
            <a:endParaRPr lang="ru-RU" dirty="0">
              <a:solidFill>
                <a:srgbClr val="CC0066"/>
              </a:solidFill>
            </a:endParaRPr>
          </a:p>
        </p:txBody>
      </p:sp>
      <p:sp>
        <p:nvSpPr>
          <p:cNvPr id="3" name="Объект 2"/>
          <p:cNvSpPr>
            <a:spLocks noGrp="1"/>
          </p:cNvSpPr>
          <p:nvPr>
            <p:ph sz="quarter" idx="1"/>
          </p:nvPr>
        </p:nvSpPr>
        <p:spPr/>
        <p:txBody>
          <a:bodyPr>
            <a:normAutofit lnSpcReduction="10000"/>
          </a:bodyPr>
          <a:lstStyle/>
          <a:p>
            <a:r>
              <a:rPr lang="ru-RU" dirty="0">
                <a:solidFill>
                  <a:srgbClr val="00B0F0"/>
                </a:solidFill>
              </a:rPr>
              <a:t>Рабочее, которое фокусируется на определенной зоне и предназначено для выполнения в ней каких-либо специфических задач – приготовления пищи, чтения, работы за письменным столом. Точечное, которое призвано привлекать внимание к определенным аксессуарам, деталям меблировки комнаты, предметам искусства. Точечное освещение нередко применяется и для декорирования придомовой территории – для подсветки фонтанов, деревьев, клумб и даже фасада дома.</a:t>
            </a:r>
          </a:p>
          <a:p>
            <a:endParaRPr lang="ru-RU" dirty="0"/>
          </a:p>
          <a:p>
            <a:r>
              <a:rPr lang="ru-RU" dirty="0" smtClean="0"/>
              <a:t> </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581128"/>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52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395536" y="908720"/>
            <a:ext cx="8435280" cy="5766537"/>
          </a:xfrm>
        </p:spPr>
        <p:txBody>
          <a:bodyPr>
            <a:normAutofit fontScale="55000" lnSpcReduction="20000"/>
          </a:bodyPr>
          <a:lstStyle/>
          <a:p>
            <a:r>
              <a:rPr lang="ru-RU" dirty="0">
                <a:solidFill>
                  <a:srgbClr val="00B0F0"/>
                </a:solidFill>
              </a:rPr>
              <a:t>СОВЕТЫ ПО ПОВОДУ СВЕТА</a:t>
            </a:r>
          </a:p>
          <a:p>
            <a:r>
              <a:rPr lang="ru-RU" dirty="0">
                <a:solidFill>
                  <a:srgbClr val="00B0F0"/>
                </a:solidFill>
              </a:rPr>
              <a:t>Свет позволяет скрыть недостатки планировки и подчеркнуть достоинства интерьера. Вот несколько практических советов, которые наверняка окажутся полезными при обустройстве жилища:</a:t>
            </a:r>
          </a:p>
          <a:p>
            <a:r>
              <a:rPr lang="ru-RU" dirty="0">
                <a:solidFill>
                  <a:srgbClr val="00B0F0"/>
                </a:solidFill>
              </a:rPr>
              <a:t>- чтобы визуально расширить пространство комнаты, необходимо максимально осветить стены, для отделки которых следует использовать материалы с хорошими отражающими свойствами (венецианскую штукатурку, декоративную штукатурку со светоотражающими частицами, обои с нанесённым на них серебристым или золотистым рисунком, глянцевые керамические покрытия);</a:t>
            </a:r>
          </a:p>
          <a:p>
            <a:r>
              <a:rPr lang="ru-RU" dirty="0">
                <a:solidFill>
                  <a:srgbClr val="00B0F0"/>
                </a:solidFill>
              </a:rPr>
              <a:t>- "приподнять" низкий потолок позволят размещённые на стенах светильники с идущими вверх лучами (этот эффект усилится, если обустроить натяжной глянцевый потолок любого цвета, кроме белого);</a:t>
            </a:r>
          </a:p>
          <a:p>
            <a:r>
              <a:rPr lang="ru-RU" dirty="0">
                <a:solidFill>
                  <a:srgbClr val="00B0F0"/>
                </a:solidFill>
              </a:rPr>
              <a:t>- если потолок слишком высокий, на нём стоит расположить светильник, лучи которого направлены на стены;</a:t>
            </a:r>
          </a:p>
          <a:p>
            <a:r>
              <a:rPr lang="ru-RU" dirty="0">
                <a:solidFill>
                  <a:srgbClr val="00B0F0"/>
                </a:solidFill>
              </a:rPr>
              <a:t>- в длинном и узком коридоре нужно установить светильники на одной линии вдоль одной из стен (если стена напротив светильников будет зеркальной, это зрительно сделает коридор в два раза шире) или ярко осветить стену в конце помещения;</a:t>
            </a:r>
          </a:p>
          <a:p>
            <a:r>
              <a:rPr lang="ru-RU" dirty="0">
                <a:solidFill>
                  <a:srgbClr val="00B0F0"/>
                </a:solidFill>
              </a:rPr>
              <a:t>- благодаря скрытой подсветке, расположенной по периметру потолка, помещение кажется выше. Но при этом не следует применять люстры - для общего освещения больше подойдёт плафон-полусфера;</a:t>
            </a:r>
          </a:p>
          <a:p>
            <a:r>
              <a:rPr lang="ru-RU" dirty="0">
                <a:solidFill>
                  <a:srgbClr val="00B0F0"/>
                </a:solidFill>
              </a:rPr>
              <a:t>- зеркала, расположенные напротив источника естественного или искусственного света, позволяют улучшить освещение без дополнительных приборов. Стоит также иметь в виду, что резкие переходы от света к тени вредны для глаз. И еще одно: избыток света не менее вреден, чем его недостаток. Поэтому следует заботиться об оптимальном уровне освещения;</a:t>
            </a:r>
          </a:p>
          <a:p>
            <a:r>
              <a:rPr lang="ru-RU" dirty="0">
                <a:solidFill>
                  <a:srgbClr val="00B0F0"/>
                </a:solidFill>
              </a:rPr>
              <a:t>- скорректировать объём помещения можно за счёт яркости источника света: чем меньше освещена комната, тем компактнее она выглядит.</a:t>
            </a:r>
          </a:p>
        </p:txBody>
      </p:sp>
    </p:spTree>
    <p:extLst>
      <p:ext uri="{BB962C8B-B14F-4D97-AF65-F5344CB8AC3E}">
        <p14:creationId xmlns:p14="http://schemas.microsoft.com/office/powerpoint/2010/main" val="2033894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C0066"/>
                </a:solidFill>
              </a:rPr>
              <a:t>Какие </a:t>
            </a:r>
            <a:r>
              <a:rPr lang="ru-RU" dirty="0">
                <a:solidFill>
                  <a:srgbClr val="CC0066"/>
                </a:solidFill>
              </a:rPr>
              <a:t>бытовые электроприборы используются в </a:t>
            </a:r>
            <a:r>
              <a:rPr lang="ru-RU" dirty="0" smtClean="0">
                <a:solidFill>
                  <a:srgbClr val="CC0066"/>
                </a:solidFill>
              </a:rPr>
              <a:t>доме?</a:t>
            </a:r>
            <a:endParaRPr lang="ru-RU" dirty="0">
              <a:solidFill>
                <a:srgbClr val="CC0066"/>
              </a:solidFill>
            </a:endParaRPr>
          </a:p>
        </p:txBody>
      </p:sp>
      <p:sp>
        <p:nvSpPr>
          <p:cNvPr id="3" name="Объект 2"/>
          <p:cNvSpPr>
            <a:spLocks noGrp="1"/>
          </p:cNvSpPr>
          <p:nvPr>
            <p:ph sz="quarter" idx="1"/>
          </p:nvPr>
        </p:nvSpPr>
        <p:spPr/>
        <p:txBody>
          <a:bodyPr>
            <a:normAutofit/>
          </a:bodyPr>
          <a:lstStyle/>
          <a:p>
            <a:r>
              <a:rPr lang="ru-RU" dirty="0" smtClean="0">
                <a:solidFill>
                  <a:srgbClr val="00B0F0"/>
                </a:solidFill>
              </a:rPr>
              <a:t> Чайник</a:t>
            </a:r>
            <a:r>
              <a:rPr lang="ru-RU" dirty="0">
                <a:solidFill>
                  <a:srgbClr val="00B0F0"/>
                </a:solidFill>
              </a:rPr>
              <a:t>, миксер, плита, холодильник, </a:t>
            </a:r>
            <a:r>
              <a:rPr lang="ru-RU" dirty="0" err="1" smtClean="0">
                <a:solidFill>
                  <a:srgbClr val="00B0F0"/>
                </a:solidFill>
              </a:rPr>
              <a:t>мультиварка</a:t>
            </a:r>
            <a:r>
              <a:rPr lang="ru-RU" dirty="0">
                <a:solidFill>
                  <a:srgbClr val="00B0F0"/>
                </a:solidFill>
              </a:rPr>
              <a:t> </a:t>
            </a:r>
            <a:r>
              <a:rPr lang="ru-RU" dirty="0" smtClean="0">
                <a:solidFill>
                  <a:srgbClr val="00B0F0"/>
                </a:solidFill>
              </a:rPr>
              <a:t>,электрические утюги.</a:t>
            </a:r>
            <a:endParaRPr lang="ru-RU" dirty="0">
              <a:solidFill>
                <a:srgbClr val="00B0F0"/>
              </a:solidFill>
            </a:endParaRPr>
          </a:p>
          <a:p>
            <a:r>
              <a:rPr lang="ru-RU" dirty="0">
                <a:solidFill>
                  <a:srgbClr val="00B0F0"/>
                </a:solidFill>
              </a:rPr>
              <a:t>Наверное все согласятся, что стиральная машина-автомат - это точно та техника, которая просто сейчас незаменима. Бережёт наше время, силы, а также меньше расходуется воды на стирку белья. Утюги не в счёт, но там всякие вафельницы, яйцеварки - это скорее не потребность, а так баловство. Может необходимо ещё держать в доме универсальный кухонный комбайн.</a:t>
            </a:r>
          </a:p>
        </p:txBody>
      </p:sp>
    </p:spTree>
    <p:extLst>
      <p:ext uri="{BB962C8B-B14F-4D97-AF65-F5344CB8AC3E}">
        <p14:creationId xmlns:p14="http://schemas.microsoft.com/office/powerpoint/2010/main" val="1943171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normAutofit/>
          </a:bodyPr>
          <a:lstStyle/>
          <a:p>
            <a:r>
              <a:rPr lang="ru-RU" dirty="0" err="1">
                <a:solidFill>
                  <a:srgbClr val="00B0F0"/>
                </a:solidFill>
              </a:rPr>
              <a:t>Электромясорубка</a:t>
            </a:r>
            <a:r>
              <a:rPr lang="ru-RU" dirty="0">
                <a:solidFill>
                  <a:srgbClr val="00B0F0"/>
                </a:solidFill>
              </a:rPr>
              <a:t> необходима, считаю, да она и есть в каждом доме, просто внимание уже на это не обращает никто, принимают как положенное. Так же электрочайник, утюг, пылесос, телевизор, холодильник</a:t>
            </a:r>
            <a:r>
              <a:rPr lang="ru-RU" dirty="0" smtClean="0">
                <a:solidFill>
                  <a:srgbClr val="00B0F0"/>
                </a:solidFill>
              </a:rPr>
              <a:t>.</a:t>
            </a:r>
          </a:p>
          <a:p>
            <a:r>
              <a:rPr lang="ru-RU" dirty="0" smtClean="0">
                <a:solidFill>
                  <a:srgbClr val="00B0F0"/>
                </a:solidFill>
              </a:rPr>
              <a:t>Кондиционер- незаменимая вещь в лето и зиму. Может и греть , и охлаждать.</a:t>
            </a:r>
            <a:endParaRPr lang="ru-RU" dirty="0">
              <a:solidFill>
                <a:srgbClr val="00B0F0"/>
              </a:solidFill>
            </a:endParaRPr>
          </a:p>
        </p:txBody>
      </p:sp>
    </p:spTree>
    <p:extLst>
      <p:ext uri="{BB962C8B-B14F-4D97-AF65-F5344CB8AC3E}">
        <p14:creationId xmlns:p14="http://schemas.microsoft.com/office/powerpoint/2010/main" val="313849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7776864" cy="622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388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96469"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74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8058472" cy="604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69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solidFill>
                  <a:srgbClr val="CC0066"/>
                </a:solidFill>
              </a:rPr>
              <a:t>Цель.</a:t>
            </a:r>
            <a:endParaRPr lang="ru-RU" sz="4000" dirty="0">
              <a:solidFill>
                <a:srgbClr val="CC0066"/>
              </a:solidFill>
            </a:endParaRPr>
          </a:p>
        </p:txBody>
      </p:sp>
      <p:sp>
        <p:nvSpPr>
          <p:cNvPr id="3" name="Объект 2"/>
          <p:cNvSpPr>
            <a:spLocks noGrp="1"/>
          </p:cNvSpPr>
          <p:nvPr>
            <p:ph sz="quarter" idx="1"/>
          </p:nvPr>
        </p:nvSpPr>
        <p:spPr/>
        <p:txBody>
          <a:bodyPr/>
          <a:lstStyle/>
          <a:p>
            <a:r>
              <a:rPr lang="ru-RU" dirty="0" smtClean="0">
                <a:solidFill>
                  <a:srgbClr val="00B0F0"/>
                </a:solidFill>
              </a:rPr>
              <a:t>Описать свой «Дом мечты»</a:t>
            </a:r>
          </a:p>
          <a:p>
            <a:r>
              <a:rPr lang="ru-RU" dirty="0" smtClean="0">
                <a:solidFill>
                  <a:srgbClr val="00B0F0"/>
                </a:solidFill>
              </a:rPr>
              <a:t>Подробно о нем рассказать.</a:t>
            </a:r>
          </a:p>
          <a:p>
            <a:r>
              <a:rPr lang="ru-RU" dirty="0" smtClean="0">
                <a:solidFill>
                  <a:srgbClr val="00B0F0"/>
                </a:solidFill>
              </a:rPr>
              <a:t>Описать поступаемые источники тепла , воды , света.</a:t>
            </a:r>
            <a:endParaRPr lang="ru-RU" dirty="0">
              <a:solidFill>
                <a:srgbClr val="00B0F0"/>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5150">
            <a:off x="5400998" y="3434524"/>
            <a:ext cx="2758392" cy="160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7991">
            <a:off x="1607229" y="3955912"/>
            <a:ext cx="2984880" cy="198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27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C0066"/>
                </a:solidFill>
              </a:rPr>
              <a:t> Самооценка.</a:t>
            </a:r>
            <a:endParaRPr lang="ru-RU" dirty="0">
              <a:solidFill>
                <a:srgbClr val="CC0066"/>
              </a:solidFill>
            </a:endParaRPr>
          </a:p>
        </p:txBody>
      </p:sp>
      <p:sp>
        <p:nvSpPr>
          <p:cNvPr id="3" name="Объект 2"/>
          <p:cNvSpPr>
            <a:spLocks noGrp="1"/>
          </p:cNvSpPr>
          <p:nvPr>
            <p:ph sz="quarter" idx="1"/>
          </p:nvPr>
        </p:nvSpPr>
        <p:spPr/>
        <p:txBody>
          <a:bodyPr/>
          <a:lstStyle/>
          <a:p>
            <a:r>
              <a:rPr lang="ru-RU" dirty="0" smtClean="0"/>
              <a:t> </a:t>
            </a:r>
            <a:r>
              <a:rPr lang="ru-RU" dirty="0" smtClean="0">
                <a:solidFill>
                  <a:srgbClr val="00B0F0"/>
                </a:solidFill>
              </a:rPr>
              <a:t>Все мы стремимся к комфорту и безопасности в нашем доме, к удобному и быстрому управлению современным оборудованием.</a:t>
            </a:r>
          </a:p>
          <a:p>
            <a:r>
              <a:rPr lang="ru-RU" dirty="0" smtClean="0">
                <a:solidFill>
                  <a:srgbClr val="00B0F0"/>
                </a:solidFill>
              </a:rPr>
              <a:t>Я считаю , что я справилась с поставленной себе целью.</a:t>
            </a:r>
            <a:endParaRPr lang="ru-RU" dirty="0">
              <a:solidFill>
                <a:srgbClr val="00B0F0"/>
              </a:solidFill>
            </a:endParaRPr>
          </a:p>
        </p:txBody>
      </p:sp>
    </p:spTree>
    <p:extLst>
      <p:ext uri="{BB962C8B-B14F-4D97-AF65-F5344CB8AC3E}">
        <p14:creationId xmlns:p14="http://schemas.microsoft.com/office/powerpoint/2010/main" val="133455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1714202"/>
          </a:xfrm>
        </p:spPr>
        <p:txBody>
          <a:bodyPr>
            <a:normAutofit fontScale="90000"/>
          </a:bodyPr>
          <a:lstStyle/>
          <a:p>
            <a:r>
              <a:rPr lang="ru-RU" dirty="0" smtClean="0"/>
              <a:t> </a:t>
            </a:r>
            <a:r>
              <a:rPr lang="ru-RU" sz="4400" dirty="0" smtClean="0">
                <a:solidFill>
                  <a:srgbClr val="CC0066"/>
                </a:solidFill>
              </a:rPr>
              <a:t>Площадь моего дома?</a:t>
            </a:r>
            <a:br>
              <a:rPr lang="ru-RU" sz="4400" dirty="0" smtClean="0">
                <a:solidFill>
                  <a:srgbClr val="CC0066"/>
                </a:solidFill>
              </a:rPr>
            </a:br>
            <a:r>
              <a:rPr lang="ru-RU" sz="4400" dirty="0">
                <a:solidFill>
                  <a:srgbClr val="CC0066"/>
                </a:solidFill>
              </a:rPr>
              <a:t> </a:t>
            </a:r>
            <a:r>
              <a:rPr lang="ru-RU" sz="4400" dirty="0" smtClean="0">
                <a:solidFill>
                  <a:srgbClr val="CC0066"/>
                </a:solidFill>
              </a:rPr>
              <a:t>Количество проживающих в доме?</a:t>
            </a:r>
            <a:endParaRPr lang="ru-RU" sz="4400" dirty="0">
              <a:solidFill>
                <a:srgbClr val="CC0066"/>
              </a:solidFill>
            </a:endParaRPr>
          </a:p>
        </p:txBody>
      </p:sp>
      <p:sp>
        <p:nvSpPr>
          <p:cNvPr id="3" name="Объект 2"/>
          <p:cNvSpPr>
            <a:spLocks noGrp="1"/>
          </p:cNvSpPr>
          <p:nvPr>
            <p:ph sz="quarter" idx="1"/>
          </p:nvPr>
        </p:nvSpPr>
        <p:spPr>
          <a:xfrm>
            <a:off x="457200" y="2636912"/>
            <a:ext cx="7467600" cy="3489251"/>
          </a:xfrm>
        </p:spPr>
        <p:txBody>
          <a:bodyPr/>
          <a:lstStyle/>
          <a:p>
            <a:r>
              <a:rPr lang="ru-RU" dirty="0" smtClean="0">
                <a:solidFill>
                  <a:srgbClr val="00B0F0"/>
                </a:solidFill>
              </a:rPr>
              <a:t>Я хочу , чтобы площадь моего дома была </a:t>
            </a:r>
            <a:r>
              <a:rPr lang="ru-RU" dirty="0" smtClean="0">
                <a:solidFill>
                  <a:srgbClr val="00B0F0"/>
                </a:solidFill>
              </a:rPr>
              <a:t>210 </a:t>
            </a:r>
            <a:r>
              <a:rPr lang="ru-RU" dirty="0" err="1" smtClean="0">
                <a:solidFill>
                  <a:srgbClr val="00B0F0"/>
                </a:solidFill>
              </a:rPr>
              <a:t>кв.м</a:t>
            </a:r>
            <a:r>
              <a:rPr lang="ru-RU" dirty="0" smtClean="0">
                <a:solidFill>
                  <a:srgbClr val="00B0F0"/>
                </a:solidFill>
              </a:rPr>
              <a:t>.</a:t>
            </a:r>
          </a:p>
          <a:p>
            <a:r>
              <a:rPr lang="ru-RU" dirty="0" smtClean="0">
                <a:solidFill>
                  <a:srgbClr val="00B0F0"/>
                </a:solidFill>
              </a:rPr>
              <a:t>Примерное количество проживающих в доме около 5 чел. Чтобы всем было уютно и комфортно</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797152"/>
            <a:ext cx="2791418" cy="177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003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475712" cy="1143000"/>
          </a:xfrm>
        </p:spPr>
        <p:txBody>
          <a:bodyPr>
            <a:normAutofit/>
          </a:bodyPr>
          <a:lstStyle/>
          <a:p>
            <a:r>
              <a:rPr lang="ru-RU" dirty="0" smtClean="0">
                <a:solidFill>
                  <a:srgbClr val="CC0066"/>
                </a:solidFill>
              </a:rPr>
              <a:t> Где будет расположен дом?</a:t>
            </a:r>
            <a:br>
              <a:rPr lang="ru-RU" dirty="0" smtClean="0">
                <a:solidFill>
                  <a:srgbClr val="CC0066"/>
                </a:solidFill>
              </a:rPr>
            </a:br>
            <a:r>
              <a:rPr lang="ru-RU" dirty="0" smtClean="0">
                <a:solidFill>
                  <a:srgbClr val="CC0066"/>
                </a:solidFill>
              </a:rPr>
              <a:t> Какой климат будет в этом месте?</a:t>
            </a:r>
            <a:endParaRPr lang="ru-RU" dirty="0">
              <a:solidFill>
                <a:srgbClr val="CC0066"/>
              </a:solidFill>
            </a:endParaRPr>
          </a:p>
        </p:txBody>
      </p:sp>
      <p:sp>
        <p:nvSpPr>
          <p:cNvPr id="3" name="Объект 2"/>
          <p:cNvSpPr>
            <a:spLocks noGrp="1"/>
          </p:cNvSpPr>
          <p:nvPr>
            <p:ph sz="quarter" idx="1"/>
          </p:nvPr>
        </p:nvSpPr>
        <p:spPr>
          <a:xfrm>
            <a:off x="467544" y="2060848"/>
            <a:ext cx="7467600" cy="4525963"/>
          </a:xfrm>
        </p:spPr>
        <p:txBody>
          <a:bodyPr/>
          <a:lstStyle/>
          <a:p>
            <a:r>
              <a:rPr lang="ru-RU" dirty="0" smtClean="0">
                <a:solidFill>
                  <a:srgbClr val="00B0F0"/>
                </a:solidFill>
              </a:rPr>
              <a:t>Мой дом будет находиться в </a:t>
            </a:r>
            <a:r>
              <a:rPr lang="ru-RU" dirty="0" smtClean="0">
                <a:solidFill>
                  <a:srgbClr val="00B0F0"/>
                </a:solidFill>
              </a:rPr>
              <a:t> деревне .Там </a:t>
            </a:r>
            <a:r>
              <a:rPr lang="ru-RU" dirty="0" smtClean="0">
                <a:solidFill>
                  <a:srgbClr val="00B0F0"/>
                </a:solidFill>
              </a:rPr>
              <a:t>очень хорошо , свежий воздух , леса , реки.</a:t>
            </a:r>
          </a:p>
          <a:p>
            <a:r>
              <a:rPr lang="ru-RU" dirty="0" smtClean="0">
                <a:solidFill>
                  <a:srgbClr val="00B0F0"/>
                </a:solidFill>
              </a:rPr>
              <a:t> Благоприятный климат. Летом жарко , зимой мороз.</a:t>
            </a:r>
            <a:endParaRPr lang="ru-RU" dirty="0">
              <a:solidFill>
                <a:srgbClr val="00B0F0"/>
              </a:solidFill>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1193" y="4507653"/>
            <a:ext cx="3995096" cy="224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64" y="4911938"/>
            <a:ext cx="2835353" cy="188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00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1143000"/>
          </a:xfrm>
        </p:spPr>
        <p:txBody>
          <a:bodyPr>
            <a:noAutofit/>
          </a:bodyPr>
          <a:lstStyle/>
          <a:p>
            <a:r>
              <a:rPr lang="ru-RU" dirty="0" smtClean="0">
                <a:solidFill>
                  <a:srgbClr val="CC0066"/>
                </a:solidFill>
              </a:rPr>
              <a:t>Из каких материалов будет </a:t>
            </a:r>
            <a:r>
              <a:rPr lang="ru-RU" sz="4000" dirty="0" smtClean="0">
                <a:solidFill>
                  <a:srgbClr val="CC0066"/>
                </a:solidFill>
              </a:rPr>
              <a:t>построен дом? </a:t>
            </a:r>
            <a:r>
              <a:rPr lang="ru-RU" dirty="0" smtClean="0">
                <a:solidFill>
                  <a:srgbClr val="CC0066"/>
                </a:solidFill>
              </a:rPr>
              <a:t>Какова общая площадь окон?</a:t>
            </a:r>
            <a:endParaRPr lang="ru-RU" dirty="0">
              <a:solidFill>
                <a:srgbClr val="CC0066"/>
              </a:solidFill>
            </a:endParaRPr>
          </a:p>
        </p:txBody>
      </p:sp>
      <p:sp>
        <p:nvSpPr>
          <p:cNvPr id="3" name="Объект 2"/>
          <p:cNvSpPr>
            <a:spLocks noGrp="1"/>
          </p:cNvSpPr>
          <p:nvPr>
            <p:ph sz="quarter" idx="1"/>
          </p:nvPr>
        </p:nvSpPr>
        <p:spPr>
          <a:xfrm>
            <a:off x="467544" y="1772816"/>
            <a:ext cx="7467600" cy="4525963"/>
          </a:xfrm>
        </p:spPr>
        <p:txBody>
          <a:bodyPr/>
          <a:lstStyle/>
          <a:p>
            <a:r>
              <a:rPr lang="ru-RU" dirty="0" smtClean="0"/>
              <a:t>Я хочу , чтобы мой дом был построен из белого  кирпича.</a:t>
            </a:r>
          </a:p>
          <a:p>
            <a:r>
              <a:rPr lang="ru-RU" dirty="0" smtClean="0"/>
              <a:t>Общая площадь окон-20 </a:t>
            </a:r>
            <a:r>
              <a:rPr lang="ru-RU" dirty="0" err="1" smtClean="0"/>
              <a:t>кв.м</a:t>
            </a:r>
            <a:r>
              <a:rPr lang="ru-RU" dirty="0" smtClean="0"/>
              <a:t>.</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36363">
            <a:off x="5749782" y="3387819"/>
            <a:ext cx="316835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37581">
            <a:off x="179512" y="3429000"/>
            <a:ext cx="316835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4005064"/>
            <a:ext cx="25202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31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467600" cy="1143000"/>
          </a:xfrm>
        </p:spPr>
        <p:txBody>
          <a:bodyPr>
            <a:normAutofit fontScale="90000"/>
          </a:bodyPr>
          <a:lstStyle/>
          <a:p>
            <a:r>
              <a:rPr lang="ru-RU" sz="4000" dirty="0" smtClean="0">
                <a:solidFill>
                  <a:srgbClr val="CC0066"/>
                </a:solidFill>
              </a:rPr>
              <a:t>Каков источник водоснабжения?</a:t>
            </a:r>
            <a:endParaRPr lang="ru-RU" sz="4000" dirty="0">
              <a:solidFill>
                <a:srgbClr val="CC0066"/>
              </a:solidFill>
            </a:endParaRPr>
          </a:p>
        </p:txBody>
      </p:sp>
      <p:sp>
        <p:nvSpPr>
          <p:cNvPr id="3" name="Объект 2"/>
          <p:cNvSpPr>
            <a:spLocks noGrp="1"/>
          </p:cNvSpPr>
          <p:nvPr>
            <p:ph sz="quarter" idx="1"/>
          </p:nvPr>
        </p:nvSpPr>
        <p:spPr>
          <a:xfrm>
            <a:off x="467544" y="1340768"/>
            <a:ext cx="7467600" cy="4525963"/>
          </a:xfrm>
        </p:spPr>
        <p:txBody>
          <a:bodyPr/>
          <a:lstStyle/>
          <a:p>
            <a:r>
              <a:rPr lang="ru-RU" dirty="0">
                <a:solidFill>
                  <a:srgbClr val="00B0F0"/>
                </a:solidFill>
              </a:rPr>
              <a:t>Вода — основа жизни, это всем известная истина, а в загородном доме и вовсе без воды не </a:t>
            </a:r>
            <a:r>
              <a:rPr lang="ru-RU" dirty="0" smtClean="0">
                <a:solidFill>
                  <a:srgbClr val="00B0F0"/>
                </a:solidFill>
              </a:rPr>
              <a:t>обойтись . В моем доме будет использовано центральное водоснабжение.</a:t>
            </a:r>
            <a:endParaRPr lang="ru-RU" dirty="0">
              <a:solidFill>
                <a:srgbClr val="00B0F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933056"/>
            <a:ext cx="4309070"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33056"/>
            <a:ext cx="4153661" cy="266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77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424936" cy="864096"/>
          </a:xfrm>
        </p:spPr>
        <p:txBody>
          <a:bodyPr>
            <a:normAutofit/>
          </a:bodyPr>
          <a:lstStyle/>
          <a:p>
            <a:r>
              <a:rPr lang="ru-RU" dirty="0" smtClean="0">
                <a:solidFill>
                  <a:srgbClr val="CC0066"/>
                </a:solidFill>
              </a:rPr>
              <a:t>Как утилизируются отходы и мусор?  </a:t>
            </a:r>
            <a:endParaRPr lang="ru-RU" dirty="0">
              <a:solidFill>
                <a:srgbClr val="CC0066"/>
              </a:solidFill>
            </a:endParaRPr>
          </a:p>
        </p:txBody>
      </p:sp>
      <p:sp>
        <p:nvSpPr>
          <p:cNvPr id="3" name="Объект 2"/>
          <p:cNvSpPr>
            <a:spLocks noGrp="1"/>
          </p:cNvSpPr>
          <p:nvPr>
            <p:ph sz="quarter" idx="1"/>
          </p:nvPr>
        </p:nvSpPr>
        <p:spPr>
          <a:xfrm>
            <a:off x="179512" y="1268760"/>
            <a:ext cx="8712968" cy="5328592"/>
          </a:xfrm>
        </p:spPr>
        <p:txBody>
          <a:bodyPr>
            <a:normAutofit fontScale="77500" lnSpcReduction="20000"/>
          </a:bodyPr>
          <a:lstStyle/>
          <a:p>
            <a:r>
              <a:rPr lang="ru-RU" sz="2800" dirty="0">
                <a:solidFill>
                  <a:srgbClr val="00B0F0"/>
                </a:solidFill>
              </a:rPr>
              <a:t>Аккумуляторы и </a:t>
            </a:r>
            <a:r>
              <a:rPr lang="ru-RU" sz="2800" dirty="0" smtClean="0">
                <a:solidFill>
                  <a:srgbClr val="00B0F0"/>
                </a:solidFill>
              </a:rPr>
              <a:t>батарейки . Их следует выбрасывать так: </a:t>
            </a:r>
            <a:r>
              <a:rPr lang="ru-RU" sz="2800" dirty="0">
                <a:solidFill>
                  <a:srgbClr val="00B0F0"/>
                </a:solidFill>
              </a:rPr>
              <a:t>сдать их в специальные пункты (иногда даже с доплатой) или поменять на новые (актуально для аккумуляторов, но за замену придется заплатить</a:t>
            </a:r>
            <a:r>
              <a:rPr lang="ru-RU" sz="2800" dirty="0" smtClean="0">
                <a:solidFill>
                  <a:srgbClr val="00B0F0"/>
                </a:solidFill>
              </a:rPr>
              <a:t>).</a:t>
            </a:r>
          </a:p>
          <a:p>
            <a:r>
              <a:rPr lang="ru-RU" sz="2800" dirty="0">
                <a:solidFill>
                  <a:srgbClr val="00B0F0"/>
                </a:solidFill>
              </a:rPr>
              <a:t>Пластмассовые отходы. Известно, что пластмассы со временем не разлагаются. От этого вся планета страдает от загрязнений. Выбрасывать такие особенные отходы в обычные баки или на свалках просто запрещено. Вместо этого необходимо заниматься сортировкой мусора, и отвозить пластиковые бутылки и другие отходы подобного типа в специальные пункты сбора вторичного сырья. В каждом городе можно найти такие заведения, кроме того, сегодня появляются специальные баки для пластмасс, мусор из которых потом увозят на перерабатывающие заводы. Кроме того, если недалеко от дома есть перерабатывающая фабрика, на нее самостоятельно можно отвезти свое вторсырье, ведь некоторые центры платят за каждый мешок ненужного для человека мусора! Лучше всего сдавать пластмассовую тару и посуду очищенной, ведь это поможет лучше переработать их.</a:t>
            </a:r>
          </a:p>
          <a:p>
            <a:endParaRPr lang="ru-RU" sz="2800" dirty="0">
              <a:solidFill>
                <a:srgbClr val="00B0F0"/>
              </a:solidFill>
            </a:endParaRPr>
          </a:p>
        </p:txBody>
      </p:sp>
    </p:spTree>
    <p:extLst>
      <p:ext uri="{BB962C8B-B14F-4D97-AF65-F5344CB8AC3E}">
        <p14:creationId xmlns:p14="http://schemas.microsoft.com/office/powerpoint/2010/main" val="1198535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C0066"/>
                </a:solidFill>
              </a:rPr>
              <a:t>Как </a:t>
            </a:r>
            <a:r>
              <a:rPr lang="ru-RU" dirty="0">
                <a:solidFill>
                  <a:srgbClr val="CC0066"/>
                </a:solidFill>
              </a:rPr>
              <a:t>устроена канализация?</a:t>
            </a:r>
          </a:p>
        </p:txBody>
      </p:sp>
      <p:sp>
        <p:nvSpPr>
          <p:cNvPr id="3" name="Объект 2"/>
          <p:cNvSpPr>
            <a:spLocks noGrp="1"/>
          </p:cNvSpPr>
          <p:nvPr>
            <p:ph sz="quarter" idx="1"/>
          </p:nvPr>
        </p:nvSpPr>
        <p:spPr/>
        <p:txBody>
          <a:bodyPr>
            <a:normAutofit fontScale="85000" lnSpcReduction="10000"/>
          </a:bodyPr>
          <a:lstStyle/>
          <a:p>
            <a:r>
              <a:rPr lang="ru-RU" dirty="0">
                <a:solidFill>
                  <a:srgbClr val="00B0F0"/>
                </a:solidFill>
              </a:rPr>
              <a:t>Чтобы жизнь на даче была комфортной, необходимо провести основные коммуникации – водопровод и канализацию. На загородных участках часто отсутствует централизованная сеть канализации, поэтому каждый хозяин домика решает проблему самостоятельно. Периодическое использование жилища не требует установки дорогостоящего и сложного оборудования, достаточно устроить септик.</a:t>
            </a:r>
          </a:p>
          <a:p>
            <a:r>
              <a:rPr lang="ru-RU" dirty="0">
                <a:solidFill>
                  <a:srgbClr val="00B0F0"/>
                </a:solidFill>
              </a:rPr>
              <a:t>Зачастую на дачах функцию сбора стоков выполняет выгребная яма. Если дом не оборудован водопроводной системой этот вариант вполне себя оправдывает, но при устройстве сантехнических приборов и большом объеме сливаемой воды, его недостаточно. В данной статье мы поговорим о том, как сделать канализацию на даче своими руками различными способами (из бетонных колец, бочек, без откачки), а также продемонстрируем схемы, чертежи, фото и видео инструкции.</a:t>
            </a:r>
          </a:p>
        </p:txBody>
      </p:sp>
    </p:spTree>
    <p:extLst>
      <p:ext uri="{BB962C8B-B14F-4D97-AF65-F5344CB8AC3E}">
        <p14:creationId xmlns:p14="http://schemas.microsoft.com/office/powerpoint/2010/main" val="39216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8224183"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490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88</TotalTime>
  <Words>1120</Words>
  <Application>Microsoft Office PowerPoint</Application>
  <PresentationFormat>Экран (4:3)</PresentationFormat>
  <Paragraphs>48</Paragraphs>
  <Slides>20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Bookman Old Style</vt:lpstr>
      <vt:lpstr>Calibri</vt:lpstr>
      <vt:lpstr>Cambria</vt:lpstr>
      <vt:lpstr>Gill Sans MT</vt:lpstr>
      <vt:lpstr>Times New Roman</vt:lpstr>
      <vt:lpstr>Wingdings</vt:lpstr>
      <vt:lpstr>Wingdings 3</vt:lpstr>
      <vt:lpstr>Начальная</vt:lpstr>
      <vt:lpstr>Проект по технологии «Дом будущего»   </vt:lpstr>
      <vt:lpstr>Цель.</vt:lpstr>
      <vt:lpstr> Площадь моего дома?  Количество проживающих в доме?</vt:lpstr>
      <vt:lpstr> Где будет расположен дом?  Какой климат будет в этом месте?</vt:lpstr>
      <vt:lpstr>Из каких материалов будет построен дом? Какова общая площадь окон?</vt:lpstr>
      <vt:lpstr>Каков источник водоснабжения?</vt:lpstr>
      <vt:lpstr>Как утилизируются отходы и мусор?  </vt:lpstr>
      <vt:lpstr>Как устроена канализация?</vt:lpstr>
      <vt:lpstr>Презентация PowerPoint</vt:lpstr>
      <vt:lpstr>Презентация PowerPoint</vt:lpstr>
      <vt:lpstr>Каким образом отапливается дом?</vt:lpstr>
      <vt:lpstr>Презентация PowerPoint</vt:lpstr>
      <vt:lpstr>Как освещается дом?</vt:lpstr>
      <vt:lpstr>Презентация PowerPoint</vt:lpstr>
      <vt:lpstr>Какие бытовые электроприборы используются в доме?</vt:lpstr>
      <vt:lpstr>Презентация PowerPoint</vt:lpstr>
      <vt:lpstr>Презентация PowerPoint</vt:lpstr>
      <vt:lpstr>Презентация PowerPoint</vt:lpstr>
      <vt:lpstr>Презентация PowerPoint</vt:lpstr>
      <vt:lpstr> Самооценка.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Дом будующего.</dc:title>
  <dc:creator>Борис</dc:creator>
  <cp:lastModifiedBy>uswer</cp:lastModifiedBy>
  <cp:revision>12</cp:revision>
  <dcterms:created xsi:type="dcterms:W3CDTF">2017-10-18T17:08:04Z</dcterms:created>
  <dcterms:modified xsi:type="dcterms:W3CDTF">2020-04-26T09:02:35Z</dcterms:modified>
</cp:coreProperties>
</file>