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80" r:id="rId14"/>
    <p:sldId id="274" r:id="rId15"/>
    <p:sldId id="276" r:id="rId16"/>
    <p:sldId id="277" r:id="rId17"/>
    <p:sldId id="282" r:id="rId18"/>
    <p:sldId id="283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F283B-DF6A-4577-ADFA-46B7EEBA919D}" type="datetimeFigureOut">
              <a:rPr lang="ru-RU" smtClean="0"/>
              <a:pPr/>
              <a:t>12.01.2022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AF0E9-C776-4C96-B1F5-185C69E90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ПОВТОРИМ)</a:t>
            </a:r>
            <a:endParaRPr lang="ru-RU" sz="6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hab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u="sng">
                <a:latin typeface="Monotype Corsiva" pitchFamily="66" charset="0"/>
              </a:rPr>
              <a:t>Исправь ошибки</a:t>
            </a:r>
            <a:endParaRPr lang="ru-RU" sz="6600" b="1">
              <a:latin typeface="Monotype Corsiva" pitchFamily="66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43000" y="1828800"/>
            <a:ext cx="6208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У девочек устремленный взгляд в море.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19200" y="2895600"/>
            <a:ext cx="6208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У девочек </a:t>
            </a:r>
            <a:r>
              <a:rPr lang="ru-RU" sz="3200" b="1" u="sng">
                <a:solidFill>
                  <a:srgbClr val="FF3300"/>
                </a:solidFill>
                <a:latin typeface="Monotype Corsiva" pitchFamily="66" charset="0"/>
              </a:rPr>
              <a:t>устремленный взгляд в море</a:t>
            </a:r>
            <a:r>
              <a:rPr lang="ru-RU" sz="3200" b="1" u="sng">
                <a:latin typeface="Monotype Corsiva" pitchFamily="66" charset="0"/>
              </a:rPr>
              <a:t>.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219200" y="3962400"/>
            <a:ext cx="6388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У девочек </a:t>
            </a:r>
            <a:r>
              <a:rPr lang="ru-RU" sz="3200" b="1" u="sng">
                <a:solidFill>
                  <a:schemeClr val="hlink"/>
                </a:solidFill>
                <a:latin typeface="Monotype Corsiva" pitchFamily="66" charset="0"/>
              </a:rPr>
              <a:t>взгляд, устремленный в море</a:t>
            </a:r>
            <a:r>
              <a:rPr lang="ru-RU" sz="3200" b="1">
                <a:latin typeface="Monotype Corsiva" pitchFamily="66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hab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u="sng">
                <a:latin typeface="Monotype Corsiva" pitchFamily="66" charset="0"/>
              </a:rPr>
              <a:t>Исправь ошибки</a:t>
            </a:r>
            <a:endParaRPr lang="ru-RU" sz="6600" b="1">
              <a:latin typeface="Monotype Corsiva" pitchFamily="66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2400" y="1447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Но с деревом опять произошло несчастье: его ветви обрубили, расположенные низко.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8600" y="2590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Но с деревом опять произошло несчастье: </a:t>
            </a:r>
            <a:r>
              <a:rPr lang="ru-RU" sz="3200" b="1" u="sng">
                <a:solidFill>
                  <a:srgbClr val="FF3300"/>
                </a:solidFill>
                <a:latin typeface="Monotype Corsiva" pitchFamily="66" charset="0"/>
              </a:rPr>
              <a:t>его ветви обрубили, расположенные низко.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28600" y="3978275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Но с деревом опять произошло несчастье: </a:t>
            </a:r>
            <a:r>
              <a:rPr lang="ru-RU" sz="3200" b="1">
                <a:solidFill>
                  <a:schemeClr val="hlink"/>
                </a:solidFill>
                <a:latin typeface="Monotype Corsiva" pitchFamily="66" charset="0"/>
              </a:rPr>
              <a:t>его ветви, расположенные низко,</a:t>
            </a:r>
            <a:r>
              <a:rPr lang="ru-RU" sz="3200" b="1">
                <a:latin typeface="Monotype Corsiva" pitchFamily="66" charset="0"/>
              </a:rPr>
              <a:t> обрубили.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hab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u="sng">
                <a:latin typeface="Monotype Corsiva" pitchFamily="66" charset="0"/>
              </a:rPr>
              <a:t>Исправь ошибки</a:t>
            </a:r>
            <a:endParaRPr lang="ru-RU" sz="6600" b="1">
              <a:latin typeface="Monotype Corsiva" pitchFamily="66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14600" y="1570038"/>
            <a:ext cx="4860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Я, значит, живу у самой реки .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2514600" y="2438400"/>
            <a:ext cx="4860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Я, </a:t>
            </a:r>
            <a:r>
              <a:rPr lang="ru-RU" sz="3200" b="1">
                <a:solidFill>
                  <a:srgbClr val="3333CC"/>
                </a:solidFill>
                <a:latin typeface="Monotype Corsiva" pitchFamily="66" charset="0"/>
              </a:rPr>
              <a:t>значит</a:t>
            </a:r>
            <a:r>
              <a:rPr lang="ru-RU" sz="3200" b="1">
                <a:latin typeface="Monotype Corsiva" pitchFamily="66" charset="0"/>
              </a:rPr>
              <a:t>, живу у самой реки .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819400" y="3352800"/>
            <a:ext cx="3463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chemeClr val="hlink"/>
                </a:solidFill>
                <a:latin typeface="Monotype Corsiva" pitchFamily="66" charset="0"/>
              </a:rPr>
              <a:t>Я живу у самой реки</a:t>
            </a:r>
            <a:r>
              <a:rPr lang="ru-RU" sz="3200" b="1">
                <a:latin typeface="Monotype Corsiva" pitchFamily="66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8900" y="2924944"/>
            <a:ext cx="412306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800" i="1" dirty="0">
                <a:solidFill>
                  <a:schemeClr val="bg1"/>
                </a:solidFill>
              </a:rPr>
              <a:t>Простое осложнённое предложение</a:t>
            </a:r>
          </a:p>
        </p:txBody>
      </p:sp>
      <p:sp>
        <p:nvSpPr>
          <p:cNvPr id="2053" name="Rectangle 4"/>
          <p:cNvSpPr txBox="1">
            <a:spLocks noChangeArrowheads="1"/>
          </p:cNvSpPr>
          <p:nvPr/>
        </p:nvSpPr>
        <p:spPr bwMode="auto">
          <a:xfrm>
            <a:off x="684213" y="4005263"/>
            <a:ext cx="3214687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400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912" y="5877272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Урок в 8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Доска"/>
          <p:cNvPicPr>
            <a:picLocks noChangeAspect="1" noChangeArrowheads="1"/>
          </p:cNvPicPr>
          <p:nvPr/>
        </p:nvPicPr>
        <p:blipFill>
          <a:blip r:embed="rId2" cstate="print">
            <a:lum bright="-100000" contrast="10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088" y="1268413"/>
            <a:ext cx="7308850" cy="1655762"/>
          </a:xfrm>
        </p:spPr>
        <p:txBody>
          <a:bodyPr/>
          <a:lstStyle/>
          <a:p>
            <a:pPr>
              <a:buFontTx/>
              <a:buNone/>
            </a:pPr>
            <a:endParaRPr lang="ru-RU" sz="2000" dirty="0" smtClean="0"/>
          </a:p>
          <a:p>
            <a:pPr>
              <a:buFontTx/>
              <a:buNone/>
            </a:pPr>
            <a:endParaRPr lang="ru-RU" sz="2000" dirty="0"/>
          </a:p>
          <a:p>
            <a:pPr>
              <a:buFontTx/>
              <a:buNone/>
            </a:pP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8208912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000" b="1" dirty="0">
                <a:solidFill>
                  <a:srgbClr val="FFFF00"/>
                </a:solidFill>
              </a:rPr>
              <a:t>ПРЕДЛОЖЕНИЕ </a:t>
            </a:r>
            <a:r>
              <a:rPr lang="ru-RU" altLang="ru-RU" sz="2000" b="1" dirty="0" smtClean="0">
                <a:solidFill>
                  <a:srgbClr val="FFFF00"/>
                </a:solidFill>
              </a:rPr>
              <a:t>–</a:t>
            </a:r>
          </a:p>
          <a:p>
            <a:pPr algn="ctr"/>
            <a:r>
              <a:rPr lang="ru-RU" altLang="ru-RU" dirty="0"/>
              <a:t>основная синтаксическая единица, которая содержит в себе законченное высказывание.</a:t>
            </a:r>
          </a:p>
          <a:p>
            <a:pPr algn="ctr"/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763688" y="1556792"/>
            <a:ext cx="288032" cy="72008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372200" y="1573704"/>
            <a:ext cx="288032" cy="72008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2293784"/>
            <a:ext cx="2448272" cy="415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ПРОСТОЕ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92080" y="2293784"/>
            <a:ext cx="2448272" cy="4151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СЛОЖНОЕ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9810" y="2852936"/>
            <a:ext cx="235002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chemeClr val="bg1"/>
                </a:solidFill>
              </a:rPr>
              <a:t>Содержит одну грамматическую основу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292080" y="2852936"/>
            <a:ext cx="273630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ru-RU" altLang="ru-RU" b="1" dirty="0" smtClean="0">
                <a:solidFill>
                  <a:schemeClr val="bg1"/>
                </a:solidFill>
              </a:rPr>
              <a:t>Содержит две и более грамматических основы</a:t>
            </a:r>
            <a:endParaRPr lang="ru-RU" altLang="ru-RU" b="1" dirty="0">
              <a:solidFill>
                <a:schemeClr val="bg1"/>
              </a:solidFill>
            </a:endParaRPr>
          </a:p>
        </p:txBody>
      </p:sp>
      <p:cxnSp>
        <p:nvCxnSpPr>
          <p:cNvPr id="14" name="Прямая со стрелкой 13"/>
          <p:cNvCxnSpPr>
            <a:stCxn id="9" idx="2"/>
          </p:cNvCxnSpPr>
          <p:nvPr/>
        </p:nvCxnSpPr>
        <p:spPr>
          <a:xfrm flipH="1">
            <a:off x="709810" y="3776266"/>
            <a:ext cx="1175011" cy="2287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884821" y="3776266"/>
            <a:ext cx="1463043" cy="22879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251520" y="4076700"/>
            <a:ext cx="2017018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b="1" dirty="0">
                <a:solidFill>
                  <a:schemeClr val="bg1"/>
                </a:solidFill>
              </a:rPr>
              <a:t>НИЧЕМ НЕ ОСЛОЖНЁННОЕ</a:t>
            </a: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2339355" y="4076700"/>
            <a:ext cx="2017018" cy="338554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600" b="1" dirty="0" smtClean="0">
                <a:solidFill>
                  <a:schemeClr val="bg1"/>
                </a:solidFill>
              </a:rPr>
              <a:t>ОСЛОЖНЁННОЕ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23" name="Text Box 15"/>
          <p:cNvSpPr txBox="1">
            <a:spLocks noChangeArrowheads="1"/>
          </p:cNvSpPr>
          <p:nvPr/>
        </p:nvSpPr>
        <p:spPr bwMode="auto">
          <a:xfrm>
            <a:off x="253088" y="4838998"/>
            <a:ext cx="1691456" cy="1200329"/>
          </a:xfrm>
          <a:prstGeom prst="rect">
            <a:avLst/>
          </a:prstGeom>
          <a:noFill/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FF00"/>
                </a:solidFill>
              </a:rPr>
              <a:t>Зал украшали красные шары.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2339355" y="4648140"/>
            <a:ext cx="2017018" cy="1477328"/>
          </a:xfrm>
          <a:prstGeom prst="rect">
            <a:avLst/>
          </a:prstGeom>
          <a:noFill/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FF00"/>
                </a:solidFill>
              </a:rPr>
              <a:t>Здание </a:t>
            </a:r>
            <a:r>
              <a:rPr lang="ru-RU" altLang="ru-RU" b="1" dirty="0" err="1" smtClean="0">
                <a:solidFill>
                  <a:srgbClr val="FFFF00"/>
                </a:solidFill>
              </a:rPr>
              <a:t>украша</a:t>
            </a:r>
            <a:r>
              <a:rPr lang="ru-RU" altLang="ru-RU" b="1" dirty="0" smtClean="0">
                <a:solidFill>
                  <a:srgbClr val="FFFF00"/>
                </a:solidFill>
              </a:rPr>
              <a:t>-ли  </a:t>
            </a:r>
            <a:r>
              <a:rPr lang="ru-RU" altLang="ru-RU" b="1" dirty="0">
                <a:solidFill>
                  <a:srgbClr val="FFFF00"/>
                </a:solidFill>
              </a:rPr>
              <a:t>красные , </a:t>
            </a:r>
            <a:r>
              <a:rPr lang="ru-RU" altLang="ru-RU" b="1" dirty="0" smtClean="0">
                <a:solidFill>
                  <a:srgbClr val="FFFF00"/>
                </a:solidFill>
              </a:rPr>
              <a:t>зелёные  </a:t>
            </a:r>
            <a:r>
              <a:rPr lang="ru-RU" altLang="ru-RU" b="1" dirty="0">
                <a:solidFill>
                  <a:srgbClr val="FFFF00"/>
                </a:solidFill>
              </a:rPr>
              <a:t>и </a:t>
            </a:r>
            <a:r>
              <a:rPr lang="ru-RU" altLang="ru-RU" b="1" dirty="0" smtClean="0">
                <a:solidFill>
                  <a:srgbClr val="FFFF00"/>
                </a:solidFill>
              </a:rPr>
              <a:t>оранжевые </a:t>
            </a:r>
            <a:r>
              <a:rPr lang="ru-RU" altLang="ru-RU" b="1" dirty="0">
                <a:solidFill>
                  <a:srgbClr val="FFFF00"/>
                </a:solidFill>
              </a:rPr>
              <a:t>шары.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292081" y="4221163"/>
            <a:ext cx="2880320" cy="1477328"/>
          </a:xfrm>
          <a:prstGeom prst="rect">
            <a:avLst/>
          </a:prstGeom>
          <a:noFill/>
          <a:ln w="9525">
            <a:solidFill>
              <a:schemeClr val="accent1">
                <a:lumMod val="9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>
                <a:solidFill>
                  <a:srgbClr val="FFFF00"/>
                </a:solidFill>
              </a:rPr>
              <a:t>Зал украшали красные шары, а зелёные и оранжевые шары свисали с потолка вестибюля.</a:t>
            </a:r>
          </a:p>
        </p:txBody>
      </p:sp>
    </p:spTree>
    <p:extLst>
      <p:ext uri="{BB962C8B-B14F-4D97-AF65-F5344CB8AC3E}">
        <p14:creationId xmlns="" xmlns:p14="http://schemas.microsoft.com/office/powerpoint/2010/main" val="204650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8" grpId="0" animBg="1"/>
      <p:bldP spid="13" grpId="0" animBg="1"/>
      <p:bldP spid="9" grpId="0" animBg="1"/>
      <p:bldP spid="15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Дос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088" y="1268413"/>
            <a:ext cx="7308850" cy="1655762"/>
          </a:xfrm>
        </p:spPr>
        <p:txBody>
          <a:bodyPr/>
          <a:lstStyle/>
          <a:p>
            <a:pPr>
              <a:buFontTx/>
              <a:buNone/>
            </a:pPr>
            <a:endParaRPr lang="ru-RU" sz="2000" dirty="0" smtClean="0"/>
          </a:p>
          <a:p>
            <a:pPr>
              <a:buFontTx/>
              <a:buNone/>
            </a:pPr>
            <a:endParaRPr lang="ru-RU" sz="2000" dirty="0"/>
          </a:p>
          <a:p>
            <a:pPr>
              <a:buFontTx/>
              <a:buNone/>
            </a:pP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67644" y="485136"/>
            <a:ext cx="6984776" cy="5040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b="1" dirty="0">
                <a:solidFill>
                  <a:schemeClr val="bg1"/>
                </a:solidFill>
              </a:rPr>
              <a:t>Предложение может быть осложнено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659300"/>
            <a:ext cx="1800200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ru-RU" altLang="ru-RU" sz="1600" b="1" dirty="0" smtClean="0">
              <a:solidFill>
                <a:srgbClr val="FFFF00"/>
              </a:solidFill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ОДНОРОДНЫ-МИ</a:t>
            </a:r>
            <a:endParaRPr lang="ru-RU" alt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ЧЛЕНАМИ</a:t>
            </a: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068960"/>
            <a:ext cx="2448272" cy="950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ru-RU" alt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ОБОСОБЛЕННЫМИ </a:t>
            </a:r>
            <a:endParaRPr lang="ru-RU" alt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ОПРЕДЕЛЕНИЯМИ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65356" y="1643668"/>
            <a:ext cx="1800200" cy="9428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ru-RU" altLang="ru-RU" sz="1600" b="1" dirty="0" smtClean="0">
              <a:solidFill>
                <a:srgbClr val="FFFF00"/>
              </a:solidFill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ПОВТОРЯЮ-</a:t>
            </a:r>
            <a:endParaRPr lang="ru-RU" alt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ЩИМИСЯ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 СЛОВАМИ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00120" y="3068960"/>
            <a:ext cx="2424008" cy="927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ru-RU" alt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ОБОСОБЛЕННЫМИ </a:t>
            </a:r>
            <a:endParaRPr lang="ru-RU" alt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ДОПОЛЕНИЯМИ</a:t>
            </a: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240720" y="3068960"/>
            <a:ext cx="2520280" cy="950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ru-RU" alt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ОБОСОБЛЕННЫМИ </a:t>
            </a:r>
            <a:endParaRPr lang="ru-RU" alt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ОБСТОЯТЕЛЬСТ-</a:t>
            </a:r>
          </a:p>
          <a:p>
            <a:pPr algn="ctr" eaLnBrk="1" hangingPunct="1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ВАМИ</a:t>
            </a: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43936" y="1605576"/>
            <a:ext cx="1800200" cy="978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ПРЯМОЙ РЕЧЬЮ</a:t>
            </a: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60800" y="1605576"/>
            <a:ext cx="1800200" cy="978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ОБРАЩЕНИ-ЯМИ</a:t>
            </a:r>
            <a:endParaRPr lang="ru-RU" alt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40620" y="4365104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МЕЖДОМЕТИ-ЕМ</a:t>
            </a:r>
            <a:endParaRPr lang="ru-RU" altLang="ru-RU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087724" y="4365104"/>
            <a:ext cx="180020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altLang="ru-RU" sz="16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altLang="ru-RU" sz="1600" b="1" dirty="0" smtClean="0">
                <a:solidFill>
                  <a:schemeClr val="accent6">
                    <a:lumMod val="75000"/>
                  </a:schemeClr>
                </a:solidFill>
              </a:rPr>
              <a:t>ОБОСОБЛЕН-НОЙ </a:t>
            </a:r>
            <a:r>
              <a:rPr lang="ru-RU" altLang="ru-RU" sz="1600" b="1" dirty="0">
                <a:solidFill>
                  <a:schemeClr val="accent6">
                    <a:lumMod val="75000"/>
                  </a:schemeClr>
                </a:solidFill>
              </a:rPr>
              <a:t>ЧАСТИЦЕЙ</a:t>
            </a:r>
          </a:p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1547664" y="989192"/>
            <a:ext cx="144016" cy="6163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411760" y="980156"/>
            <a:ext cx="144016" cy="20888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3493448" y="1027284"/>
            <a:ext cx="144016" cy="6163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5500020" y="989192"/>
            <a:ext cx="144016" cy="6163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700796" y="982408"/>
            <a:ext cx="144016" cy="61638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537172" y="990224"/>
            <a:ext cx="144016" cy="20888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6732240" y="989192"/>
            <a:ext cx="144016" cy="20888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940152" y="2556912"/>
            <a:ext cx="144016" cy="18081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2995424" y="2583600"/>
            <a:ext cx="144016" cy="18081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16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Среди предложений 24–28 найдите предложение с обособленными однородными определениями. Напишите номер этого предложения: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(24)А зачем нам ваши копии? – с вызывающей агрессией вдруг вклинилась в разговор старшая девочка, и Анна Федотовна подивилась, каким официально-нечеловеческим может стать голос ребёнка. – (25)Музей не возьмёт копии. – (26)Не возьмёт, и вы не берите. – (27)Анне Федотовне очень не понравился этот тон, вызывающий, полный непонятной для неё претензии. – (28)И пожалуйста, верните мне все документы.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В приведённых ниже предложениях из прочитанного текста пронумерованы все запятые. Выпишите цифры, обозначающие запятые при вводном слове.</a:t>
            </a:r>
            <a:br>
              <a:rPr lang="ru-RU" b="1" i="1" dirty="0" smtClean="0">
                <a:solidFill>
                  <a:srgbClr val="FF0000"/>
                </a:solidFill>
              </a:rPr>
            </a:b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 этот громкий голос пролетел,(1) видимо,(2) мимо сознания Анны Федотовны. Она ждала скрипа задвигаемого ящика,(3) вся была сосредоточена на этом скрипе и,(4) когда наконец он раздался,(5) вздохнула с облегчением: – Ступайте,(6) дети. Я очень устала.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1.Как часто мы браним осень называем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ее скучной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тоскливой порой. </a:t>
            </a:r>
            <a:endParaRPr lang="ru-RU" alt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2.Может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быть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мы правы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alt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3.Короче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становятся наши прогулки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и тускнеет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игра света и тени. </a:t>
            </a:r>
            <a:endParaRPr lang="ru-RU" alt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4.Фасады домов делающиеся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серыми кажутся все на одно лицо.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5.Совсем недавно два дня назад было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тепло вольно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хорошо и в лесу и в поле. </a:t>
            </a:r>
            <a:endParaRPr lang="ru-RU" alt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6.Но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тихую осень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полную красок вдруг ворвались дожди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и ветры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altLang="ru-RU" sz="28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7.Однако </a:t>
            </a: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золото осени еще не тускнеет.</a:t>
            </a:r>
          </a:p>
          <a:p>
            <a:pPr>
              <a:buFont typeface="Wingdings" pitchFamily="2" charset="2"/>
              <a:buNone/>
            </a:pPr>
            <a:r>
              <a:rPr lang="ru-RU" altLang="ru-RU" sz="2800" b="1" kern="0" dirty="0" smtClean="0">
                <a:latin typeface="Times New Roman" pitchFamily="18" charset="0"/>
                <a:cs typeface="Times New Roman" pitchFamily="18" charset="0"/>
              </a:rPr>
              <a:t>8.Оно заворожив многих художников продолжает согревать нас на их полотнах.</a:t>
            </a:r>
            <a:endParaRPr lang="ru-RU" altLang="ru-RU" sz="2800" b="1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5"/>
                </a:solidFill>
              </a:rPr>
              <a:t>Спиши, расставь ударение: 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/>
              <a:t>начать, хозяева, документ, досуг, </a:t>
            </a:r>
            <a:r>
              <a:rPr lang="ru-RU" sz="4800" b="1" dirty="0" smtClean="0"/>
              <a:t>инструмент</a:t>
            </a:r>
            <a:r>
              <a:rPr lang="ru-RU" sz="4800" b="1" dirty="0"/>
              <a:t>, </a:t>
            </a:r>
            <a:r>
              <a:rPr lang="ru-RU" sz="4800" b="1" dirty="0" smtClean="0"/>
              <a:t>каталог</a:t>
            </a:r>
          </a:p>
          <a:p>
            <a:pPr>
              <a:buNone/>
            </a:pPr>
            <a:endParaRPr lang="ru-RU" sz="4800" b="1" dirty="0" smtClean="0"/>
          </a:p>
          <a:p>
            <a:pPr algn="ctr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5"/>
                </a:solidFill>
              </a:rPr>
              <a:t>Проверь!</a:t>
            </a:r>
            <a:endParaRPr lang="ru-RU" sz="6000" b="1" dirty="0">
              <a:solidFill>
                <a:schemeClr val="accent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dirty="0" smtClean="0"/>
              <a:t>нач</a:t>
            </a:r>
            <a:r>
              <a:rPr lang="ru-RU" sz="6000" b="1" dirty="0" smtClean="0">
                <a:solidFill>
                  <a:schemeClr val="accent1">
                    <a:lumMod val="75000"/>
                  </a:schemeClr>
                </a:solidFill>
              </a:rPr>
              <a:t>а</a:t>
            </a:r>
            <a:r>
              <a:rPr lang="ru-RU" sz="6000" b="1" dirty="0" smtClean="0"/>
              <a:t>ть, хоз</a:t>
            </a:r>
            <a:r>
              <a:rPr lang="ru-RU" sz="6000" b="1" dirty="0" smtClean="0">
                <a:solidFill>
                  <a:schemeClr val="accent2"/>
                </a:solidFill>
              </a:rPr>
              <a:t>я</a:t>
            </a:r>
            <a:r>
              <a:rPr lang="ru-RU" sz="6000" b="1" dirty="0" smtClean="0"/>
              <a:t>ева, докум</a:t>
            </a:r>
            <a:r>
              <a:rPr lang="ru-RU" sz="6000" b="1" dirty="0" smtClean="0">
                <a:solidFill>
                  <a:schemeClr val="accent2"/>
                </a:solidFill>
              </a:rPr>
              <a:t>е</a:t>
            </a:r>
            <a:r>
              <a:rPr lang="ru-RU" sz="6000" b="1" dirty="0" smtClean="0"/>
              <a:t>нт, дос</a:t>
            </a:r>
            <a:r>
              <a:rPr lang="ru-RU" sz="6000" b="1" dirty="0" smtClean="0">
                <a:solidFill>
                  <a:schemeClr val="accent2"/>
                </a:solidFill>
              </a:rPr>
              <a:t>у</a:t>
            </a:r>
            <a:r>
              <a:rPr lang="ru-RU" sz="6000" b="1" dirty="0" smtClean="0"/>
              <a:t>г, инструм</a:t>
            </a:r>
            <a:r>
              <a:rPr lang="ru-RU" sz="6000" b="1" dirty="0" smtClean="0">
                <a:solidFill>
                  <a:schemeClr val="accent2"/>
                </a:solidFill>
              </a:rPr>
              <a:t>е</a:t>
            </a:r>
            <a:r>
              <a:rPr lang="ru-RU" sz="6000" b="1" dirty="0" smtClean="0"/>
              <a:t>нт, катал</a:t>
            </a:r>
            <a:r>
              <a:rPr lang="ru-RU" sz="6000" b="1" dirty="0" smtClean="0">
                <a:solidFill>
                  <a:schemeClr val="accent2"/>
                </a:solidFill>
              </a:rPr>
              <a:t>о</a:t>
            </a:r>
            <a:r>
              <a:rPr lang="ru-RU" sz="6000" b="1" dirty="0" smtClean="0"/>
              <a:t>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shab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228600" y="304800"/>
            <a:ext cx="868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 u="sng" dirty="0" smtClean="0">
                <a:latin typeface="Monotype Corsiva" pitchFamily="66" charset="0"/>
              </a:rPr>
              <a:t>Выпиши </a:t>
            </a:r>
            <a:r>
              <a:rPr lang="ru-RU" sz="4400" b="1" u="sng" dirty="0" err="1" smtClean="0">
                <a:latin typeface="Monotype Corsiva" pitchFamily="66" charset="0"/>
              </a:rPr>
              <a:t>Четвертре</a:t>
            </a:r>
            <a:r>
              <a:rPr lang="ru-RU" sz="4400" b="1" u="sng" dirty="0" smtClean="0">
                <a:latin typeface="Monotype Corsiva" pitchFamily="66" charset="0"/>
              </a:rPr>
              <a:t> лишнее)</a:t>
            </a:r>
            <a:endParaRPr lang="ru-RU" sz="4400" b="1" dirty="0">
              <a:latin typeface="Monotype Corsiva" pitchFamily="66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152400" y="144780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latin typeface="Monotype Corsiva" pitchFamily="66" charset="0"/>
              </a:rPr>
              <a:t> 1. </a:t>
            </a:r>
            <a:r>
              <a:rPr lang="ru-RU" sz="3600" b="1" dirty="0" err="1">
                <a:latin typeface="Monotype Corsiva" pitchFamily="66" charset="0"/>
              </a:rPr>
              <a:t>соб_ратель</a:t>
            </a:r>
            <a:r>
              <a:rPr lang="ru-RU" sz="3600" b="1" dirty="0">
                <a:latin typeface="Monotype Corsiva" pitchFamily="66" charset="0"/>
              </a:rPr>
              <a:t>, </a:t>
            </a:r>
            <a:r>
              <a:rPr lang="ru-RU" sz="3600" b="1" dirty="0" err="1">
                <a:latin typeface="Monotype Corsiva" pitchFamily="66" charset="0"/>
              </a:rPr>
              <a:t>заж_гать</a:t>
            </a:r>
            <a:r>
              <a:rPr lang="ru-RU" sz="3600" b="1" dirty="0">
                <a:latin typeface="Monotype Corsiva" pitchFamily="66" charset="0"/>
              </a:rPr>
              <a:t>, </a:t>
            </a:r>
            <a:r>
              <a:rPr lang="ru-RU" sz="3600" b="1" dirty="0" err="1" smtClean="0">
                <a:latin typeface="Monotype Corsiva" pitchFamily="66" charset="0"/>
              </a:rPr>
              <a:t>соч_тание</a:t>
            </a:r>
            <a:r>
              <a:rPr lang="ru-RU" sz="3600" b="1" dirty="0">
                <a:latin typeface="Monotype Corsiva" pitchFamily="66" charset="0"/>
              </a:rPr>
              <a:t>, </a:t>
            </a:r>
            <a:r>
              <a:rPr lang="ru-RU" sz="3600" b="1" dirty="0" err="1">
                <a:latin typeface="Monotype Corsiva" pitchFamily="66" charset="0"/>
              </a:rPr>
              <a:t>вн_мание</a:t>
            </a:r>
            <a:r>
              <a:rPr lang="ru-RU" sz="3600" dirty="0">
                <a:latin typeface="Monotype Corsiva" pitchFamily="66" charset="0"/>
              </a:rPr>
              <a:t> 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28600" y="2362200"/>
            <a:ext cx="868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Monotype Corsiva" pitchFamily="66" charset="0"/>
              </a:rPr>
              <a:t>2. совреме_ик, связа_ы, естестве_о, пусты_ый 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228600" y="3200400"/>
            <a:ext cx="8686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20675" algn="l"/>
                <a:tab pos="404813" algn="l"/>
              </a:tabLst>
            </a:pPr>
            <a:r>
              <a:rPr lang="ru-RU" sz="3600" b="1" dirty="0">
                <a:latin typeface="Monotype Corsiva" pitchFamily="66" charset="0"/>
              </a:rPr>
              <a:t>3. (по)</a:t>
            </a:r>
            <a:r>
              <a:rPr lang="ru-RU" sz="3600" b="1" dirty="0" err="1">
                <a:latin typeface="Monotype Corsiva" pitchFamily="66" charset="0"/>
              </a:rPr>
              <a:t>французски</a:t>
            </a:r>
            <a:r>
              <a:rPr lang="ru-RU" sz="3600" b="1" dirty="0">
                <a:latin typeface="Monotype Corsiva" pitchFamily="66" charset="0"/>
              </a:rPr>
              <a:t>, (</a:t>
            </a:r>
            <a:r>
              <a:rPr lang="ru-RU" sz="3600" b="1" dirty="0" err="1">
                <a:latin typeface="Monotype Corsiva" pitchFamily="66" charset="0"/>
              </a:rPr>
              <a:t>по</a:t>
            </a:r>
            <a:r>
              <a:rPr lang="ru-RU" sz="3600" b="1" dirty="0">
                <a:latin typeface="Monotype Corsiva" pitchFamily="66" charset="0"/>
              </a:rPr>
              <a:t>)зимнему, (по)нашему,  (по)видимому;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152400" y="472440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4. окруж_нный, холщ_вый, плеч_м, горяч_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04800" y="228600"/>
            <a:ext cx="8686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 smtClean="0">
                <a:latin typeface="Monotype Corsiva" pitchFamily="66" charset="0"/>
              </a:rPr>
              <a:t>Проверь!</a:t>
            </a:r>
            <a:endParaRPr lang="ru-RU" sz="6600" b="1" dirty="0">
              <a:latin typeface="Monotype Corsiva" pitchFamily="66" charset="0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0" y="1524000"/>
            <a:ext cx="883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dirty="0">
                <a:latin typeface="Monotype Corsiva" pitchFamily="66" charset="0"/>
              </a:rPr>
              <a:t> 1. </a:t>
            </a:r>
            <a:r>
              <a:rPr lang="ru-RU" sz="3600" b="1" dirty="0" err="1">
                <a:latin typeface="Monotype Corsiva" pitchFamily="66" charset="0"/>
              </a:rPr>
              <a:t>соб</a:t>
            </a:r>
            <a:r>
              <a:rPr lang="ru-RU" sz="3600" b="1" u="sng" dirty="0" err="1">
                <a:latin typeface="Monotype Corsiva" pitchFamily="66" charset="0"/>
              </a:rPr>
              <a:t>И</a:t>
            </a:r>
            <a:r>
              <a:rPr lang="ru-RU" sz="3600" b="1" dirty="0" err="1">
                <a:latin typeface="Monotype Corsiva" pitchFamily="66" charset="0"/>
              </a:rPr>
              <a:t>ратель</a:t>
            </a:r>
            <a:r>
              <a:rPr lang="ru-RU" sz="3600" b="1" dirty="0">
                <a:latin typeface="Monotype Corsiva" pitchFamily="66" charset="0"/>
              </a:rPr>
              <a:t>, </a:t>
            </a:r>
            <a:r>
              <a:rPr lang="ru-RU" sz="3600" b="1" dirty="0" err="1">
                <a:latin typeface="Monotype Corsiva" pitchFamily="66" charset="0"/>
              </a:rPr>
              <a:t>заж</a:t>
            </a:r>
            <a:r>
              <a:rPr lang="ru-RU" sz="3600" b="1" u="sng" dirty="0" err="1">
                <a:latin typeface="Monotype Corsiva" pitchFamily="66" charset="0"/>
              </a:rPr>
              <a:t>И</a:t>
            </a:r>
            <a:r>
              <a:rPr lang="ru-RU" sz="3600" b="1" dirty="0" err="1">
                <a:latin typeface="Monotype Corsiva" pitchFamily="66" charset="0"/>
              </a:rPr>
              <a:t>гать</a:t>
            </a:r>
            <a:r>
              <a:rPr lang="ru-RU" sz="3600" b="1" dirty="0">
                <a:latin typeface="Monotype Corsiva" pitchFamily="66" charset="0"/>
              </a:rPr>
              <a:t>, </a:t>
            </a:r>
            <a:r>
              <a:rPr lang="ru-RU" sz="3600" b="1" dirty="0" err="1">
                <a:solidFill>
                  <a:srgbClr val="FF3300"/>
                </a:solidFill>
                <a:latin typeface="Monotype Corsiva" pitchFamily="66" charset="0"/>
              </a:rPr>
              <a:t>соч</a:t>
            </a:r>
            <a:r>
              <a:rPr lang="ru-RU" sz="3600" b="1" u="sng" dirty="0" err="1">
                <a:solidFill>
                  <a:srgbClr val="FF3300"/>
                </a:solidFill>
                <a:latin typeface="Monotype Corsiva" pitchFamily="66" charset="0"/>
              </a:rPr>
              <a:t>Е</a:t>
            </a:r>
            <a:r>
              <a:rPr lang="ru-RU" sz="3600" b="1" dirty="0" err="1">
                <a:solidFill>
                  <a:srgbClr val="FF3300"/>
                </a:solidFill>
                <a:latin typeface="Monotype Corsiva" pitchFamily="66" charset="0"/>
              </a:rPr>
              <a:t>тание</a:t>
            </a:r>
            <a:r>
              <a:rPr lang="ru-RU" sz="3600" b="1" dirty="0">
                <a:latin typeface="Monotype Corsiva" pitchFamily="66" charset="0"/>
              </a:rPr>
              <a:t>, </a:t>
            </a:r>
            <a:r>
              <a:rPr lang="ru-RU" sz="3600" b="1" dirty="0" err="1">
                <a:latin typeface="Monotype Corsiva" pitchFamily="66" charset="0"/>
              </a:rPr>
              <a:t>внИмание</a:t>
            </a:r>
            <a:r>
              <a:rPr lang="ru-RU" sz="3600" dirty="0">
                <a:latin typeface="Monotype Corsiva" pitchFamily="66" charset="0"/>
              </a:rPr>
              <a:t> 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0" y="220980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>
                <a:latin typeface="Monotype Corsiva" pitchFamily="66" charset="0"/>
              </a:rPr>
              <a:t>2. совреме</a:t>
            </a:r>
            <a:r>
              <a:rPr lang="ru-RU" sz="3600" b="1" u="sng">
                <a:latin typeface="Monotype Corsiva" pitchFamily="66" charset="0"/>
              </a:rPr>
              <a:t>НН</a:t>
            </a:r>
            <a:r>
              <a:rPr lang="ru-RU" sz="3600" b="1">
                <a:latin typeface="Monotype Corsiva" pitchFamily="66" charset="0"/>
              </a:rPr>
              <a:t>ик, 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связа</a:t>
            </a:r>
            <a:r>
              <a:rPr lang="ru-RU" sz="3600" b="1" u="sng">
                <a:solidFill>
                  <a:srgbClr val="FF3300"/>
                </a:solidFill>
                <a:latin typeface="Monotype Corsiva" pitchFamily="66" charset="0"/>
              </a:rPr>
              <a:t>Н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ы</a:t>
            </a:r>
            <a:r>
              <a:rPr lang="ru-RU" sz="3600" b="1">
                <a:latin typeface="Monotype Corsiva" pitchFamily="66" charset="0"/>
              </a:rPr>
              <a:t>, естестве</a:t>
            </a:r>
            <a:r>
              <a:rPr lang="ru-RU" sz="3600" b="1" u="sng">
                <a:latin typeface="Monotype Corsiva" pitchFamily="66" charset="0"/>
              </a:rPr>
              <a:t>НН</a:t>
            </a:r>
            <a:r>
              <a:rPr lang="ru-RU" sz="3600" b="1">
                <a:latin typeface="Monotype Corsiva" pitchFamily="66" charset="0"/>
              </a:rPr>
              <a:t>о, пусты</a:t>
            </a:r>
            <a:r>
              <a:rPr lang="ru-RU" sz="3600" b="1" u="sng">
                <a:latin typeface="Monotype Corsiva" pitchFamily="66" charset="0"/>
              </a:rPr>
              <a:t>НН</a:t>
            </a:r>
            <a:r>
              <a:rPr lang="ru-RU" sz="3600" b="1">
                <a:latin typeface="Monotype Corsiva" pitchFamily="66" charset="0"/>
              </a:rPr>
              <a:t>ый </a:t>
            </a:r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28600" y="3429000"/>
            <a:ext cx="891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320675" algn="l"/>
                <a:tab pos="404813" algn="l"/>
              </a:tabLst>
            </a:pPr>
            <a:r>
              <a:rPr lang="ru-RU" sz="3600" b="1">
                <a:latin typeface="Monotype Corsiva" pitchFamily="66" charset="0"/>
              </a:rPr>
              <a:t>3. 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по-французски</a:t>
            </a:r>
            <a:r>
              <a:rPr lang="ru-RU" sz="3600" b="1">
                <a:latin typeface="Monotype Corsiva" pitchFamily="66" charset="0"/>
              </a:rPr>
              <a:t>, по зимнему/ по зимнему, по-нашему/ по нашему,  по-видимому/по видимому;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228600" y="4648200"/>
            <a:ext cx="876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>
                <a:latin typeface="Monotype Corsiva" pitchFamily="66" charset="0"/>
              </a:rPr>
              <a:t>4. 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окруж</a:t>
            </a:r>
            <a:r>
              <a:rPr lang="ru-RU" sz="3600" b="1" u="sng">
                <a:solidFill>
                  <a:srgbClr val="FF3300"/>
                </a:solidFill>
                <a:latin typeface="Monotype Corsiva" pitchFamily="66" charset="0"/>
              </a:rPr>
              <a:t>Ё</a:t>
            </a:r>
            <a:r>
              <a:rPr lang="ru-RU" sz="3600" b="1">
                <a:solidFill>
                  <a:srgbClr val="FF3300"/>
                </a:solidFill>
                <a:latin typeface="Monotype Corsiva" pitchFamily="66" charset="0"/>
              </a:rPr>
              <a:t>нный</a:t>
            </a:r>
            <a:r>
              <a:rPr lang="ru-RU" sz="3600" b="1">
                <a:latin typeface="Monotype Corsiva" pitchFamily="66" charset="0"/>
              </a:rPr>
              <a:t>, холщ</a:t>
            </a:r>
            <a:r>
              <a:rPr lang="ru-RU" sz="3600" b="1" u="sng">
                <a:latin typeface="Monotype Corsiva" pitchFamily="66" charset="0"/>
              </a:rPr>
              <a:t>О</a:t>
            </a:r>
            <a:r>
              <a:rPr lang="ru-RU" sz="3600" b="1">
                <a:latin typeface="Monotype Corsiva" pitchFamily="66" charset="0"/>
              </a:rPr>
              <a:t>вый, плеч</a:t>
            </a:r>
            <a:r>
              <a:rPr lang="ru-RU" sz="3600" b="1" u="sng">
                <a:latin typeface="Monotype Corsiva" pitchFamily="66" charset="0"/>
              </a:rPr>
              <a:t>О</a:t>
            </a:r>
            <a:r>
              <a:rPr lang="ru-RU" sz="3600" b="1">
                <a:latin typeface="Monotype Corsiva" pitchFamily="66" charset="0"/>
              </a:rPr>
              <a:t>м, горяч</a:t>
            </a:r>
            <a:r>
              <a:rPr lang="ru-RU" sz="3600" b="1" u="sng">
                <a:latin typeface="Monotype Corsiva" pitchFamily="66" charset="0"/>
              </a:rPr>
              <a:t>О</a:t>
            </a:r>
            <a:r>
              <a:rPr lang="ru-RU" sz="3600" b="1"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/>
      <p:bldP spid="6162" grpId="0"/>
      <p:bldP spid="6169" grpId="0"/>
      <p:bldP spid="6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hab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28600" y="762000"/>
            <a:ext cx="8686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u="sng" dirty="0" smtClean="0">
                <a:latin typeface="Monotype Corsiva" pitchFamily="66" charset="0"/>
              </a:rPr>
              <a:t>Сделай полный </a:t>
            </a:r>
            <a:r>
              <a:rPr lang="ru-RU" sz="4000" b="1" u="sng" dirty="0">
                <a:latin typeface="Monotype Corsiva" pitchFamily="66" charset="0"/>
              </a:rPr>
              <a:t>синтаксический и пунктуационный анализ </a:t>
            </a:r>
            <a:r>
              <a:rPr lang="ru-RU" sz="4000" b="1" u="sng" dirty="0" smtClean="0">
                <a:latin typeface="Monotype Corsiva" pitchFamily="66" charset="0"/>
              </a:rPr>
              <a:t>предложения, выпиши цифры, на месте которых должны стоять запятые.</a:t>
            </a:r>
            <a:endParaRPr lang="ru-RU" sz="40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hab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8600" y="1590675"/>
            <a:ext cx="8610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342900" algn="ctr"/>
            <a:r>
              <a:rPr lang="ru-RU" sz="3600" b="1" dirty="0">
                <a:latin typeface="Monotype Corsiva" pitchFamily="66" charset="0"/>
              </a:rPr>
              <a:t>Книга была (1) по его словам (2) единственным средством «добывания» информации. </a:t>
            </a:r>
          </a:p>
          <a:p>
            <a:pPr indent="342900" algn="ctr"/>
            <a:r>
              <a:rPr lang="ru-RU" sz="3600" b="1" dirty="0">
                <a:latin typeface="Monotype Corsiva" pitchFamily="66" charset="0"/>
              </a:rPr>
              <a:t>О большой ценности этой книги все поняли (3) по словам (4) и действиям автора.</a:t>
            </a:r>
          </a:p>
          <a:p>
            <a:pPr indent="342900" algn="ctr"/>
            <a:r>
              <a:rPr lang="ru-RU" sz="3600" b="1" dirty="0">
                <a:latin typeface="Monotype Corsiva" pitchFamily="66" charset="0"/>
              </a:rPr>
              <a:t>1) 1, 2         2) 1, 2, 3, 4          3) 3, 4            4) 1, 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07504" y="909668"/>
            <a:ext cx="88840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34290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Книга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была,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его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словам, единственным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средством «добывания» информации. </a:t>
            </a:r>
          </a:p>
          <a:p>
            <a:pPr indent="342900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 большой ценности этой книги все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поняли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по словам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и действиям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автора .</a:t>
            </a:r>
          </a:p>
          <a:p>
            <a:pPr indent="342900"/>
            <a:r>
              <a:rPr lang="ru-RU" sz="3600" b="1" dirty="0" smtClean="0">
                <a:latin typeface="Monotype Corsiva" pitchFamily="66" charset="0"/>
              </a:rPr>
              <a:t>(</a:t>
            </a:r>
            <a:r>
              <a:rPr lang="ru-RU" sz="3600" b="1" dirty="0" err="1" smtClean="0">
                <a:latin typeface="Monotype Corsiva" pitchFamily="66" charset="0"/>
              </a:rPr>
              <a:t>повеств</a:t>
            </a:r>
            <a:r>
              <a:rPr lang="ru-RU" sz="3600" b="1" dirty="0" smtClean="0">
                <a:latin typeface="Monotype Corsiva" pitchFamily="66" charset="0"/>
              </a:rPr>
              <a:t>., </a:t>
            </a:r>
            <a:r>
              <a:rPr lang="ru-RU" sz="3600" b="1" dirty="0" err="1" smtClean="0">
                <a:latin typeface="Monotype Corsiva" pitchFamily="66" charset="0"/>
              </a:rPr>
              <a:t>невоскл</a:t>
            </a:r>
            <a:r>
              <a:rPr lang="ru-RU" sz="3600" b="1" dirty="0" smtClean="0">
                <a:latin typeface="Monotype Corsiva" pitchFamily="66" charset="0"/>
              </a:rPr>
              <a:t>., простое, распространённое, осложнено вводной конструкцией).</a:t>
            </a:r>
          </a:p>
          <a:p>
            <a:pPr indent="342900" algn="ctr"/>
            <a:r>
              <a:rPr lang="ru-RU" sz="3600" b="1" u="sng" dirty="0" smtClean="0">
                <a:latin typeface="Monotype Corsiva" pitchFamily="66" charset="0"/>
              </a:rPr>
              <a:t>1) 1, 2</a:t>
            </a:r>
            <a:endParaRPr lang="ru-RU" sz="36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habl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88"/>
            <a:ext cx="9144000" cy="6872288"/>
          </a:xfrm>
          <a:prstGeom prst="rect">
            <a:avLst/>
          </a:prstGeom>
          <a:noFill/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381000"/>
            <a:ext cx="86868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u="sng">
                <a:latin typeface="Monotype Corsiva" pitchFamily="66" charset="0"/>
              </a:rPr>
              <a:t>Исправь ошибки</a:t>
            </a:r>
            <a:endParaRPr lang="ru-RU" sz="6600" b="1">
              <a:latin typeface="Monotype Corsiva" pitchFamily="66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04800" y="15240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 dirty="0">
                <a:latin typeface="Monotype Corsiva" pitchFamily="66" charset="0"/>
              </a:rPr>
              <a:t>Приехав работать в маленький город, люди ему посоветовали посетить </a:t>
            </a:r>
            <a:r>
              <a:rPr lang="ru-RU" sz="3200" b="1" dirty="0" smtClean="0">
                <a:latin typeface="Monotype Corsiva" pitchFamily="66" charset="0"/>
              </a:rPr>
              <a:t>семью Ивановых.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04800" y="3048000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 u="sng" dirty="0">
                <a:solidFill>
                  <a:srgbClr val="FF3300"/>
                </a:solidFill>
                <a:latin typeface="Monotype Corsiva" pitchFamily="66" charset="0"/>
              </a:rPr>
              <a:t>Приехав работать в маленький город</a:t>
            </a:r>
            <a:r>
              <a:rPr lang="ru-RU" sz="3200" b="1" dirty="0">
                <a:latin typeface="Monotype Corsiva" pitchFamily="66" charset="0"/>
              </a:rPr>
              <a:t>, люди ему посоветовали посетить </a:t>
            </a:r>
            <a:r>
              <a:rPr lang="ru-RU" sz="3200" b="1" dirty="0" smtClean="0">
                <a:latin typeface="Monotype Corsiva" pitchFamily="66" charset="0"/>
              </a:rPr>
              <a:t>семью Ивановых.</a:t>
            </a:r>
            <a:endParaRPr lang="ru-RU" sz="3200" b="1" dirty="0">
              <a:latin typeface="Monotype Corsiva" pitchFamily="66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1000" y="46482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 u="sng" dirty="0">
                <a:solidFill>
                  <a:schemeClr val="hlink"/>
                </a:solidFill>
                <a:latin typeface="Monotype Corsiva" pitchFamily="66" charset="0"/>
              </a:rPr>
              <a:t>Когда </a:t>
            </a:r>
            <a:r>
              <a:rPr lang="ru-RU" sz="3200" b="1" u="sng" dirty="0" smtClean="0">
                <a:solidFill>
                  <a:schemeClr val="hlink"/>
                </a:solidFill>
                <a:latin typeface="Monotype Corsiva" pitchFamily="66" charset="0"/>
              </a:rPr>
              <a:t>он приехал </a:t>
            </a:r>
            <a:r>
              <a:rPr lang="ru-RU" sz="3200" b="1" u="sng" dirty="0">
                <a:solidFill>
                  <a:schemeClr val="hlink"/>
                </a:solidFill>
                <a:latin typeface="Monotype Corsiva" pitchFamily="66" charset="0"/>
              </a:rPr>
              <a:t>работать в маленький город</a:t>
            </a:r>
            <a:r>
              <a:rPr lang="ru-RU" sz="3200" b="1" dirty="0">
                <a:latin typeface="Monotype Corsiva" pitchFamily="66" charset="0"/>
              </a:rPr>
              <a:t>, люди ему посоветовали посетить </a:t>
            </a:r>
            <a:r>
              <a:rPr lang="ru-RU" sz="3200" b="1" dirty="0" smtClean="0">
                <a:latin typeface="Monotype Corsiva" pitchFamily="66" charset="0"/>
              </a:rPr>
              <a:t>семью Ивановых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</TotalTime>
  <Words>595</Words>
  <Application>Microsoft Office PowerPoint</Application>
  <PresentationFormat>Экран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Спиши, расставь ударение: </vt:lpstr>
      <vt:lpstr>Проверь!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</vt:lpstr>
      <vt:lpstr>  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8 классе по теме «Понятие об осложнённом предложении»</dc:title>
  <dc:creator>Наташа</dc:creator>
  <cp:lastModifiedBy>Катерина</cp:lastModifiedBy>
  <cp:revision>11</cp:revision>
  <dcterms:created xsi:type="dcterms:W3CDTF">2012-12-11T13:56:16Z</dcterms:created>
  <dcterms:modified xsi:type="dcterms:W3CDTF">2022-01-12T14:10:09Z</dcterms:modified>
</cp:coreProperties>
</file>