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81" r:id="rId5"/>
    <p:sldId id="277" r:id="rId6"/>
    <p:sldId id="278" r:id="rId7"/>
    <p:sldId id="279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8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300"/>
    <a:srgbClr val="A1234A"/>
    <a:srgbClr val="2D2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псевдоним?</c:v>
                </c:pt>
              </c:strCache>
            </c:strRef>
          </c:tx>
          <c:dPt>
            <c:idx val="0"/>
            <c:bubble3D val="0"/>
            <c:explosion val="4"/>
          </c:dPt>
          <c:dPt>
            <c:idx val="1"/>
            <c:bubble3D val="0"/>
            <c:explosion val="10"/>
          </c:dPt>
          <c:dPt>
            <c:idx val="2"/>
            <c:bubble3D val="0"/>
            <c:explosion val="13"/>
          </c:dPt>
          <c:dPt>
            <c:idx val="3"/>
            <c:bubble3D val="0"/>
            <c:explosion val="9"/>
          </c:dPt>
          <c:dLbls>
            <c:dLbl>
              <c:idx val="0"/>
              <c:layout>
                <c:manualLayout>
                  <c:x val="-0.1489115813648294"/>
                  <c:y val="-8.996382874015748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6141732283465"/>
                  <c:y val="-7.738656496062992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76066272965879E-2"/>
                  <c:y val="4.31690452755905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Второе имя, замена имени 61%</c:v>
                </c:pt>
                <c:pt idx="1">
                  <c:v>Скрытое имя, прозвище 22%</c:v>
                </c:pt>
                <c:pt idx="2">
                  <c:v>Ненастоящее имя 14%</c:v>
                </c:pt>
                <c:pt idx="3">
                  <c:v>Не знаю  3%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чем причина того, что писатель берет псевдоним?</c:v>
                </c:pt>
              </c:strCache>
            </c:strRef>
          </c:tx>
          <c:dPt>
            <c:idx val="1"/>
            <c:bubble3D val="0"/>
            <c:explosion val="22"/>
          </c:dPt>
          <c:dPt>
            <c:idx val="2"/>
            <c:bubble3D val="0"/>
            <c:explosion val="15"/>
          </c:dPt>
          <c:dPt>
            <c:idx val="3"/>
            <c:bubble3D val="0"/>
            <c:explosion val="30"/>
          </c:dPt>
          <c:dLbls>
            <c:dLbl>
              <c:idx val="0"/>
              <c:layout>
                <c:manualLayout>
                  <c:x val="-0.15177526246719161"/>
                  <c:y val="-9.04589074803149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47%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45328904199475"/>
                  <c:y val="-7.871899606299212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38%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260826771653541E-2"/>
                  <c:y val="5.01178641732283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496227034120734E-2"/>
                  <c:y val="6.798326771653542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Скрываются, кого-то боятся 47%</c:v>
                </c:pt>
                <c:pt idx="1">
                  <c:v>Стестняются своей настоящей фамилии 38%</c:v>
                </c:pt>
                <c:pt idx="2">
                  <c:v>Не хотят,чтобы знали настоящую фамилию 13%</c:v>
                </c:pt>
                <c:pt idx="3">
                  <c:v>Не знаю 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72391732283464"/>
          <c:y val="0.26239566929133856"/>
          <c:w val="0.33485941601049868"/>
          <c:h val="0.737604330708661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Каких писателей</a:t>
            </a:r>
            <a:r>
              <a:rPr lang="ru-RU" dirty="0" smtClean="0"/>
              <a:t>, писавших </a:t>
            </a:r>
            <a:r>
              <a:rPr lang="ru-RU" dirty="0"/>
              <a:t>под </a:t>
            </a:r>
            <a:r>
              <a:rPr lang="ru-RU" dirty="0" smtClean="0"/>
              <a:t>псевдонимами, </a:t>
            </a:r>
            <a:r>
              <a:rPr lang="ru-RU" dirty="0"/>
              <a:t>вы знаете?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143536745406826E-2"/>
          <c:y val="0.2402244094488189"/>
          <c:w val="0.55584317585301835"/>
          <c:h val="0.63745743110236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Каких писателей,писавших под псевдонимами вы знаете?</c:v>
                </c:pt>
              </c:strCache>
            </c:strRef>
          </c:tx>
          <c:explosion val="8"/>
          <c:dPt>
            <c:idx val="0"/>
            <c:bubble3D val="0"/>
            <c:explosion val="1"/>
          </c:dPt>
          <c:dLbls>
            <c:dLbl>
              <c:idx val="0"/>
              <c:layout>
                <c:manualLayout>
                  <c:x val="-0.15948540026246719"/>
                  <c:y val="-0.1955113188976377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94%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smtClean="0"/>
                      <a:t>6%</a:t>
                    </a:r>
                    <a:endParaRPr lang="en-US" sz="20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94% назвали писателей</c:v>
                </c:pt>
                <c:pt idx="1">
                  <c:v>6% ответили 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1\Desktop\&#1084;&#1091;&#1093;&#1072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388677"/>
            <a:ext cx="8280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00800" cy="17526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Добрый день!</a:t>
            </a:r>
            <a:br>
              <a:rPr lang="ru-RU" dirty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Вас приветствует участница                </a:t>
            </a:r>
            <a:r>
              <a:rPr lang="ru-RU" dirty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научно – практической конференции средней школы №2, 4Б </a:t>
            </a:r>
            <a:r>
              <a:rPr lang="ru-RU" dirty="0" smtClean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класса</a:t>
            </a:r>
          </a:p>
          <a:p>
            <a:r>
              <a:rPr lang="ru-RU" dirty="0" err="1" smtClean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Гайнцева</a:t>
            </a:r>
            <a:r>
              <a:rPr lang="ru-RU" dirty="0" smtClean="0">
                <a:solidFill>
                  <a:srgbClr val="2613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Светлана</a:t>
            </a:r>
            <a:endParaRPr lang="ru-RU" dirty="0">
              <a:solidFill>
                <a:srgbClr val="26130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Управляющая кнопка: фильм 1">
            <a:hlinkClick r:id="rId2" action="ppaction://hlinkfile" highlightClick="1"/>
          </p:cNvPr>
          <p:cNvSpPr/>
          <p:nvPr/>
        </p:nvSpPr>
        <p:spPr>
          <a:xfrm>
            <a:off x="2987824" y="5514445"/>
            <a:ext cx="521208" cy="521208"/>
          </a:xfrm>
          <a:prstGeom prst="actionButtonMovi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0708"/>
            <a:ext cx="37094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436895"/>
            <a:ext cx="4870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Алексей Максимович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 Пешков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(Максим Горький)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7172" name="Picture 4" descr="http://1.bp.blogspot.com/-VqfJ84PVQBk/U8l1hYxpd1I/AAAAAAAABRg/ARp1d-_Ohcc/s1600/103065709_4216969_1992764yihkdx8ot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7051"/>
            <a:ext cx="2592288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.bp.blogspot.com/-VqfJ84PVQBk/U8l1hYxpd1I/AAAAAAAABRg/ARp1d-_Ohcc/s1600/103065709_4216969_1992764yihkdx8ot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87" y="3817603"/>
            <a:ext cx="2592288" cy="2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31376"/>
            <a:ext cx="8470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ook Antiqua" panose="02040602050305030304" pitchFamily="18" charset="0"/>
              </a:rPr>
              <a:t>2. </a:t>
            </a:r>
            <a:r>
              <a:rPr lang="ru-RU" sz="3600" u="sng" dirty="0" smtClean="0">
                <a:latin typeface="Book Antiqua" panose="02040602050305030304" pitchFamily="18" charset="0"/>
              </a:rPr>
              <a:t>Стремление скрыть происхождение</a:t>
            </a:r>
          </a:p>
          <a:p>
            <a:r>
              <a:rPr lang="ru-RU" sz="3600" u="sng" dirty="0" smtClean="0">
                <a:latin typeface="Book Antiqua" panose="02040602050305030304" pitchFamily="18" charset="0"/>
              </a:rPr>
              <a:t> или национальность </a:t>
            </a:r>
            <a:endParaRPr lang="ru-RU" sz="3600" u="sng" dirty="0">
              <a:latin typeface="Book Antiqua" panose="0204060205030503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772816"/>
            <a:ext cx="33013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8120" y="2096852"/>
            <a:ext cx="47532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Николай Васильевич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Корнейчуков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(Корней Иванович 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Чуковский)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8196" name="Picture 4" descr="http://www.bio1.rwth-aachen.de/PlantMolCellBiology/images/book0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986616"/>
            <a:ext cx="3420380" cy="24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25" y="4162275"/>
            <a:ext cx="1956437" cy="25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440668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ook Antiqua" panose="02040602050305030304" pitchFamily="18" charset="0"/>
              </a:rPr>
              <a:t>3. </a:t>
            </a:r>
            <a:r>
              <a:rPr lang="ru-RU" sz="3600" u="sng" dirty="0" smtClean="0">
                <a:latin typeface="Book Antiqua" panose="02040602050305030304" pitchFamily="18" charset="0"/>
              </a:rPr>
              <a:t>Слишком много однофамильцев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5" name="AutoShape 7" descr="Картинки по запросу биография баж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62944" y="1196752"/>
            <a:ext cx="27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 </a:t>
            </a:r>
            <a:endParaRPr lang="ru-RU" sz="2800" dirty="0" smtClean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092" y="3886145"/>
            <a:ext cx="1422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Александр 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Павлович 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Чехов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ru-RU" dirty="0" err="1" smtClean="0">
                <a:latin typeface="Book Antiqua" panose="02040602050305030304" pitchFamily="18" charset="0"/>
              </a:rPr>
              <a:t>А.Седов</a:t>
            </a:r>
            <a:r>
              <a:rPr lang="ru-RU" dirty="0" smtClean="0">
                <a:latin typeface="Book Antiqua" panose="02040602050305030304" pitchFamily="18" charset="0"/>
              </a:rPr>
              <a:t>)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4" y="1295127"/>
            <a:ext cx="2029971" cy="259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488" y="1304473"/>
            <a:ext cx="1792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Самуил 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Яковлевич 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Маршак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6552"/>
            <a:ext cx="1684024" cy="2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1337927"/>
            <a:ext cx="1792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Илья 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Яковлевич 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Маршак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(</a:t>
            </a:r>
            <a:r>
              <a:rPr lang="ru-RU" sz="2400" dirty="0" err="1" smtClean="0">
                <a:latin typeface="Book Antiqua" panose="02040602050305030304" pitchFamily="18" charset="0"/>
              </a:rPr>
              <a:t>М.Ильин</a:t>
            </a:r>
            <a:r>
              <a:rPr lang="ru-RU" sz="2400" dirty="0" smtClean="0">
                <a:latin typeface="Book Antiqua" panose="02040602050305030304" pitchFamily="18" charset="0"/>
              </a:rPr>
              <a:t>)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6" y="4162276"/>
            <a:ext cx="1961004" cy="25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46" y="3886145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Антон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Павлович 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Чехов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082406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6142" y="4082406"/>
            <a:ext cx="177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Михаил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Павлович 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Чехов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ru-RU" dirty="0" err="1">
                <a:latin typeface="Book Antiqua" panose="02040602050305030304" pitchFamily="18" charset="0"/>
              </a:rPr>
              <a:t>М</a:t>
            </a:r>
            <a:r>
              <a:rPr lang="ru-RU" dirty="0" err="1" smtClean="0">
                <a:latin typeface="Book Antiqua" panose="02040602050305030304" pitchFamily="18" charset="0"/>
              </a:rPr>
              <a:t>.Богемский</a:t>
            </a:r>
            <a:r>
              <a:rPr lang="ru-RU" dirty="0" smtClean="0">
                <a:latin typeface="Book Antiqua" panose="02040602050305030304" pitchFamily="18" charset="0"/>
              </a:rPr>
              <a:t>)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9804"/>
            <a:ext cx="8478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Book Antiqua" panose="02040602050305030304" pitchFamily="18" charset="0"/>
              </a:rPr>
              <a:t>4.Стремление показать откуда родом </a:t>
            </a:r>
          </a:p>
          <a:p>
            <a:r>
              <a:rPr lang="ru-RU" sz="3600" u="sng" dirty="0" smtClean="0">
                <a:latin typeface="Book Antiqua" panose="02040602050305030304" pitchFamily="18" charset="0"/>
              </a:rPr>
              <a:t>писатель </a:t>
            </a:r>
            <a:endParaRPr lang="ru-RU" sz="3600" u="sng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4804"/>
            <a:ext cx="31372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5720" y="2240868"/>
            <a:ext cx="54232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Дмитрий </a:t>
            </a:r>
            <a:r>
              <a:rPr lang="ru-RU" sz="3600" dirty="0" err="1" smtClean="0">
                <a:latin typeface="Book Antiqua" panose="02040602050305030304" pitchFamily="18" charset="0"/>
              </a:rPr>
              <a:t>Наркисович</a:t>
            </a:r>
            <a:endParaRPr lang="ru-RU" sz="36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Мамин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</a:t>
            </a:r>
            <a:r>
              <a:rPr lang="ru-RU" sz="3600" dirty="0" err="1" smtClean="0">
                <a:latin typeface="Book Antiqua" panose="02040602050305030304" pitchFamily="18" charset="0"/>
              </a:rPr>
              <a:t>Д.Н.Мамин</a:t>
            </a:r>
            <a:r>
              <a:rPr lang="ru-RU" sz="3600" dirty="0" smtClean="0">
                <a:latin typeface="Book Antiqua" panose="02040602050305030304" pitchFamily="18" charset="0"/>
              </a:rPr>
              <a:t> – Сибиряк)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10244" name="Picture 4" descr="http://www.picgifs.com/graphics/c/candles/graphics-candles-40829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536296"/>
            <a:ext cx="3060340" cy="22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69530"/>
            <a:ext cx="838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Book Antiqua" panose="02040602050305030304" pitchFamily="18" charset="0"/>
              </a:rPr>
              <a:t>5.Стремление избежать недовольства </a:t>
            </a:r>
          </a:p>
          <a:p>
            <a:r>
              <a:rPr lang="ru-RU" sz="3600" u="sng" dirty="0" smtClean="0">
                <a:latin typeface="Book Antiqua" panose="02040602050305030304" pitchFamily="18" charset="0"/>
              </a:rPr>
              <a:t>родных</a:t>
            </a:r>
            <a:endParaRPr lang="ru-RU" sz="3600" u="sng" dirty="0">
              <a:latin typeface="Book Antiqua" panose="0204060205030503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859"/>
            <a:ext cx="3165776" cy="44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9244" y="2096852"/>
            <a:ext cx="3964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Анна Андреевна 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Горенко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(Анна Ахматова)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11268" name="Picture 4" descr="http://static.blog4ever.com/2011/06/501488/artfichier_501488_613454_2012030736415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7925">
            <a:off x="5749414" y="4412370"/>
            <a:ext cx="1927052" cy="16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477926"/>
            <a:ext cx="3492388" cy="515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880828"/>
            <a:ext cx="4477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Самюэль </a:t>
            </a:r>
            <a:r>
              <a:rPr lang="ru-RU" sz="3600" dirty="0" err="1" smtClean="0">
                <a:latin typeface="Book Antiqua" panose="02040602050305030304" pitchFamily="18" charset="0"/>
              </a:rPr>
              <a:t>Ленгхорн</a:t>
            </a:r>
            <a:r>
              <a:rPr lang="ru-RU" sz="3600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sz="3600" dirty="0" err="1" smtClean="0">
                <a:latin typeface="Book Antiqua" panose="02040602050305030304" pitchFamily="18" charset="0"/>
              </a:rPr>
              <a:t>Клеменс</a:t>
            </a:r>
            <a:endParaRPr lang="ru-RU" sz="36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(Марк Твен)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6148" name="Picture 4" descr="http://images.toucharger.com/img/graphiques/gifs_animes/webmaster/livre_d_or/slivre_d_or.10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753036"/>
            <a:ext cx="2916324" cy="27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404664"/>
            <a:ext cx="766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latin typeface="Book Antiqua" panose="02040602050305030304" pitchFamily="18" charset="0"/>
              </a:rPr>
              <a:t>6. Страх перед неудачей в печати </a:t>
            </a:r>
            <a:endParaRPr lang="ru-RU" sz="3600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445465"/>
            <a:ext cx="79752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>
                <a:latin typeface="Book Antiqua" panose="02040602050305030304" pitchFamily="18" charset="0"/>
              </a:rPr>
              <a:t>7</a:t>
            </a:r>
            <a:r>
              <a:rPr lang="ru-RU" sz="2800" u="sng" dirty="0" smtClean="0">
                <a:latin typeface="Book Antiqua" panose="02040602050305030304" pitchFamily="18" charset="0"/>
              </a:rPr>
              <a:t>.Стремление скрыть свое авторство, так </a:t>
            </a:r>
          </a:p>
          <a:p>
            <a:r>
              <a:rPr lang="ru-RU" sz="2800" u="sng" dirty="0">
                <a:latin typeface="Book Antiqua" panose="02040602050305030304" pitchFamily="18" charset="0"/>
              </a:rPr>
              <a:t>к</a:t>
            </a:r>
            <a:r>
              <a:rPr lang="ru-RU" sz="2800" u="sng" dirty="0" smtClean="0">
                <a:latin typeface="Book Antiqua" panose="02040602050305030304" pitchFamily="18" charset="0"/>
              </a:rPr>
              <a:t>ак писатель или поэт занимал официальный</a:t>
            </a:r>
          </a:p>
          <a:p>
            <a:r>
              <a:rPr lang="ru-RU" sz="2800" u="sng" dirty="0" smtClean="0">
                <a:latin typeface="Book Antiqua" panose="02040602050305030304" pitchFamily="18" charset="0"/>
              </a:rPr>
              <a:t>пост</a:t>
            </a:r>
            <a:endParaRPr lang="ru-RU" sz="2800" u="sng" dirty="0">
              <a:latin typeface="Book Antiqua" panose="0204060205030503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52836"/>
            <a:ext cx="32043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2205" y="2128154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Чарльз </a:t>
            </a:r>
            <a:r>
              <a:rPr lang="ru-RU" sz="3600" dirty="0" err="1" smtClean="0">
                <a:latin typeface="Book Antiqua" panose="02040602050305030304" pitchFamily="18" charset="0"/>
              </a:rPr>
              <a:t>Латуидж</a:t>
            </a:r>
            <a:r>
              <a:rPr lang="ru-RU" sz="3600" dirty="0" smtClean="0">
                <a:latin typeface="Book Antiqua" panose="02040602050305030304" pitchFamily="18" charset="0"/>
              </a:rPr>
              <a:t> </a:t>
            </a:r>
            <a:r>
              <a:rPr lang="ru-RU" sz="3600" dirty="0" err="1" smtClean="0">
                <a:latin typeface="Book Antiqua" panose="02040602050305030304" pitchFamily="18" charset="0"/>
              </a:rPr>
              <a:t>Доджон</a:t>
            </a:r>
            <a:endParaRPr lang="ru-RU" sz="36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(Льюис Кэрол)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12292" name="Picture 4" descr="http://data0.eklablog.com/lesanneesvinyl/perso/livre%20d-or%20bi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365104"/>
            <a:ext cx="3132348" cy="22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39652" y="2204864"/>
            <a:ext cx="6268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58468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Segoe Script" panose="020B0504020000000003" pitchFamily="34" charset="0"/>
              </a:rPr>
              <a:t>Место псевдонима в жизни творческого человека</a:t>
            </a:r>
            <a:endParaRPr lang="ru-RU" sz="4800" dirty="0"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438456"/>
            <a:ext cx="6620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egoe Script" panose="020B0504020000000003" pitchFamily="34" charset="0"/>
              </a:rPr>
              <a:t>Каждый русский писатель состоит</a:t>
            </a:r>
          </a:p>
          <a:p>
            <a:r>
              <a:rPr lang="ru-RU" sz="2400" b="1" dirty="0">
                <a:latin typeface="Segoe Script" panose="020B0504020000000003" pitchFamily="34" charset="0"/>
              </a:rPr>
              <a:t>и</a:t>
            </a:r>
            <a:r>
              <a:rPr lang="ru-RU" sz="2400" b="1" dirty="0" smtClean="0">
                <a:latin typeface="Segoe Script" panose="020B0504020000000003" pitchFamily="34" charset="0"/>
              </a:rPr>
              <a:t>з тела, души и псевдонима.</a:t>
            </a:r>
          </a:p>
          <a:p>
            <a:pPr algn="r"/>
            <a:r>
              <a:rPr lang="ru-RU" sz="2400" b="1" dirty="0" err="1" smtClean="0">
                <a:latin typeface="Segoe Script" panose="020B0504020000000003" pitchFamily="34" charset="0"/>
              </a:rPr>
              <a:t>Г.Плеханов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68660"/>
            <a:ext cx="88809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 Antiqua" panose="02040602050305030304" pitchFamily="18" charset="0"/>
              </a:rPr>
              <a:t> </a:t>
            </a:r>
            <a:r>
              <a:rPr lang="ru-RU" sz="2800" u="sng" dirty="0" smtClean="0">
                <a:latin typeface="Book Antiqua" panose="02040602050305030304" pitchFamily="18" charset="0"/>
              </a:rPr>
              <a:t>ЦЕЛЬ: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    Изучить причины появления псевдонимов среди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 творческих людей.</a:t>
            </a:r>
          </a:p>
          <a:p>
            <a:endParaRPr lang="ru-RU" sz="2800" dirty="0" smtClean="0">
              <a:latin typeface="Book Antiqua" panose="02040602050305030304" pitchFamily="18" charset="0"/>
            </a:endParaRPr>
          </a:p>
          <a:p>
            <a:endParaRPr lang="ru-RU" sz="2800" dirty="0">
              <a:latin typeface="Book Antiqua" panose="02040602050305030304" pitchFamily="18" charset="0"/>
            </a:endParaRPr>
          </a:p>
          <a:p>
            <a:r>
              <a:rPr lang="ru-RU" sz="2800" u="sng" dirty="0" smtClean="0">
                <a:latin typeface="Book Antiqua" panose="02040602050305030304" pitchFamily="18" charset="0"/>
              </a:rPr>
              <a:t>ЗАДАЧИ: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Book Antiqua" panose="02040602050305030304" pitchFamily="18" charset="0"/>
              </a:rPr>
              <a:t>изучить литературу по данной теме;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Book Antiqua" panose="02040602050305030304" pitchFamily="18" charset="0"/>
              </a:rPr>
              <a:t>в</a:t>
            </a:r>
            <a:r>
              <a:rPr lang="ru-RU" sz="2800" dirty="0" smtClean="0">
                <a:latin typeface="Book Antiqua" panose="02040602050305030304" pitchFamily="18" charset="0"/>
              </a:rPr>
              <a:t>ыяснить значение слова «псевдоним»;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Book Antiqua" panose="02040602050305030304" pitchFamily="18" charset="0"/>
              </a:rPr>
              <a:t>п</a:t>
            </a:r>
            <a:r>
              <a:rPr lang="ru-RU" sz="2800" dirty="0" smtClean="0">
                <a:latin typeface="Book Antiqua" panose="02040602050305030304" pitchFamily="18" charset="0"/>
              </a:rPr>
              <a:t>ровести анкетирование: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Book Antiqua" panose="02040602050305030304" pitchFamily="18" charset="0"/>
              </a:rPr>
              <a:t>с</a:t>
            </a:r>
            <a:r>
              <a:rPr lang="ru-RU" sz="2800" dirty="0" smtClean="0">
                <a:latin typeface="Book Antiqua" panose="02040602050305030304" pitchFamily="18" charset="0"/>
              </a:rPr>
              <a:t>оздать дополнительный материал для уроков 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л</a:t>
            </a:r>
            <a:r>
              <a:rPr lang="ru-RU" sz="2800" dirty="0" smtClean="0">
                <a:latin typeface="Book Antiqua" panose="02040602050305030304" pitchFamily="18" charset="0"/>
              </a:rPr>
              <a:t>итературного чтения.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2636"/>
            <a:ext cx="892584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latin typeface="Book Antiqua" panose="02040602050305030304" pitchFamily="18" charset="0"/>
              </a:rPr>
              <a:t>Объект исследования</a:t>
            </a:r>
            <a:r>
              <a:rPr lang="ru-RU" sz="2800" dirty="0" smtClean="0">
                <a:latin typeface="Book Antiqua" panose="02040602050305030304" pitchFamily="18" charset="0"/>
              </a:rPr>
              <a:t>: известные писатели и поэты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b="1" i="1" u="sng" dirty="0" smtClean="0">
                <a:latin typeface="Book Antiqua" panose="02040602050305030304" pitchFamily="18" charset="0"/>
              </a:rPr>
              <a:t>Предмет исследования</a:t>
            </a:r>
            <a:r>
              <a:rPr lang="ru-RU" sz="2800" b="1" i="1" dirty="0" smtClean="0">
                <a:latin typeface="Book Antiqua" panose="02040602050305030304" pitchFamily="18" charset="0"/>
              </a:rPr>
              <a:t>:</a:t>
            </a:r>
            <a:r>
              <a:rPr lang="ru-RU" sz="2800" dirty="0" smtClean="0">
                <a:latin typeface="Book Antiqua" panose="02040602050305030304" pitchFamily="18" charset="0"/>
              </a:rPr>
              <a:t> псевдонимы писателей и 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поэтов, творчество которых изучается в 1-4 классах.</a:t>
            </a:r>
          </a:p>
          <a:p>
            <a:endParaRPr lang="ru-RU" sz="2800" dirty="0" smtClean="0">
              <a:latin typeface="Book Antiqua" panose="02040602050305030304" pitchFamily="18" charset="0"/>
            </a:endParaRPr>
          </a:p>
          <a:p>
            <a:r>
              <a:rPr lang="ru-RU" sz="2800" b="1" i="1" u="sng" dirty="0" smtClean="0">
                <a:latin typeface="Book Antiqua" panose="02040602050305030304" pitchFamily="18" charset="0"/>
              </a:rPr>
              <a:t>Гипотеза исследования</a:t>
            </a:r>
            <a:r>
              <a:rPr lang="ru-RU" sz="2800" dirty="0" smtClean="0">
                <a:latin typeface="Book Antiqua" panose="02040602050305030304" pitchFamily="18" charset="0"/>
              </a:rPr>
              <a:t>: предположим, что псевдо-</a:t>
            </a:r>
          </a:p>
          <a:p>
            <a:r>
              <a:rPr lang="ru-RU" sz="2800" dirty="0" err="1" smtClean="0">
                <a:latin typeface="Book Antiqua" panose="02040602050305030304" pitchFamily="18" charset="0"/>
              </a:rPr>
              <a:t>нимы</a:t>
            </a:r>
            <a:r>
              <a:rPr lang="ru-RU" sz="2800" dirty="0" smtClean="0">
                <a:latin typeface="Book Antiqua" panose="02040602050305030304" pitchFamily="18" charset="0"/>
              </a:rPr>
              <a:t> помогают ближе познакомиться с </a:t>
            </a:r>
            <a:r>
              <a:rPr lang="ru-RU" sz="2800" dirty="0" err="1" smtClean="0">
                <a:latin typeface="Book Antiqua" panose="02040602050305030304" pitchFamily="18" charset="0"/>
              </a:rPr>
              <a:t>биогра</a:t>
            </a:r>
            <a:r>
              <a:rPr lang="ru-RU" sz="2800" dirty="0" smtClean="0">
                <a:latin typeface="Book Antiqua" panose="02040602050305030304" pitchFamily="18" charset="0"/>
              </a:rPr>
              <a:t>-</a:t>
            </a:r>
          </a:p>
          <a:p>
            <a:r>
              <a:rPr lang="ru-RU" sz="2800" dirty="0" err="1" smtClean="0">
                <a:latin typeface="Book Antiqua" panose="02040602050305030304" pitchFamily="18" charset="0"/>
              </a:rPr>
              <a:t>фией</a:t>
            </a:r>
            <a:r>
              <a:rPr lang="ru-RU" sz="2800" dirty="0" smtClean="0">
                <a:latin typeface="Book Antiqua" panose="02040602050305030304" pitchFamily="18" charset="0"/>
              </a:rPr>
              <a:t> и творчеством писателей.</a:t>
            </a:r>
          </a:p>
          <a:p>
            <a:endParaRPr lang="ru-RU" sz="2800" dirty="0" smtClean="0">
              <a:latin typeface="Book Antiqua" panose="02040602050305030304" pitchFamily="18" charset="0"/>
            </a:endParaRPr>
          </a:p>
          <a:p>
            <a:r>
              <a:rPr lang="ru-RU" sz="2800" b="1" i="1" u="sng" dirty="0" smtClean="0">
                <a:latin typeface="Book Antiqua" panose="02040602050305030304" pitchFamily="18" charset="0"/>
              </a:rPr>
              <a:t>Методы исследования</a:t>
            </a:r>
            <a:r>
              <a:rPr lang="ru-RU" sz="2800" dirty="0" smtClean="0"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Book Antiqua" panose="02040602050305030304" pitchFamily="18" charset="0"/>
              </a:rPr>
              <a:t>анализ источников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Book Antiqua" panose="02040602050305030304" pitchFamily="18" charset="0"/>
              </a:rPr>
              <a:t>анкетирование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Book Antiqua" panose="02040602050305030304" pitchFamily="18" charset="0"/>
              </a:rPr>
              <a:t>наблюдение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551009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77102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89320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7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139"/>
            <a:ext cx="8217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   </a:t>
            </a:r>
            <a:r>
              <a:rPr lang="ru-RU" sz="2800" b="1" u="sng" dirty="0" smtClean="0">
                <a:latin typeface="Book Antiqua" panose="02040602050305030304" pitchFamily="18" charset="0"/>
              </a:rPr>
              <a:t>Псевдоним</a:t>
            </a:r>
            <a:r>
              <a:rPr lang="ru-RU" sz="2800" dirty="0" smtClean="0">
                <a:latin typeface="Book Antiqua" panose="02040602050305030304" pitchFamily="18" charset="0"/>
              </a:rPr>
              <a:t> состоит из двух  греческих основ: </a:t>
            </a:r>
          </a:p>
          <a:p>
            <a:r>
              <a:rPr lang="en-US" sz="2800" dirty="0" err="1" smtClean="0">
                <a:latin typeface="Book Antiqua" panose="02040602050305030304" pitchFamily="18" charset="0"/>
              </a:rPr>
              <a:t>pseudos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(ложь) и </a:t>
            </a:r>
            <a:r>
              <a:rPr lang="en-US" sz="2800" dirty="0" err="1" smtClean="0">
                <a:latin typeface="Book Antiqua" panose="02040602050305030304" pitchFamily="18" charset="0"/>
              </a:rPr>
              <a:t>onyma</a:t>
            </a:r>
            <a:r>
              <a:rPr lang="en-US" sz="2800" dirty="0" smtClean="0">
                <a:latin typeface="Book Antiqua" panose="02040602050305030304" pitchFamily="18" charset="0"/>
              </a:rPr>
              <a:t> (</a:t>
            </a:r>
            <a:r>
              <a:rPr lang="ru-RU" sz="2800" dirty="0" smtClean="0">
                <a:latin typeface="Book Antiqua" panose="02040602050305030304" pitchFamily="18" charset="0"/>
              </a:rPr>
              <a:t>имя).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697633"/>
            <a:ext cx="8345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    </a:t>
            </a:r>
            <a:r>
              <a:rPr lang="ru-RU" sz="2800" b="1" u="sng" dirty="0" smtClean="0">
                <a:latin typeface="Book Antiqua" panose="02040602050305030304" pitchFamily="18" charset="0"/>
              </a:rPr>
              <a:t>Псевдоним</a:t>
            </a:r>
            <a:r>
              <a:rPr lang="ru-RU" sz="2800" u="sng" dirty="0" smtClean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– это вымышленное имя, которое 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и</a:t>
            </a:r>
            <a:r>
              <a:rPr lang="ru-RU" sz="2800" dirty="0" smtClean="0">
                <a:latin typeface="Book Antiqua" panose="02040602050305030304" pitchFamily="18" charset="0"/>
              </a:rPr>
              <a:t>ногда принимают писатели, актеры, артисты.</a:t>
            </a:r>
          </a:p>
          <a:p>
            <a:pPr algn="r"/>
            <a:r>
              <a:rPr lang="ru-RU" sz="2800" dirty="0" err="1" smtClean="0">
                <a:latin typeface="Book Antiqua" panose="02040602050305030304" pitchFamily="18" charset="0"/>
              </a:rPr>
              <a:t>С.И.Ожегов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www.aikido.ru/images/community/guestbo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082628"/>
            <a:ext cx="3163206" cy="22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99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ook Antiqua" panose="02040602050305030304" pitchFamily="18" charset="0"/>
              </a:rPr>
              <a:t>1</a:t>
            </a:r>
            <a:r>
              <a:rPr lang="ru-RU" sz="3600" u="sng" dirty="0" smtClean="0">
                <a:latin typeface="Book Antiqua" panose="02040602050305030304" pitchFamily="18" charset="0"/>
              </a:rPr>
              <a:t>.  Неблагозвучность фамилии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3" y="1376772"/>
            <a:ext cx="3640795" cy="479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8004" y="1556792"/>
            <a:ext cx="41809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Book Antiqua" panose="02040602050305030304" pitchFamily="18" charset="0"/>
              </a:rPr>
              <a:t>Джон Лондон</a:t>
            </a:r>
          </a:p>
          <a:p>
            <a:r>
              <a:rPr lang="ru-RU" sz="4400" dirty="0" smtClean="0">
                <a:latin typeface="Book Antiqua" panose="02040602050305030304" pitchFamily="18" charset="0"/>
              </a:rPr>
              <a:t>(Джек Лондон)</a:t>
            </a:r>
            <a:endParaRPr lang="ru-RU" sz="4400" dirty="0">
              <a:latin typeface="Book Antiqua" panose="02040602050305030304" pitchFamily="18" charset="0"/>
            </a:endParaRPr>
          </a:p>
        </p:txBody>
      </p:sp>
      <p:pic>
        <p:nvPicPr>
          <p:cNvPr id="5129" name="Picture 9" descr="http://smayls.ru/data/smiles/animashki-knigi-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84" y="3573016"/>
            <a:ext cx="3402912" cy="29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312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Место псевдонима в жизни творческого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1</cp:lastModifiedBy>
  <cp:revision>59</cp:revision>
  <dcterms:created xsi:type="dcterms:W3CDTF">2013-10-30T04:29:11Z</dcterms:created>
  <dcterms:modified xsi:type="dcterms:W3CDTF">2016-01-29T06:18:55Z</dcterms:modified>
</cp:coreProperties>
</file>