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45A3C"/>
    <a:srgbClr val="86462D"/>
    <a:srgbClr val="CC6600"/>
    <a:srgbClr val="996633"/>
    <a:srgbClr val="FFE7E5"/>
    <a:srgbClr val="FFFFE7"/>
    <a:srgbClr val="FDF6E3"/>
    <a:srgbClr val="FCF3D8"/>
    <a:srgbClr val="F9E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5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48C8B-FBAF-4DDE-8D00-7F1C540CBA62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CFF9E-550C-4FED-B2BC-6F4FAC59A5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47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2AD3-E682-4AA6-9FA8-2D93D1345DA2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8A96-5403-451E-840C-8747186DD6FB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38A-2018-466A-8BFA-24149EBD9456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C0A6-66DB-4B61-B102-514739681597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29F8-D950-45BF-9042-F100CBAF7D4F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51FD-F0A3-4723-BA9C-3C7A8D4742E9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0149-80B9-4755-A41E-921FA6E206E0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8628-827E-4E66-8FFA-9B1CAF2FAD78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700-59DE-464F-A055-C4D6B9379292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B70F-BFF8-4483-A1C3-CC7DDF3F58DC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394-D040-435B-BCD5-2ECD8C11595E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44E5-F509-4D76-8C5F-F580D4C45CA3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6444000" y="36000"/>
            <a:ext cx="1152000" cy="468000"/>
          </a:xfrm>
          <a:prstGeom prst="round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cs typeface="Tahoma" pitchFamily="34" charset="0"/>
              </a:rPr>
              <a:t>понятия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7596000" y="72000"/>
            <a:ext cx="1476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задания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00" y="468000"/>
            <a:ext cx="9036000" cy="6336000"/>
          </a:xfrm>
          <a:prstGeom prst="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000" y="-108000"/>
            <a:ext cx="650082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Электрический ток в металлах</a:t>
            </a:r>
            <a:endParaRPr lang="ru-RU" sz="3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5400000" y="6516000"/>
            <a:ext cx="3704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Сенин В.Г., МБОУ «СОШ №4», г. Корсаков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857884" y="642918"/>
            <a:ext cx="3096000" cy="396000"/>
            <a:chOff x="4286248" y="1071546"/>
            <a:chExt cx="3096000" cy="39600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286248" y="1071546"/>
              <a:ext cx="3096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К. </a:t>
              </a:r>
              <a:r>
                <a:rPr lang="ru-RU" sz="2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Рикке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Группа 23"/>
            <p:cNvGrpSpPr/>
            <p:nvPr/>
          </p:nvGrpSpPr>
          <p:grpSpPr>
            <a:xfrm>
              <a:off x="7020000" y="1107546"/>
              <a:ext cx="324000" cy="326111"/>
              <a:chOff x="8506800" y="2656800"/>
              <a:chExt cx="324000" cy="326111"/>
            </a:xfrm>
          </p:grpSpPr>
          <p:sp>
            <p:nvSpPr>
              <p:cNvPr id="11" name="Овал 10"/>
              <p:cNvSpPr>
                <a:spLocks noChangeAspect="1"/>
              </p:cNvSpPr>
              <p:nvPr/>
            </p:nvSpPr>
            <p:spPr>
              <a:xfrm>
                <a:off x="8506800" y="265680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2" name="Рисунок 11" descr="btn_quest.gif"/>
              <p:cNvPicPr preferRelativeResize="0"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32000" y="2687636"/>
                <a:ext cx="285750" cy="295275"/>
              </a:xfrm>
              <a:prstGeom prst="rect">
                <a:avLst/>
              </a:prstGeom>
            </p:spPr>
          </p:pic>
        </p:grpSp>
      </p:grpSp>
      <p:pic>
        <p:nvPicPr>
          <p:cNvPr id="25" name="Рисунок 24" descr="модель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642918"/>
            <a:ext cx="3333750" cy="238125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28596" y="642918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Модель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электронного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газа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85720" y="3071810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Положительные ионы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>
            <a:endCxn id="34" idx="0"/>
          </p:cNvCxnSpPr>
          <p:nvPr/>
        </p:nvCxnSpPr>
        <p:spPr>
          <a:xfrm rot="16200000" flipH="1">
            <a:off x="1384517" y="3616087"/>
            <a:ext cx="785818" cy="4116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57158" y="6286520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Свободные электроны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Прямая соединительная линия 83"/>
          <p:cNvCxnSpPr>
            <a:stCxn id="70" idx="4"/>
            <a:endCxn id="83" idx="0"/>
          </p:cNvCxnSpPr>
          <p:nvPr/>
        </p:nvCxnSpPr>
        <p:spPr>
          <a:xfrm rot="5400000">
            <a:off x="2253488" y="5663013"/>
            <a:ext cx="798880" cy="44813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Группа 87"/>
          <p:cNvGrpSpPr/>
          <p:nvPr/>
        </p:nvGrpSpPr>
        <p:grpSpPr>
          <a:xfrm>
            <a:off x="5857884" y="1285860"/>
            <a:ext cx="3096000" cy="396000"/>
            <a:chOff x="4286248" y="1071546"/>
            <a:chExt cx="3096000" cy="396000"/>
          </a:xfrm>
        </p:grpSpPr>
        <p:sp>
          <p:nvSpPr>
            <p:cNvPr id="89" name="Скругленный прямоугольник 88"/>
            <p:cNvSpPr/>
            <p:nvPr/>
          </p:nvSpPr>
          <p:spPr>
            <a:xfrm>
              <a:off x="4286248" y="1071546"/>
              <a:ext cx="3096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Толмен-Стюарт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0" name="Группа 23"/>
            <p:cNvGrpSpPr/>
            <p:nvPr/>
          </p:nvGrpSpPr>
          <p:grpSpPr>
            <a:xfrm>
              <a:off x="7020000" y="1107546"/>
              <a:ext cx="324000" cy="326111"/>
              <a:chOff x="8506800" y="2656800"/>
              <a:chExt cx="324000" cy="326111"/>
            </a:xfrm>
          </p:grpSpPr>
          <p:sp>
            <p:nvSpPr>
              <p:cNvPr id="91" name="Овал 90"/>
              <p:cNvSpPr>
                <a:spLocks noChangeAspect="1"/>
              </p:cNvSpPr>
              <p:nvPr/>
            </p:nvSpPr>
            <p:spPr>
              <a:xfrm>
                <a:off x="8506800" y="265680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92" name="Рисунок 91" descr="btn_quest.gif"/>
              <p:cNvPicPr preferRelativeResize="0"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32000" y="2687636"/>
                <a:ext cx="285750" cy="295275"/>
              </a:xfrm>
              <a:prstGeom prst="rect">
                <a:avLst/>
              </a:prstGeom>
            </p:spPr>
          </p:pic>
        </p:grpSp>
      </p:grpSp>
      <p:grpSp>
        <p:nvGrpSpPr>
          <p:cNvPr id="94" name="Группа 93"/>
          <p:cNvGrpSpPr/>
          <p:nvPr/>
        </p:nvGrpSpPr>
        <p:grpSpPr>
          <a:xfrm>
            <a:off x="5857884" y="2000240"/>
            <a:ext cx="3096000" cy="396000"/>
            <a:chOff x="4286248" y="1071546"/>
            <a:chExt cx="3096000" cy="396000"/>
          </a:xfrm>
        </p:grpSpPr>
        <p:sp>
          <p:nvSpPr>
            <p:cNvPr id="95" name="Скругленный прямоугольник 94"/>
            <p:cNvSpPr/>
            <p:nvPr/>
          </p:nvSpPr>
          <p:spPr>
            <a:xfrm>
              <a:off x="4286248" y="1071546"/>
              <a:ext cx="3096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выводы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6" name="Группа 23"/>
            <p:cNvGrpSpPr/>
            <p:nvPr/>
          </p:nvGrpSpPr>
          <p:grpSpPr>
            <a:xfrm>
              <a:off x="7020000" y="1107546"/>
              <a:ext cx="324000" cy="326111"/>
              <a:chOff x="8506800" y="2656800"/>
              <a:chExt cx="324000" cy="326111"/>
            </a:xfrm>
          </p:grpSpPr>
          <p:sp>
            <p:nvSpPr>
              <p:cNvPr id="97" name="Овал 96"/>
              <p:cNvSpPr>
                <a:spLocks noChangeAspect="1"/>
              </p:cNvSpPr>
              <p:nvPr/>
            </p:nvSpPr>
            <p:spPr>
              <a:xfrm>
                <a:off x="8506800" y="265680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98" name="Рисунок 97" descr="btn_quest.gif"/>
              <p:cNvPicPr preferRelativeResize="0"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32000" y="2687636"/>
                <a:ext cx="285750" cy="295275"/>
              </a:xfrm>
              <a:prstGeom prst="rect">
                <a:avLst/>
              </a:prstGeom>
            </p:spPr>
          </p:pic>
        </p:grpSp>
      </p:grpSp>
      <p:grpSp>
        <p:nvGrpSpPr>
          <p:cNvPr id="110" name="Группа 109"/>
          <p:cNvGrpSpPr/>
          <p:nvPr/>
        </p:nvGrpSpPr>
        <p:grpSpPr>
          <a:xfrm>
            <a:off x="357158" y="3571876"/>
            <a:ext cx="3924300" cy="2476500"/>
            <a:chOff x="714348" y="1071546"/>
            <a:chExt cx="3924300" cy="2476500"/>
          </a:xfrm>
        </p:grpSpPr>
        <p:pic>
          <p:nvPicPr>
            <p:cNvPr id="111" name="Рисунок 110" descr="реш.bmp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14348" y="1071546"/>
              <a:ext cx="3924300" cy="2476500"/>
            </a:xfrm>
            <a:prstGeom prst="rect">
              <a:avLst/>
            </a:prstGeom>
          </p:spPr>
        </p:pic>
        <p:sp>
          <p:nvSpPr>
            <p:cNvPr id="112" name="TextBox 111"/>
            <p:cNvSpPr txBox="1"/>
            <p:nvPr/>
          </p:nvSpPr>
          <p:spPr>
            <a:xfrm>
              <a:off x="1260000" y="1206000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714612" y="1214422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104000" y="1214422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14348" y="1714488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143108" y="1714488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528000" y="1714488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285852" y="2484000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714612" y="2500306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104000" y="2500306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56000" y="3024000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196000" y="3024000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600000" y="3024000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4" name="Группа 18"/>
            <p:cNvGrpSpPr/>
            <p:nvPr/>
          </p:nvGrpSpPr>
          <p:grpSpPr>
            <a:xfrm rot="2520000">
              <a:off x="3240000" y="2786058"/>
              <a:ext cx="285752" cy="285752"/>
              <a:chOff x="3428992" y="714356"/>
              <a:chExt cx="285752" cy="285752"/>
            </a:xfrm>
          </p:grpSpPr>
          <p:sp>
            <p:nvSpPr>
              <p:cNvPr id="158" name="Овал 15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9" name="Прямая со стрелкой 17"/>
              <p:cNvCxnSpPr/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Группа 19"/>
            <p:cNvGrpSpPr/>
            <p:nvPr/>
          </p:nvGrpSpPr>
          <p:grpSpPr>
            <a:xfrm>
              <a:off x="1142976" y="2214554"/>
              <a:ext cx="285752" cy="285752"/>
              <a:chOff x="3428992" y="714356"/>
              <a:chExt cx="285752" cy="285752"/>
            </a:xfrm>
          </p:grpSpPr>
          <p:sp>
            <p:nvSpPr>
              <p:cNvPr id="156" name="Овал 20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7" name="Прямая со стрелкой 21"/>
              <p:cNvCxnSpPr/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Группа 22"/>
            <p:cNvGrpSpPr/>
            <p:nvPr/>
          </p:nvGrpSpPr>
          <p:grpSpPr>
            <a:xfrm rot="2580000">
              <a:off x="1656000" y="1643050"/>
              <a:ext cx="285752" cy="285752"/>
              <a:chOff x="3428992" y="714356"/>
              <a:chExt cx="285752" cy="285752"/>
            </a:xfrm>
          </p:grpSpPr>
          <p:sp>
            <p:nvSpPr>
              <p:cNvPr id="154" name="Овал 23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5" name="Прямая со стрелкой 24"/>
              <p:cNvCxnSpPr/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Группа 25"/>
            <p:cNvGrpSpPr/>
            <p:nvPr/>
          </p:nvGrpSpPr>
          <p:grpSpPr>
            <a:xfrm rot="17460000">
              <a:off x="1857356" y="2214554"/>
              <a:ext cx="285752" cy="285752"/>
              <a:chOff x="3428992" y="714356"/>
              <a:chExt cx="285752" cy="285752"/>
            </a:xfrm>
          </p:grpSpPr>
          <p:sp>
            <p:nvSpPr>
              <p:cNvPr id="152" name="Овал 26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3" name="Прямая со стрелкой 152"/>
              <p:cNvCxnSpPr/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Группа 28"/>
            <p:cNvGrpSpPr/>
            <p:nvPr/>
          </p:nvGrpSpPr>
          <p:grpSpPr>
            <a:xfrm rot="10800000">
              <a:off x="1928794" y="2714620"/>
              <a:ext cx="285752" cy="285752"/>
              <a:chOff x="3428992" y="714356"/>
              <a:chExt cx="285752" cy="285752"/>
            </a:xfrm>
          </p:grpSpPr>
          <p:sp>
            <p:nvSpPr>
              <p:cNvPr id="150" name="Овал 149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1" name="Прямая со стрелкой 150"/>
              <p:cNvCxnSpPr>
                <a:stCxn id="150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Группа 31"/>
            <p:cNvGrpSpPr/>
            <p:nvPr/>
          </p:nvGrpSpPr>
          <p:grpSpPr>
            <a:xfrm rot="20100000">
              <a:off x="4000496" y="2143116"/>
              <a:ext cx="285752" cy="285752"/>
              <a:chOff x="3428992" y="714356"/>
              <a:chExt cx="285752" cy="285752"/>
            </a:xfrm>
          </p:grpSpPr>
          <p:sp>
            <p:nvSpPr>
              <p:cNvPr id="148" name="Овал 147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9" name="Прямая со стрелкой 148"/>
              <p:cNvCxnSpPr>
                <a:stCxn id="148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Группа 34"/>
            <p:cNvGrpSpPr/>
            <p:nvPr/>
          </p:nvGrpSpPr>
          <p:grpSpPr>
            <a:xfrm rot="16620000">
              <a:off x="3816000" y="2643182"/>
              <a:ext cx="285752" cy="285752"/>
              <a:chOff x="3428992" y="714356"/>
              <a:chExt cx="285752" cy="285752"/>
            </a:xfrm>
          </p:grpSpPr>
          <p:sp>
            <p:nvSpPr>
              <p:cNvPr id="146" name="Овал 145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7" name="Прямая со стрелкой 146"/>
              <p:cNvCxnSpPr>
                <a:stCxn id="146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Группа 37"/>
            <p:cNvGrpSpPr/>
            <p:nvPr/>
          </p:nvGrpSpPr>
          <p:grpSpPr>
            <a:xfrm rot="4560000">
              <a:off x="3286116" y="1440000"/>
              <a:ext cx="285752" cy="285752"/>
              <a:chOff x="3428992" y="714356"/>
              <a:chExt cx="285752" cy="285752"/>
            </a:xfrm>
          </p:grpSpPr>
          <p:sp>
            <p:nvSpPr>
              <p:cNvPr id="144" name="Овал 143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5" name="Прямая со стрелкой 144"/>
              <p:cNvCxnSpPr>
                <a:stCxn id="144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Группа 40"/>
            <p:cNvGrpSpPr/>
            <p:nvPr/>
          </p:nvGrpSpPr>
          <p:grpSpPr>
            <a:xfrm>
              <a:off x="2571736" y="2143116"/>
              <a:ext cx="285752" cy="285752"/>
              <a:chOff x="3428992" y="714356"/>
              <a:chExt cx="285752" cy="285752"/>
            </a:xfrm>
          </p:grpSpPr>
          <p:sp>
            <p:nvSpPr>
              <p:cNvPr id="142" name="Овал 141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3" name="Прямая со стрелкой 142"/>
              <p:cNvCxnSpPr>
                <a:stCxn id="142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Группа 43"/>
            <p:cNvGrpSpPr/>
            <p:nvPr/>
          </p:nvGrpSpPr>
          <p:grpSpPr>
            <a:xfrm rot="8400000">
              <a:off x="3286116" y="2143116"/>
              <a:ext cx="285752" cy="285752"/>
              <a:chOff x="3428992" y="714356"/>
              <a:chExt cx="285752" cy="285752"/>
            </a:xfrm>
          </p:grpSpPr>
          <p:sp>
            <p:nvSpPr>
              <p:cNvPr id="140" name="Овал 139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41" name="Прямая со стрелкой 140"/>
              <p:cNvCxnSpPr>
                <a:stCxn id="140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Группа 47"/>
            <p:cNvGrpSpPr/>
            <p:nvPr/>
          </p:nvGrpSpPr>
          <p:grpSpPr>
            <a:xfrm rot="-8820000">
              <a:off x="2988000" y="2016000"/>
              <a:ext cx="285752" cy="285752"/>
              <a:chOff x="3428992" y="714356"/>
              <a:chExt cx="285752" cy="285752"/>
            </a:xfrm>
          </p:grpSpPr>
          <p:sp>
            <p:nvSpPr>
              <p:cNvPr id="138" name="Овал 137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39" name="Прямая со стрелкой 138"/>
              <p:cNvCxnSpPr>
                <a:stCxn id="138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Группа 50"/>
            <p:cNvGrpSpPr/>
            <p:nvPr/>
          </p:nvGrpSpPr>
          <p:grpSpPr>
            <a:xfrm rot="5100000">
              <a:off x="2273449" y="2273458"/>
              <a:ext cx="285752" cy="285752"/>
              <a:chOff x="3428992" y="714356"/>
              <a:chExt cx="285752" cy="285752"/>
            </a:xfrm>
          </p:grpSpPr>
          <p:sp>
            <p:nvSpPr>
              <p:cNvPr id="136" name="Овал 135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37" name="Прямая со стрелкой 136"/>
              <p:cNvCxnSpPr>
                <a:stCxn id="136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0" name="Группа 159"/>
          <p:cNvGrpSpPr>
            <a:grpSpLocks noChangeAspect="1"/>
          </p:cNvGrpSpPr>
          <p:nvPr/>
        </p:nvGrpSpPr>
        <p:grpSpPr>
          <a:xfrm>
            <a:off x="5724000" y="3528000"/>
            <a:ext cx="3380152" cy="2196000"/>
            <a:chOff x="428596" y="612000"/>
            <a:chExt cx="3786214" cy="2459810"/>
          </a:xfrm>
        </p:grpSpPr>
        <p:sp>
          <p:nvSpPr>
            <p:cNvPr id="161" name="Прямоугольник 160"/>
            <p:cNvSpPr/>
            <p:nvPr/>
          </p:nvSpPr>
          <p:spPr>
            <a:xfrm>
              <a:off x="428596" y="1071546"/>
              <a:ext cx="642942" cy="20002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isometricOffAxis2Righ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2" name="Рисунок 161" descr="реш.bmp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14348" y="1071546"/>
              <a:ext cx="2909356" cy="1836000"/>
            </a:xfrm>
            <a:prstGeom prst="rect">
              <a:avLst/>
            </a:prstGeom>
          </p:spPr>
        </p:pic>
        <p:sp>
          <p:nvSpPr>
            <p:cNvPr id="163" name="TextBox 162"/>
            <p:cNvSpPr txBox="1"/>
            <p:nvPr/>
          </p:nvSpPr>
          <p:spPr>
            <a:xfrm>
              <a:off x="1033467" y="1116000"/>
              <a:ext cx="442071" cy="586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122235" y="1116000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170677" y="1095897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670544" y="1512000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718987" y="1512000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2727105" y="1512000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073792" y="2088000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2122235" y="2088000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170677" y="2088000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10869" y="2447999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718987" y="2447999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2767430" y="2447999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5" name="Группа 18"/>
            <p:cNvGrpSpPr/>
            <p:nvPr/>
          </p:nvGrpSpPr>
          <p:grpSpPr>
            <a:xfrm rot="2700000">
              <a:off x="2586789" y="2342632"/>
              <a:ext cx="211848" cy="211848"/>
              <a:chOff x="3428992" y="714356"/>
              <a:chExt cx="285752" cy="285752"/>
            </a:xfrm>
          </p:grpSpPr>
          <p:sp>
            <p:nvSpPr>
              <p:cNvPr id="212" name="Овал 15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3" name="Прямая со стрелкой 17"/>
              <p:cNvCxnSpPr>
                <a:stCxn id="207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Группа 19"/>
            <p:cNvGrpSpPr/>
            <p:nvPr/>
          </p:nvGrpSpPr>
          <p:grpSpPr>
            <a:xfrm rot="2700000">
              <a:off x="1032120" y="1918936"/>
              <a:ext cx="211848" cy="211848"/>
              <a:chOff x="3428992" y="714356"/>
              <a:chExt cx="285752" cy="285752"/>
            </a:xfrm>
          </p:grpSpPr>
          <p:sp>
            <p:nvSpPr>
              <p:cNvPr id="210" name="Овал 20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1" name="Прямая со стрелкой 21"/>
              <p:cNvCxnSpPr/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Группа 22"/>
            <p:cNvGrpSpPr/>
            <p:nvPr/>
          </p:nvGrpSpPr>
          <p:grpSpPr>
            <a:xfrm rot="2580000">
              <a:off x="1412460" y="1495241"/>
              <a:ext cx="211848" cy="211848"/>
              <a:chOff x="3428992" y="714356"/>
              <a:chExt cx="285752" cy="285752"/>
            </a:xfrm>
          </p:grpSpPr>
          <p:sp>
            <p:nvSpPr>
              <p:cNvPr id="208" name="Овал 23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9" name="Прямая со стрелкой 24"/>
              <p:cNvCxnSpPr/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Группа 25"/>
            <p:cNvGrpSpPr/>
            <p:nvPr/>
          </p:nvGrpSpPr>
          <p:grpSpPr>
            <a:xfrm rot="2640000">
              <a:off x="1561739" y="1798424"/>
              <a:ext cx="211848" cy="211848"/>
              <a:chOff x="3428992" y="714356"/>
              <a:chExt cx="285752" cy="285752"/>
            </a:xfrm>
          </p:grpSpPr>
          <p:sp>
            <p:nvSpPr>
              <p:cNvPr id="206" name="Овал 26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7" name="Прямая со стрелкой 27"/>
              <p:cNvCxnSpPr/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Группа 28"/>
            <p:cNvGrpSpPr/>
            <p:nvPr/>
          </p:nvGrpSpPr>
          <p:grpSpPr>
            <a:xfrm rot="2640000">
              <a:off x="1614701" y="2289670"/>
              <a:ext cx="211848" cy="211848"/>
              <a:chOff x="3428992" y="714356"/>
              <a:chExt cx="285752" cy="285752"/>
            </a:xfrm>
          </p:grpSpPr>
          <p:sp>
            <p:nvSpPr>
              <p:cNvPr id="204" name="Овал 203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5" name="Прямая со стрелкой 204"/>
              <p:cNvCxnSpPr>
                <a:stCxn id="204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Группа 31"/>
            <p:cNvGrpSpPr/>
            <p:nvPr/>
          </p:nvGrpSpPr>
          <p:grpSpPr>
            <a:xfrm rot="2580000">
              <a:off x="3150598" y="1865975"/>
              <a:ext cx="211848" cy="211848"/>
              <a:chOff x="3428992" y="714356"/>
              <a:chExt cx="285752" cy="285752"/>
            </a:xfrm>
          </p:grpSpPr>
          <p:sp>
            <p:nvSpPr>
              <p:cNvPr id="202" name="Овал 201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3" name="Прямая со стрелкой 202"/>
              <p:cNvCxnSpPr>
                <a:stCxn id="202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1" name="Группа 34"/>
            <p:cNvGrpSpPr/>
            <p:nvPr/>
          </p:nvGrpSpPr>
          <p:grpSpPr>
            <a:xfrm rot="2700000">
              <a:off x="2960439" y="2278831"/>
              <a:ext cx="211848" cy="211848"/>
              <a:chOff x="3428992" y="714356"/>
              <a:chExt cx="285752" cy="285752"/>
            </a:xfrm>
          </p:grpSpPr>
          <p:sp>
            <p:nvSpPr>
              <p:cNvPr id="200" name="Овал 199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1" name="Прямая со стрелкой 200"/>
              <p:cNvCxnSpPr>
                <a:stCxn id="200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Группа 37"/>
            <p:cNvGrpSpPr/>
            <p:nvPr/>
          </p:nvGrpSpPr>
          <p:grpSpPr>
            <a:xfrm rot="2700000">
              <a:off x="2620978" y="1344706"/>
              <a:ext cx="211848" cy="211848"/>
              <a:chOff x="3428992" y="714356"/>
              <a:chExt cx="285752" cy="285752"/>
            </a:xfrm>
          </p:grpSpPr>
          <p:sp>
            <p:nvSpPr>
              <p:cNvPr id="198" name="Овал 197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9" name="Прямая со стрелкой 198"/>
              <p:cNvCxnSpPr>
                <a:stCxn id="198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Группа 40"/>
            <p:cNvGrpSpPr/>
            <p:nvPr/>
          </p:nvGrpSpPr>
          <p:grpSpPr>
            <a:xfrm rot="2700000">
              <a:off x="2091359" y="1865975"/>
              <a:ext cx="211848" cy="211848"/>
              <a:chOff x="3428992" y="714356"/>
              <a:chExt cx="285752" cy="285752"/>
            </a:xfrm>
          </p:grpSpPr>
          <p:sp>
            <p:nvSpPr>
              <p:cNvPr id="196" name="Овал 195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7" name="Прямая со стрелкой 196"/>
              <p:cNvCxnSpPr>
                <a:stCxn id="196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Группа 43"/>
            <p:cNvGrpSpPr/>
            <p:nvPr/>
          </p:nvGrpSpPr>
          <p:grpSpPr>
            <a:xfrm rot="2820000">
              <a:off x="2746925" y="1958560"/>
              <a:ext cx="211848" cy="211848"/>
              <a:chOff x="3428992" y="714356"/>
              <a:chExt cx="285752" cy="285752"/>
            </a:xfrm>
          </p:grpSpPr>
          <p:sp>
            <p:nvSpPr>
              <p:cNvPr id="194" name="Овал 193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5" name="Прямая со стрелкой 194"/>
              <p:cNvCxnSpPr>
                <a:stCxn id="194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Группа 47"/>
            <p:cNvGrpSpPr/>
            <p:nvPr/>
          </p:nvGrpSpPr>
          <p:grpSpPr>
            <a:xfrm rot="2640000">
              <a:off x="2453343" y="1771735"/>
              <a:ext cx="211848" cy="211848"/>
              <a:chOff x="3428992" y="714356"/>
              <a:chExt cx="285752" cy="285752"/>
            </a:xfrm>
          </p:grpSpPr>
          <p:sp>
            <p:nvSpPr>
              <p:cNvPr id="192" name="Овал 191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3" name="Прямая со стрелкой 192"/>
              <p:cNvCxnSpPr>
                <a:stCxn id="192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Группа 50"/>
            <p:cNvGrpSpPr/>
            <p:nvPr/>
          </p:nvGrpSpPr>
          <p:grpSpPr>
            <a:xfrm rot="2880000">
              <a:off x="1870218" y="1962606"/>
              <a:ext cx="211848" cy="211848"/>
              <a:chOff x="3428992" y="714356"/>
              <a:chExt cx="285752" cy="285752"/>
            </a:xfrm>
          </p:grpSpPr>
          <p:sp>
            <p:nvSpPr>
              <p:cNvPr id="190" name="Овал 189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1" name="Прямая со стрелкой 190"/>
              <p:cNvCxnSpPr>
                <a:stCxn id="190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7" name="Прямоугольник 186"/>
            <p:cNvSpPr/>
            <p:nvPr/>
          </p:nvSpPr>
          <p:spPr>
            <a:xfrm>
              <a:off x="3571868" y="1044000"/>
              <a:ext cx="642942" cy="20002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scene3d>
              <a:camera prst="isometricOffAxis2Righ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643306" y="642918"/>
              <a:ext cx="292589" cy="387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+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00034" y="612000"/>
              <a:ext cx="3048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-</a:t>
              </a:r>
              <a:endPara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214282" y="612000"/>
            <a:ext cx="5500726" cy="6000792"/>
            <a:chOff x="214282" y="642918"/>
            <a:chExt cx="5500726" cy="6000792"/>
          </a:xfrm>
        </p:grpSpPr>
        <p:sp>
          <p:nvSpPr>
            <p:cNvPr id="79" name="Загнутый угол 78"/>
            <p:cNvSpPr/>
            <p:nvPr/>
          </p:nvSpPr>
          <p:spPr>
            <a:xfrm>
              <a:off x="214282" y="642918"/>
              <a:ext cx="5500726" cy="6000792"/>
            </a:xfrm>
            <a:prstGeom prst="foldedCorner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0" name="Рисунок 79" descr="рикке1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7158" y="1332000"/>
              <a:ext cx="5076825" cy="3810000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</p:pic>
        <p:sp>
          <p:nvSpPr>
            <p:cNvPr id="81" name="TextBox 80"/>
            <p:cNvSpPr txBox="1"/>
            <p:nvPr/>
          </p:nvSpPr>
          <p:spPr>
            <a:xfrm>
              <a:off x="252000" y="5184000"/>
              <a:ext cx="52864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В 1901г. </a:t>
              </a:r>
              <a:r>
                <a:rPr lang="ru-RU" dirty="0" err="1" smtClean="0">
                  <a:latin typeface="Arial" pitchFamily="34" charset="0"/>
                  <a:cs typeface="Arial" pitchFamily="34" charset="0"/>
                </a:rPr>
                <a:t>К.Рикке</a:t>
              </a:r>
              <a:r>
                <a:rPr lang="ru-RU" dirty="0" smtClean="0">
                  <a:latin typeface="Arial" pitchFamily="34" charset="0"/>
                  <a:cs typeface="Arial" pitchFamily="34" charset="0"/>
                </a:rPr>
                <a:t> провел эксперимент, в результате которого ученый хотел получить ответ на вопрос – участвуют ли ионы </a:t>
              </a:r>
            </a:p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металлов в создании электрического тока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785918" y="2857496"/>
              <a:ext cx="23574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в течение года…</a:t>
              </a:r>
              <a:endParaRPr lang="ru-RU" sz="20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5" name="Группа 7"/>
            <p:cNvGrpSpPr/>
            <p:nvPr/>
          </p:nvGrpSpPr>
          <p:grpSpPr>
            <a:xfrm>
              <a:off x="5148000" y="756000"/>
              <a:ext cx="468000" cy="468000"/>
              <a:chOff x="7344000" y="928670"/>
              <a:chExt cx="468000" cy="468000"/>
            </a:xfrm>
          </p:grpSpPr>
          <p:sp>
            <p:nvSpPr>
              <p:cNvPr id="86" name="Овал 85"/>
              <p:cNvSpPr>
                <a:spLocks noChangeAspect="1"/>
              </p:cNvSpPr>
              <p:nvPr/>
            </p:nvSpPr>
            <p:spPr>
              <a:xfrm>
                <a:off x="7344000" y="928670"/>
                <a:ext cx="468000" cy="468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7" name="Рисунок 86" descr="btn_close.gif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16000" y="1000107"/>
                <a:ext cx="348387" cy="360000"/>
              </a:xfrm>
              <a:prstGeom prst="rect">
                <a:avLst/>
              </a:prstGeom>
            </p:spPr>
          </p:pic>
        </p:grpSp>
      </p:grpSp>
      <p:grpSp>
        <p:nvGrpSpPr>
          <p:cNvPr id="93" name="Группа 92"/>
          <p:cNvGrpSpPr/>
          <p:nvPr/>
        </p:nvGrpSpPr>
        <p:grpSpPr>
          <a:xfrm>
            <a:off x="216000" y="612000"/>
            <a:ext cx="5500726" cy="6000792"/>
            <a:chOff x="214282" y="642918"/>
            <a:chExt cx="5500726" cy="6000792"/>
          </a:xfrm>
        </p:grpSpPr>
        <p:sp>
          <p:nvSpPr>
            <p:cNvPr id="104" name="Загнутый угол 103"/>
            <p:cNvSpPr/>
            <p:nvPr/>
          </p:nvSpPr>
          <p:spPr>
            <a:xfrm>
              <a:off x="214282" y="642918"/>
              <a:ext cx="5500726" cy="6000792"/>
            </a:xfrm>
            <a:prstGeom prst="foldedCorne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5" name="Группа 7"/>
            <p:cNvGrpSpPr/>
            <p:nvPr/>
          </p:nvGrpSpPr>
          <p:grpSpPr>
            <a:xfrm>
              <a:off x="5148000" y="756000"/>
              <a:ext cx="468000" cy="468000"/>
              <a:chOff x="7344000" y="928670"/>
              <a:chExt cx="468000" cy="468000"/>
            </a:xfrm>
          </p:grpSpPr>
          <p:sp>
            <p:nvSpPr>
              <p:cNvPr id="108" name="Овал 107"/>
              <p:cNvSpPr>
                <a:spLocks noChangeAspect="1"/>
              </p:cNvSpPr>
              <p:nvPr/>
            </p:nvSpPr>
            <p:spPr>
              <a:xfrm>
                <a:off x="7344000" y="928670"/>
                <a:ext cx="468000" cy="468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09" name="Рисунок 108" descr="btn_close.gif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16000" y="1000107"/>
                <a:ext cx="348387" cy="360000"/>
              </a:xfrm>
              <a:prstGeom prst="rect">
                <a:avLst/>
              </a:prstGeom>
            </p:spPr>
          </p:pic>
        </p:grpSp>
        <p:pic>
          <p:nvPicPr>
            <p:cNvPr id="106" name="Рисунок 105" descr="roller.gif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14282" y="1643050"/>
              <a:ext cx="2500330" cy="4348400"/>
            </a:xfrm>
            <a:prstGeom prst="rect">
              <a:avLst/>
            </a:prstGeom>
          </p:spPr>
        </p:pic>
        <p:sp>
          <p:nvSpPr>
            <p:cNvPr id="107" name="TextBox 106"/>
            <p:cNvSpPr txBox="1"/>
            <p:nvPr/>
          </p:nvSpPr>
          <p:spPr>
            <a:xfrm>
              <a:off x="2428860" y="1071546"/>
              <a:ext cx="3143272" cy="535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Идея опыта принадлежит русским физикам Л. И. Мандельштаму и Н. Д. </a:t>
              </a:r>
              <a:r>
                <a:rPr lang="ru-RU" dirty="0" err="1" smtClean="0">
                  <a:latin typeface="Arial" pitchFamily="34" charset="0"/>
                  <a:cs typeface="Arial" pitchFamily="34" charset="0"/>
                </a:rPr>
                <a:t>Папалекси</a:t>
              </a:r>
              <a:r>
                <a:rPr lang="ru-RU" dirty="0" smtClean="0">
                  <a:latin typeface="Arial" pitchFamily="34" charset="0"/>
                  <a:cs typeface="Arial" pitchFamily="34" charset="0"/>
                </a:rPr>
                <a:t> (1913 г.). В 1916 году американский физик Р. </a:t>
              </a:r>
              <a:r>
                <a:rPr lang="ru-RU" dirty="0" err="1" smtClean="0">
                  <a:latin typeface="Arial" pitchFamily="34" charset="0"/>
                  <a:cs typeface="Arial" pitchFamily="34" charset="0"/>
                </a:rPr>
                <a:t>Толмен</a:t>
              </a:r>
              <a:r>
                <a:rPr lang="ru-RU" dirty="0" smtClean="0">
                  <a:latin typeface="Arial" pitchFamily="34" charset="0"/>
                  <a:cs typeface="Arial" pitchFamily="34" charset="0"/>
                </a:rPr>
                <a:t> и шотландский физик Б. Стюарт усовершенствовали методику этих опытов и выполнили количественные измерения, неопровержимо доказавшие, что ток в металлических проводниках обусловлен движением </a:t>
              </a:r>
            </a:p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электронов.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4" name="Группа 213"/>
          <p:cNvGrpSpPr/>
          <p:nvPr/>
        </p:nvGrpSpPr>
        <p:grpSpPr>
          <a:xfrm>
            <a:off x="214282" y="612000"/>
            <a:ext cx="5500726" cy="6000792"/>
            <a:chOff x="214282" y="642918"/>
            <a:chExt cx="5500726" cy="6000792"/>
          </a:xfrm>
        </p:grpSpPr>
        <p:sp>
          <p:nvSpPr>
            <p:cNvPr id="215" name="Загнутый угол 214"/>
            <p:cNvSpPr/>
            <p:nvPr/>
          </p:nvSpPr>
          <p:spPr>
            <a:xfrm>
              <a:off x="214282" y="642918"/>
              <a:ext cx="5500726" cy="6000792"/>
            </a:xfrm>
            <a:prstGeom prst="foldedCorner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6" name="Группа 7"/>
            <p:cNvGrpSpPr/>
            <p:nvPr/>
          </p:nvGrpSpPr>
          <p:grpSpPr>
            <a:xfrm>
              <a:off x="5148000" y="756000"/>
              <a:ext cx="468000" cy="468000"/>
              <a:chOff x="7344000" y="928670"/>
              <a:chExt cx="468000" cy="468000"/>
            </a:xfrm>
          </p:grpSpPr>
          <p:sp>
            <p:nvSpPr>
              <p:cNvPr id="232" name="Овал 15"/>
              <p:cNvSpPr>
                <a:spLocks noChangeAspect="1"/>
              </p:cNvSpPr>
              <p:nvPr/>
            </p:nvSpPr>
            <p:spPr>
              <a:xfrm>
                <a:off x="7344000" y="928670"/>
                <a:ext cx="468000" cy="468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33" name="Рисунок 232" descr="btn_close.gif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16000" y="1000107"/>
                <a:ext cx="348387" cy="360000"/>
              </a:xfrm>
              <a:prstGeom prst="rect">
                <a:avLst/>
              </a:prstGeom>
            </p:spPr>
          </p:pic>
        </p:grpSp>
        <p:sp>
          <p:nvSpPr>
            <p:cNvPr id="217" name="TextBox 216"/>
            <p:cNvSpPr txBox="1"/>
            <p:nvPr/>
          </p:nvSpPr>
          <p:spPr>
            <a:xfrm>
              <a:off x="252000" y="642918"/>
              <a:ext cx="5286412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Заряд электрона: 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2000" i="1" baseline="-25000" dirty="0" smtClean="0"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= - 1,6∙10</a:t>
              </a:r>
              <a:r>
                <a:rPr lang="en-US" sz="2000" i="1" baseline="30000" dirty="0" smtClean="0">
                  <a:latin typeface="Arial" pitchFamily="34" charset="0"/>
                  <a:cs typeface="Arial" pitchFamily="34" charset="0"/>
                </a:rPr>
                <a:t>-19</a:t>
              </a:r>
              <a:r>
                <a:rPr lang="ru-RU" sz="2000" i="1" dirty="0" smtClean="0">
                  <a:latin typeface="Arial" pitchFamily="34" charset="0"/>
                  <a:cs typeface="Arial" pitchFamily="34" charset="0"/>
                </a:rPr>
                <a:t> Кл</a:t>
              </a:r>
            </a:p>
            <a:p>
              <a:endParaRPr lang="ru-RU" sz="2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Масса электрона: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2000" i="1" baseline="-25000" dirty="0" smtClean="0"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= 9,1∙10</a:t>
              </a:r>
              <a:r>
                <a:rPr lang="en-US" sz="2000" i="1" baseline="30000" dirty="0" smtClean="0">
                  <a:latin typeface="Arial" pitchFamily="34" charset="0"/>
                  <a:cs typeface="Arial" pitchFamily="34" charset="0"/>
                </a:rPr>
                <a:t>-31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000" i="1" dirty="0" smtClean="0">
                  <a:latin typeface="Arial" pitchFamily="34" charset="0"/>
                  <a:cs typeface="Arial" pitchFamily="34" charset="0"/>
                </a:rPr>
                <a:t>кг</a:t>
              </a:r>
            </a:p>
            <a:p>
              <a:endParaRPr lang="ru-RU" sz="2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Скорость электронов </a:t>
              </a:r>
              <a:br>
                <a:rPr lang="ru-RU" sz="20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при прохождении тока: </a:t>
              </a:r>
              <a:r>
                <a:rPr lang="en-US" sz="2400" b="1" i="1" dirty="0" smtClean="0">
                  <a:latin typeface="Bookman Old Style" pitchFamily="18" charset="0"/>
                  <a:cs typeface="Times New Roman Math" pitchFamily="18" charset="0"/>
                </a:rPr>
                <a:t>v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 ≈ 0,0</a:t>
              </a:r>
              <a:r>
                <a:rPr lang="ru-RU" sz="2000" i="1" dirty="0" smtClean="0">
                  <a:latin typeface="Arial" pitchFamily="34" charset="0"/>
                  <a:cs typeface="Arial" pitchFamily="34" charset="0"/>
                </a:rPr>
                <a:t>05 м/с</a:t>
              </a: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285720" y="3996000"/>
              <a:ext cx="52864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solidFill>
                    <a:schemeClr val="accent1">
                      <a:lumMod val="75000"/>
                    </a:schemeClr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Электрический ток в металлах представляет собой упорядоченное движение свободных электронов.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285720" y="5040000"/>
              <a:ext cx="52864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dirty="0" smtClean="0">
                  <a:solidFill>
                    <a:srgbClr val="FF0000"/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Электрическое поле в металлах распространяется со скоростью 300000 км/с.</a:t>
              </a:r>
            </a:p>
          </p:txBody>
        </p:sp>
        <p:sp>
          <p:nvSpPr>
            <p:cNvPr id="220" name="Прямоугольник 219"/>
            <p:cNvSpPr/>
            <p:nvPr/>
          </p:nvSpPr>
          <p:spPr>
            <a:xfrm>
              <a:off x="234000" y="2714620"/>
              <a:ext cx="5472000" cy="11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1" name="Рисунок 220" descr="пров1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5720" y="3357562"/>
              <a:ext cx="5400000" cy="288000"/>
            </a:xfrm>
            <a:prstGeom prst="rect">
              <a:avLst/>
            </a:prstGeom>
          </p:spPr>
        </p:pic>
        <p:sp>
          <p:nvSpPr>
            <p:cNvPr id="222" name="Прямоугольник 221"/>
            <p:cNvSpPr/>
            <p:nvPr/>
          </p:nvSpPr>
          <p:spPr>
            <a:xfrm>
              <a:off x="1728000" y="2808000"/>
              <a:ext cx="25033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dirty="0" smtClean="0">
                  <a:latin typeface="Arial" pitchFamily="34" charset="0"/>
                  <a:cs typeface="Arial" pitchFamily="34" charset="0"/>
                </a:rPr>
                <a:t>Все одновременно!</a:t>
              </a:r>
              <a:endParaRPr lang="ru-RU" sz="2000" dirty="0"/>
            </a:p>
          </p:txBody>
        </p:sp>
        <p:grpSp>
          <p:nvGrpSpPr>
            <p:cNvPr id="223" name="Группа 32"/>
            <p:cNvGrpSpPr>
              <a:grpSpLocks noChangeAspect="1"/>
            </p:cNvGrpSpPr>
            <p:nvPr/>
          </p:nvGrpSpPr>
          <p:grpSpPr>
            <a:xfrm rot="2580000">
              <a:off x="936000" y="3466200"/>
              <a:ext cx="180000" cy="180000"/>
              <a:chOff x="3428992" y="714356"/>
              <a:chExt cx="285752" cy="285752"/>
            </a:xfrm>
            <a:effectLst/>
          </p:grpSpPr>
          <p:sp>
            <p:nvSpPr>
              <p:cNvPr id="230" name="Овал 229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effectLst/>
                </a:endParaRPr>
              </a:p>
            </p:txBody>
          </p:sp>
          <p:cxnSp>
            <p:nvCxnSpPr>
              <p:cNvPr id="231" name="Прямая со стрелкой 230"/>
              <p:cNvCxnSpPr>
                <a:stCxn id="230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Группа 40"/>
            <p:cNvGrpSpPr>
              <a:grpSpLocks noChangeAspect="1"/>
            </p:cNvGrpSpPr>
            <p:nvPr/>
          </p:nvGrpSpPr>
          <p:grpSpPr>
            <a:xfrm rot="2580000">
              <a:off x="2894690" y="3465562"/>
              <a:ext cx="180000" cy="180000"/>
              <a:chOff x="3428992" y="714356"/>
              <a:chExt cx="285752" cy="285752"/>
            </a:xfrm>
            <a:effectLst/>
          </p:grpSpPr>
          <p:sp>
            <p:nvSpPr>
              <p:cNvPr id="228" name="Овал 227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effectLst/>
                </a:endParaRPr>
              </a:p>
            </p:txBody>
          </p:sp>
          <p:cxnSp>
            <p:nvCxnSpPr>
              <p:cNvPr id="229" name="Прямая со стрелкой 228"/>
              <p:cNvCxnSpPr>
                <a:stCxn id="228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" name="Группа 43"/>
            <p:cNvGrpSpPr>
              <a:grpSpLocks noChangeAspect="1"/>
            </p:cNvGrpSpPr>
            <p:nvPr/>
          </p:nvGrpSpPr>
          <p:grpSpPr>
            <a:xfrm rot="2580000">
              <a:off x="5037830" y="3465562"/>
              <a:ext cx="180000" cy="180000"/>
              <a:chOff x="3428992" y="714356"/>
              <a:chExt cx="285752" cy="285752"/>
            </a:xfrm>
            <a:effectLst/>
          </p:grpSpPr>
          <p:sp>
            <p:nvSpPr>
              <p:cNvPr id="226" name="Овал 225"/>
              <p:cNvSpPr/>
              <p:nvPr/>
            </p:nvSpPr>
            <p:spPr>
              <a:xfrm>
                <a:off x="3428992" y="857232"/>
                <a:ext cx="142876" cy="142876"/>
              </a:xfrm>
              <a:prstGeom prst="ellips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0"/>
              </a:gra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effectLst/>
                </a:endParaRPr>
              </a:p>
            </p:txBody>
          </p:sp>
          <p:cxnSp>
            <p:nvCxnSpPr>
              <p:cNvPr id="227" name="Прямая со стрелкой 226"/>
              <p:cNvCxnSpPr>
                <a:stCxn id="226" idx="7"/>
              </p:cNvCxnSpPr>
              <p:nvPr/>
            </p:nvCxnSpPr>
            <p:spPr>
              <a:xfrm rot="5400000" flipH="1" flipV="1">
                <a:off x="3550944" y="714356"/>
                <a:ext cx="163800" cy="163800"/>
              </a:xfrm>
              <a:prstGeom prst="straightConnector1">
                <a:avLst/>
              </a:prstGeom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6444000" y="72000"/>
            <a:ext cx="1152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cs typeface="Tahoma" pitchFamily="34" charset="0"/>
              </a:rPr>
              <a:t>понятия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596000" y="36000"/>
            <a:ext cx="1476000" cy="468000"/>
          </a:xfrm>
          <a:prstGeom prst="round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задания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00" y="468000"/>
            <a:ext cx="9036000" cy="6336000"/>
          </a:xfrm>
          <a:prstGeom prst="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000" y="-108000"/>
            <a:ext cx="650082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Электрический ток в металлах</a:t>
            </a:r>
            <a:endParaRPr lang="ru-RU" sz="3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5400000" y="6516000"/>
            <a:ext cx="3704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Сенин В.Г., МБОУ «СОШ №4», г. Корсаков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000" y="576000"/>
            <a:ext cx="4356000" cy="590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4000" y="612000"/>
            <a:ext cx="428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Какие частицы являются носителями электрического тока в металлических проводниках</a:t>
            </a:r>
            <a:r>
              <a:rPr lang="en-US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- положительные ионы</a:t>
            </a:r>
          </a:p>
          <a:p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отрицательные ионы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положительные и </a:t>
            </a:r>
            <a:b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отрицательные ионы и </a:t>
            </a:r>
            <a:b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электроны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 только свободные </a:t>
            </a:r>
            <a:b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электроны</a:t>
            </a:r>
            <a:endParaRPr lang="ru-RU" sz="2000" dirty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86116" y="2160000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6116" y="2844000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86116" y="3492000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4644000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43306" y="457200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да</a:t>
            </a:r>
            <a:endParaRPr lang="ru-RU" sz="2000" dirty="0">
              <a:solidFill>
                <a:srgbClr val="00B05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3306" y="345600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нет</a:t>
            </a:r>
            <a:endParaRPr lang="ru-RU" sz="2000" dirty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3306" y="273600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нет</a:t>
            </a:r>
            <a:endParaRPr lang="ru-RU" sz="2000" dirty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208800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нет</a:t>
            </a:r>
            <a:endParaRPr lang="ru-RU" sz="2000" dirty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571480"/>
            <a:ext cx="4356000" cy="590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608000" y="607480"/>
            <a:ext cx="428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движутся свободные электроны в проводнике при наличии в нем электрического поля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Участвуют только в упорядоченном движении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под действием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электрического поля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Участвуют только в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тепловом, хаотическом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движении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Участвуют в тепловом, хаотическом движении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и дрейфуют к точкам с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большим потенциалом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740000" y="2155480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715272" y="3786190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715272" y="4929198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143900" y="492919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да</a:t>
            </a:r>
            <a:endParaRPr lang="ru-RU" sz="2000" dirty="0">
              <a:solidFill>
                <a:srgbClr val="00B05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72462" y="371475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нет</a:t>
            </a:r>
            <a:endParaRPr lang="ru-RU" sz="2000" dirty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07306" y="208348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нет</a:t>
            </a:r>
            <a:endParaRPr lang="ru-RU" sz="2000" dirty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4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</TotalTime>
  <Words>221</Words>
  <Application>Microsoft Office PowerPoint</Application>
  <PresentationFormat>Экран (4:3)</PresentationFormat>
  <Paragraphs>83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424</cp:revision>
  <dcterms:modified xsi:type="dcterms:W3CDTF">2017-05-01T01:38:30Z</dcterms:modified>
</cp:coreProperties>
</file>