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80" r:id="rId5"/>
    <p:sldId id="262" r:id="rId6"/>
    <p:sldId id="275" r:id="rId7"/>
    <p:sldId id="269" r:id="rId8"/>
    <p:sldId id="274" r:id="rId9"/>
    <p:sldId id="278" r:id="rId10"/>
    <p:sldId id="277" r:id="rId11"/>
    <p:sldId id="281" r:id="rId12"/>
    <p:sldId id="27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990"/>
    <a:srgbClr val="FF0000"/>
    <a:srgbClr val="FFFFCC"/>
    <a:srgbClr val="160690"/>
    <a:srgbClr val="000066"/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ACBAA-AEA1-4070-AD9F-E5B0DD2F9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B8596-DD82-4F77-BDEA-64562AC6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69E1-A4A8-4566-8A86-81DC0C09D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F6117-31BA-4C2E-BC51-8895873E6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5A178-8949-424A-A2F2-A96EC13C5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3DFC2-ABEB-473F-8009-EF2911138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CB5EF-56AE-4C1C-9292-4359D88FE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D0360-CA41-4710-8BCF-861F035E6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3328-DD05-413C-ABAD-CAD2CDCE0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65613-8818-4D86-B33E-AE2FC586A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74CEE-6E5A-435E-8DAB-8C1767395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5EE22DB-4AE0-4F71-ADDE-A704A30B3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https://go.mail.ru/search_images?src=go&amp;fr=mailru&amp;sbmt=1552498776894&amp;fm=1&amp;q" TargetMode="External"/><Relationship Id="rId7" Type="http://schemas.openxmlformats.org/officeDocument/2006/relationships/image" Target="../media/image52.png"/><Relationship Id="rId2" Type="http://schemas.openxmlformats.org/officeDocument/2006/relationships/hyperlink" Target="https://go.mail.ru/search_images?rf=10390&amp;fm=1&amp;q=&#1076;&#1077;&#1090;&#1089;&#1082;&#1080;&#1077;%20&#1082;&#1072;&#1088;&#1090;&#1080;&#1085;&#1082;&#1080;%20%20&#1083;&#1077;&#1074;&#1072;&#1103;%20&#1080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3860800"/>
            <a:ext cx="460851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66"/>
                </a:solidFill>
              </a:rPr>
              <a:t>Ярагина Марина Ивановна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66"/>
                </a:solidFill>
              </a:rPr>
              <a:t>учитель-дефектолог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66"/>
                </a:solidFill>
              </a:rPr>
              <a:t>МБДОУ № 90 «Хрусталик»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smtClean="0">
                <a:solidFill>
                  <a:srgbClr val="000066"/>
                </a:solidFill>
              </a:rPr>
              <a:t>г. Северодвинск 2019 г.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692150"/>
            <a:ext cx="8748712" cy="2232025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200" b="1">
                <a:solidFill>
                  <a:srgbClr val="160690"/>
                </a:solidFill>
              </a:rPr>
              <a:t>Ориентировка в пространстве: слева-справа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33375"/>
            <a:ext cx="8229600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23236F"/>
            </a:solidFill>
            <a:rou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b="1" smtClean="0">
                <a:solidFill>
                  <a:srgbClr val="160690"/>
                </a:solidFill>
              </a:rPr>
              <a:t>Какие браслетики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000" b="1" smtClean="0">
                <a:solidFill>
                  <a:srgbClr val="160690"/>
                </a:solidFill>
              </a:rPr>
              <a:t>на левых руках? </a:t>
            </a:r>
          </a:p>
        </p:txBody>
      </p:sp>
      <p:pic>
        <p:nvPicPr>
          <p:cNvPr id="43019" name="Picture 11" descr="р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133600"/>
            <a:ext cx="1736725" cy="2159000"/>
          </a:xfrm>
          <a:prstGeom prst="rect">
            <a:avLst/>
          </a:prstGeom>
          <a:noFill/>
        </p:spPr>
      </p:pic>
      <p:pic>
        <p:nvPicPr>
          <p:cNvPr id="43021" name="Picture 13" descr="р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437063"/>
            <a:ext cx="1811338" cy="2251075"/>
          </a:xfrm>
          <a:prstGeom prst="rect">
            <a:avLst/>
          </a:prstGeom>
          <a:noFill/>
        </p:spPr>
      </p:pic>
      <p:pic>
        <p:nvPicPr>
          <p:cNvPr id="43022" name="Picture 14" descr="р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508500"/>
            <a:ext cx="1681162" cy="2089150"/>
          </a:xfrm>
          <a:prstGeom prst="rect">
            <a:avLst/>
          </a:prstGeom>
          <a:noFill/>
        </p:spPr>
      </p:pic>
      <p:pic>
        <p:nvPicPr>
          <p:cNvPr id="43023" name="Picture 15" descr="р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75" y="2205038"/>
            <a:ext cx="1635125" cy="2033587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2268538" y="3933825"/>
            <a:ext cx="574675" cy="0"/>
          </a:xfrm>
          <a:prstGeom prst="line">
            <a:avLst/>
          </a:prstGeom>
          <a:noFill/>
          <a:ln w="127000" algn="ctr">
            <a:solidFill>
              <a:srgbClr val="FF0000"/>
            </a:solidFill>
            <a:miter lim="800000"/>
            <a:headEnd/>
            <a:tailEnd/>
          </a:ln>
        </p:spPr>
      </p:cxnSp>
      <p:cxnSp>
        <p:nvCxnSpPr>
          <p:cNvPr id="2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6443663" y="6381750"/>
            <a:ext cx="574675" cy="0"/>
          </a:xfrm>
          <a:prstGeom prst="line">
            <a:avLst/>
          </a:prstGeom>
          <a:noFill/>
          <a:ln w="127000" algn="ctr">
            <a:solidFill>
              <a:schemeClr val="tx2"/>
            </a:solidFill>
            <a:miter lim="800000"/>
            <a:headEnd/>
            <a:tailEnd/>
          </a:ln>
        </p:spPr>
      </p:cxnSp>
      <p:cxnSp>
        <p:nvCxnSpPr>
          <p:cNvPr id="3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6516688" y="3933825"/>
            <a:ext cx="574675" cy="0"/>
          </a:xfrm>
          <a:prstGeom prst="line">
            <a:avLst/>
          </a:prstGeom>
          <a:noFill/>
          <a:ln w="127000" algn="ctr">
            <a:solidFill>
              <a:srgbClr val="008000"/>
            </a:solidFill>
            <a:miter lim="800000"/>
            <a:headEnd/>
            <a:tailEnd/>
          </a:ln>
        </p:spPr>
      </p:cxnSp>
      <p:cxnSp>
        <p:nvCxnSpPr>
          <p:cNvPr id="4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2195513" y="6308725"/>
            <a:ext cx="574675" cy="0"/>
          </a:xfrm>
          <a:prstGeom prst="line">
            <a:avLst/>
          </a:prstGeom>
          <a:noFill/>
          <a:ln w="127000" algn="ctr">
            <a:solidFill>
              <a:srgbClr val="0000FF"/>
            </a:solidFill>
            <a:miter lim="800000"/>
            <a:headEnd/>
            <a:tailEnd/>
          </a:ln>
        </p:spPr>
      </p:cxn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>
              <a:solidFill>
                <a:srgbClr val="160690"/>
              </a:solidFill>
            </a:endParaRPr>
          </a:p>
        </p:txBody>
      </p:sp>
      <p:sp>
        <p:nvSpPr>
          <p:cNvPr id="49162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381750"/>
            <a:ext cx="8785225" cy="4762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     1                    2                     3                    4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750" y="333375"/>
            <a:ext cx="8143875" cy="1223963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160690"/>
                </a:solidFill>
              </a:rPr>
              <a:t>Добавь правые половинки букв и прочитай слова</a:t>
            </a:r>
          </a:p>
        </p:txBody>
      </p:sp>
      <p:pic>
        <p:nvPicPr>
          <p:cNvPr id="49164" name="Picture 12" descr="н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835025" cy="1006475"/>
          </a:xfrm>
          <a:prstGeom prst="rect">
            <a:avLst/>
          </a:prstGeom>
          <a:noFill/>
        </p:spPr>
      </p:pic>
      <p:pic>
        <p:nvPicPr>
          <p:cNvPr id="49165" name="Picture 13" descr="о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924175"/>
            <a:ext cx="776287" cy="936625"/>
          </a:xfrm>
          <a:prstGeom prst="rect">
            <a:avLst/>
          </a:prstGeom>
          <a:noFill/>
        </p:spPr>
      </p:pic>
      <p:pic>
        <p:nvPicPr>
          <p:cNvPr id="49166" name="Picture 14" descr="т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4005263"/>
            <a:ext cx="836613" cy="1008062"/>
          </a:xfrm>
          <a:prstGeom prst="rect">
            <a:avLst/>
          </a:prstGeom>
          <a:noFill/>
        </p:spPr>
      </p:pic>
      <p:pic>
        <p:nvPicPr>
          <p:cNvPr id="49167" name="Picture 15" descr="а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5300663"/>
            <a:ext cx="717550" cy="865187"/>
          </a:xfrm>
          <a:prstGeom prst="rect">
            <a:avLst/>
          </a:prstGeom>
          <a:noFill/>
        </p:spPr>
      </p:pic>
      <p:pic>
        <p:nvPicPr>
          <p:cNvPr id="49168" name="Picture 16" descr="н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1700213"/>
            <a:ext cx="836612" cy="1008062"/>
          </a:xfrm>
          <a:prstGeom prst="rect">
            <a:avLst/>
          </a:prstGeom>
          <a:noFill/>
        </p:spPr>
      </p:pic>
      <p:pic>
        <p:nvPicPr>
          <p:cNvPr id="49169" name="Picture 17" descr="о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213" y="2924175"/>
            <a:ext cx="777875" cy="936625"/>
          </a:xfrm>
          <a:prstGeom prst="rect">
            <a:avLst/>
          </a:prstGeom>
          <a:noFill/>
        </p:spPr>
      </p:pic>
      <p:pic>
        <p:nvPicPr>
          <p:cNvPr id="49170" name="Picture 18" descr="т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1188" y="4005263"/>
            <a:ext cx="835025" cy="1008062"/>
          </a:xfrm>
          <a:prstGeom prst="rect">
            <a:avLst/>
          </a:prstGeom>
          <a:noFill/>
        </p:spPr>
      </p:pic>
      <p:pic>
        <p:nvPicPr>
          <p:cNvPr id="49171" name="Picture 19" descr="а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11188" y="5300663"/>
            <a:ext cx="719137" cy="865187"/>
          </a:xfrm>
          <a:prstGeom prst="rect">
            <a:avLst/>
          </a:prstGeom>
          <a:noFill/>
        </p:spPr>
      </p:pic>
      <p:pic>
        <p:nvPicPr>
          <p:cNvPr id="49172" name="Picture 20" descr="б4_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92950" y="1700213"/>
            <a:ext cx="989013" cy="4557712"/>
          </a:xfrm>
          <a:prstGeom prst="rect">
            <a:avLst/>
          </a:prstGeom>
          <a:noFill/>
        </p:spPr>
      </p:pic>
      <p:pic>
        <p:nvPicPr>
          <p:cNvPr id="49173" name="Picture 21" descr="б2_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76825" y="1700213"/>
            <a:ext cx="862013" cy="4537075"/>
          </a:xfrm>
          <a:prstGeom prst="rect">
            <a:avLst/>
          </a:prstGeom>
          <a:noFill/>
        </p:spPr>
      </p:pic>
      <p:pic>
        <p:nvPicPr>
          <p:cNvPr id="49174" name="Picture 22" descr="б1_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700338" y="1628775"/>
            <a:ext cx="790575" cy="4751388"/>
          </a:xfrm>
          <a:prstGeom prst="rect">
            <a:avLst/>
          </a:prstGeom>
          <a:noFill/>
        </p:spPr>
      </p:pic>
      <p:pic>
        <p:nvPicPr>
          <p:cNvPr id="49175" name="Picture 23" descr="б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04025" y="1700213"/>
            <a:ext cx="987425" cy="4557712"/>
          </a:xfrm>
          <a:prstGeom prst="rect">
            <a:avLst/>
          </a:prstGeom>
          <a:noFill/>
        </p:spPr>
      </p:pic>
      <p:pic>
        <p:nvPicPr>
          <p:cNvPr id="49176" name="Picture 24" descr="б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555875" y="1773238"/>
            <a:ext cx="815975" cy="4464050"/>
          </a:xfrm>
          <a:prstGeom prst="rect">
            <a:avLst/>
          </a:prstGeom>
          <a:noFill/>
        </p:spPr>
      </p:pic>
      <p:pic>
        <p:nvPicPr>
          <p:cNvPr id="49178" name="Picture 26" descr="б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-150097">
            <a:off x="4689475" y="1700213"/>
            <a:ext cx="869950" cy="45815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1. Богина Е.В. По обе стороны от… </a:t>
            </a:r>
            <a:r>
              <a:rPr lang="en-US" sz="1400" smtClean="0"/>
              <a:t>[</a:t>
            </a:r>
            <a:r>
              <a:rPr lang="ru-RU" sz="1400" smtClean="0"/>
              <a:t>задание «Половинки букв» - </a:t>
            </a:r>
            <a:r>
              <a:rPr lang="ru-RU" sz="1400" b="1" smtClean="0"/>
              <a:t>слайд № 11</a:t>
            </a:r>
            <a:r>
              <a:rPr lang="en-US" sz="1400" b="1" smtClean="0"/>
              <a:t>]</a:t>
            </a:r>
            <a:r>
              <a:rPr lang="en-US" sz="1400" smtClean="0"/>
              <a:t> </a:t>
            </a:r>
            <a:r>
              <a:rPr lang="ru-RU" sz="1400" smtClean="0"/>
              <a:t>–</a:t>
            </a:r>
            <a:r>
              <a:rPr lang="en-US" sz="1400" smtClean="0"/>
              <a:t> </a:t>
            </a:r>
            <a:r>
              <a:rPr lang="ru-RU" sz="1400" smtClean="0"/>
              <a:t>Издательский дом «Карапуз», 1995г.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2. Земцова О.Н. Вправо-влево, вверх-вниз </a:t>
            </a:r>
            <a:r>
              <a:rPr lang="en-US" sz="1400" smtClean="0"/>
              <a:t>[</a:t>
            </a:r>
            <a:r>
              <a:rPr lang="ru-RU" sz="1400" smtClean="0"/>
              <a:t>задания «Что в руке?» -  </a:t>
            </a:r>
            <a:r>
              <a:rPr lang="ru-RU" sz="1400" b="1" smtClean="0"/>
              <a:t>слайды № 7, 8</a:t>
            </a:r>
            <a:r>
              <a:rPr lang="ru-RU" sz="1400" smtClean="0"/>
              <a:t>,  задание «Кто сидит слева вверху» - </a:t>
            </a:r>
            <a:r>
              <a:rPr lang="ru-RU" sz="1400" b="1" smtClean="0"/>
              <a:t>слайд № 6</a:t>
            </a:r>
            <a:r>
              <a:rPr lang="en-US" sz="1400" b="1" smtClean="0"/>
              <a:t>] -</a:t>
            </a:r>
            <a:r>
              <a:rPr lang="ru-RU" sz="1400" smtClean="0"/>
              <a:t> ООО Издательская Группа «Азбука –Аттикус», 2011г.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/>
              <a:t>3. </a:t>
            </a:r>
            <a:r>
              <a:rPr lang="ru-RU" sz="1400" smtClean="0"/>
              <a:t>Семенова М.А. Левое и правое </a:t>
            </a:r>
            <a:r>
              <a:rPr lang="en-US" sz="1400" smtClean="0"/>
              <a:t> [</a:t>
            </a:r>
            <a:r>
              <a:rPr lang="ru-RU" sz="1400" smtClean="0"/>
              <a:t>задание «Кто слева от жирафа» - </a:t>
            </a:r>
            <a:r>
              <a:rPr lang="ru-RU" sz="1400" b="1" smtClean="0"/>
              <a:t>слайд №</a:t>
            </a:r>
            <a:r>
              <a:rPr lang="ru-RU" sz="1400" smtClean="0"/>
              <a:t> </a:t>
            </a:r>
            <a:r>
              <a:rPr lang="ru-RU" sz="1400" b="1" smtClean="0"/>
              <a:t>5</a:t>
            </a:r>
            <a:r>
              <a:rPr lang="en-US" sz="1400" b="1" smtClean="0"/>
              <a:t>] -</a:t>
            </a:r>
            <a:r>
              <a:rPr lang="ru-RU" sz="1400" smtClean="0"/>
              <a:t>  ИД «Карапуз» № 1  2006г.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/>
              <a:t>                                            </a:t>
            </a:r>
            <a:r>
              <a:rPr lang="ru-RU" sz="1400" b="1" smtClean="0"/>
              <a:t>Электронные ресурсы: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/>
              <a:t>4. </a:t>
            </a:r>
            <a:r>
              <a:rPr lang="ru-RU" sz="1400" smtClean="0"/>
              <a:t>Анимационные картинки кошек –  </a:t>
            </a:r>
            <a:r>
              <a:rPr lang="ru-RU" sz="1400" b="1" smtClean="0"/>
              <a:t>слайд</a:t>
            </a:r>
            <a:r>
              <a:rPr lang="en-US" sz="1400" b="1" smtClean="0"/>
              <a:t>  3</a:t>
            </a:r>
            <a:r>
              <a:rPr lang="ru-RU" sz="1400" smtClean="0">
                <a:solidFill>
                  <a:schemeClr val="bg1"/>
                </a:solidFill>
              </a:rPr>
              <a:t>  </a:t>
            </a:r>
            <a:r>
              <a:rPr lang="ru-RU" sz="1400" smtClean="0"/>
              <a:t> </a:t>
            </a:r>
            <a:endParaRPr lang="en-US" sz="1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u="sng" smtClean="0">
                <a:solidFill>
                  <a:srgbClr val="068990"/>
                </a:solidFill>
              </a:rPr>
              <a:t>https</a:t>
            </a:r>
            <a:r>
              <a:rPr lang="ru-RU" sz="1400" u="sng" smtClean="0">
                <a:solidFill>
                  <a:srgbClr val="068990"/>
                </a:solidFill>
              </a:rPr>
              <a:t>://</a:t>
            </a:r>
            <a:r>
              <a:rPr lang="en-US" sz="1400" u="sng" smtClean="0">
                <a:solidFill>
                  <a:srgbClr val="068990"/>
                </a:solidFill>
              </a:rPr>
              <a:t>go.mail</a:t>
            </a:r>
            <a:r>
              <a:rPr lang="ru-RU" sz="1400" u="sng" smtClean="0">
                <a:solidFill>
                  <a:srgbClr val="068990"/>
                </a:solidFill>
              </a:rPr>
              <a:t>.</a:t>
            </a:r>
            <a:r>
              <a:rPr lang="en-US" sz="1400" u="sng" smtClean="0">
                <a:solidFill>
                  <a:srgbClr val="068990"/>
                </a:solidFill>
              </a:rPr>
              <a:t>ru</a:t>
            </a:r>
            <a:r>
              <a:rPr lang="ru-RU" sz="1400" u="sng" smtClean="0">
                <a:solidFill>
                  <a:srgbClr val="068990"/>
                </a:solidFill>
              </a:rPr>
              <a:t>/</a:t>
            </a:r>
            <a:r>
              <a:rPr lang="en-US" sz="1400" u="sng" smtClean="0">
                <a:solidFill>
                  <a:srgbClr val="068990"/>
                </a:solidFill>
              </a:rPr>
              <a:t>search</a:t>
            </a:r>
            <a:r>
              <a:rPr lang="ru-RU" sz="1400" u="sng" smtClean="0">
                <a:solidFill>
                  <a:srgbClr val="068990"/>
                </a:solidFill>
              </a:rPr>
              <a:t>_</a:t>
            </a:r>
            <a:r>
              <a:rPr lang="en-US" sz="1400" u="sng" smtClean="0">
                <a:solidFill>
                  <a:srgbClr val="068990"/>
                </a:solidFill>
              </a:rPr>
              <a:t>images</a:t>
            </a:r>
            <a:r>
              <a:rPr lang="ru-RU" sz="1400" u="sng" smtClean="0">
                <a:solidFill>
                  <a:srgbClr val="068990"/>
                </a:solidFill>
              </a:rPr>
              <a:t>?</a:t>
            </a:r>
            <a:r>
              <a:rPr lang="en-US" sz="1400" u="sng" smtClean="0">
                <a:solidFill>
                  <a:srgbClr val="068990"/>
                </a:solidFill>
              </a:rPr>
              <a:t>src</a:t>
            </a:r>
            <a:r>
              <a:rPr lang="ru-RU" sz="1400" u="sng" smtClean="0">
                <a:solidFill>
                  <a:srgbClr val="068990"/>
                </a:solidFill>
              </a:rPr>
              <a:t>=</a:t>
            </a:r>
            <a:r>
              <a:rPr lang="en-US" sz="1400" u="sng" smtClean="0">
                <a:solidFill>
                  <a:srgbClr val="068990"/>
                </a:solidFill>
              </a:rPr>
              <a:t>go</a:t>
            </a:r>
            <a:r>
              <a:rPr lang="ru-RU" sz="1400" u="sng" smtClean="0">
                <a:solidFill>
                  <a:srgbClr val="068990"/>
                </a:solidFill>
              </a:rPr>
              <a:t>&amp;</a:t>
            </a:r>
            <a:r>
              <a:rPr lang="en-US" sz="1400" u="sng" smtClean="0">
                <a:solidFill>
                  <a:srgbClr val="068990"/>
                </a:solidFill>
              </a:rPr>
              <a:t>rf</a:t>
            </a:r>
            <a:r>
              <a:rPr lang="ru-RU" sz="1400" u="sng" smtClean="0">
                <a:solidFill>
                  <a:srgbClr val="068990"/>
                </a:solidFill>
              </a:rPr>
              <a:t>=10390&amp;</a:t>
            </a:r>
            <a:r>
              <a:rPr lang="en-US" sz="1400" u="sng" smtClean="0">
                <a:solidFill>
                  <a:srgbClr val="068990"/>
                </a:solidFill>
              </a:rPr>
              <a:t>sbmt</a:t>
            </a:r>
            <a:r>
              <a:rPr lang="ru-RU" sz="1400" u="sng" smtClean="0">
                <a:solidFill>
                  <a:srgbClr val="068990"/>
                </a:solidFill>
              </a:rPr>
              <a:t>=1552591583973&amp;</a:t>
            </a:r>
            <a:r>
              <a:rPr lang="en-US" sz="1400" u="sng" smtClean="0">
                <a:solidFill>
                  <a:srgbClr val="068990"/>
                </a:solidFill>
              </a:rPr>
              <a:t>fm</a:t>
            </a:r>
            <a:r>
              <a:rPr lang="ru-RU" sz="1400" u="sng" smtClean="0">
                <a:solidFill>
                  <a:srgbClr val="068990"/>
                </a:solidFill>
              </a:rPr>
              <a:t>=1&amp;</a:t>
            </a:r>
            <a:r>
              <a:rPr lang="en-US" sz="1400" u="sng" smtClean="0">
                <a:solidFill>
                  <a:srgbClr val="068990"/>
                </a:solidFill>
              </a:rPr>
              <a:t>q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smtClean="0">
                <a:solidFill>
                  <a:schemeClr val="bg1"/>
                </a:solidFill>
              </a:rPr>
              <a:t>                                         </a:t>
            </a:r>
            <a:endParaRPr lang="en-US" sz="1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/>
              <a:t>5. </a:t>
            </a:r>
            <a:r>
              <a:rPr lang="ru-RU" sz="1400" smtClean="0"/>
              <a:t>Картинки – </a:t>
            </a:r>
            <a:r>
              <a:rPr lang="ru-RU" sz="1400" b="1" smtClean="0"/>
              <a:t>слайды №  2, 4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 </a:t>
            </a:r>
            <a:r>
              <a:rPr lang="ru-RU" sz="1400" smtClean="0">
                <a:solidFill>
                  <a:srgbClr val="160690"/>
                </a:solidFill>
                <a:hlinkClick r:id="rId2"/>
              </a:rPr>
              <a:t>https://go.mail.ru/search_images?rf=10390&amp;fm=1&amp;q=детские%20картинки%20%20левая%20и</a:t>
            </a:r>
            <a:endParaRPr lang="ru-RU" sz="1400" smtClean="0">
              <a:solidFill>
                <a:srgbClr val="16069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 smtClean="0">
              <a:solidFill>
                <a:srgbClr val="16069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 </a:t>
            </a:r>
            <a:r>
              <a:rPr lang="en-US" sz="1400" smtClean="0"/>
              <a:t>6. </a:t>
            </a:r>
            <a:r>
              <a:rPr lang="ru-RU" sz="1400" smtClean="0"/>
              <a:t> Картинка – </a:t>
            </a:r>
            <a:r>
              <a:rPr lang="ru-RU" sz="1400" b="1" smtClean="0"/>
              <a:t>слайд № 10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 </a:t>
            </a:r>
            <a:r>
              <a:rPr lang="ru-RU" sz="1400" u="sng" smtClean="0">
                <a:solidFill>
                  <a:srgbClr val="068990"/>
                </a:solidFill>
              </a:rPr>
              <a:t>https://go.mail.ru/search_images?rf=10390&amp;fm=1&amp;q=детские%20картинки%20%20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u="sng" smtClean="0">
              <a:solidFill>
                <a:srgbClr val="06899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1400" smtClean="0"/>
              <a:t>7.</a:t>
            </a:r>
            <a:r>
              <a:rPr lang="en-US" sz="1400" smtClean="0">
                <a:solidFill>
                  <a:schemeClr val="bg1"/>
                </a:solidFill>
              </a:rPr>
              <a:t>  </a:t>
            </a:r>
            <a:r>
              <a:rPr lang="ru-RU" sz="1400" smtClean="0"/>
              <a:t>Картинки – </a:t>
            </a:r>
            <a:r>
              <a:rPr lang="ru-RU" sz="1400" b="1" smtClean="0"/>
              <a:t>слайд № 9</a:t>
            </a:r>
            <a:endParaRPr lang="ru-RU" sz="1400" b="1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smtClean="0">
                <a:solidFill>
                  <a:srgbClr val="160690"/>
                </a:solidFill>
                <a:hlinkClick r:id="rId3"/>
              </a:rPr>
              <a:t>https://go.mail.ru/search_images?src=go&amp;fr=mailru&amp;sbmt=1552498776894&amp;fm=1&amp;q</a:t>
            </a:r>
            <a:r>
              <a:rPr lang="ru-RU" sz="1400" smtClean="0">
                <a:solidFill>
                  <a:srgbClr val="160690"/>
                </a:solidFill>
              </a:rPr>
              <a:t>=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1400" smtClean="0">
              <a:solidFill>
                <a:srgbClr val="16069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 smtClean="0">
              <a:solidFill>
                <a:srgbClr val="160690"/>
              </a:solidFill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solidFill>
            <a:srgbClr val="FFFFCC"/>
          </a:solidFill>
          <a:ln w="25400" algn="ctr">
            <a:solidFill>
              <a:srgbClr val="23236F"/>
            </a:solidFill>
            <a:rou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16069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Список использованных источников</a:t>
            </a:r>
          </a:p>
        </p:txBody>
      </p:sp>
      <p:pic>
        <p:nvPicPr>
          <p:cNvPr id="46085" name="Picture 5" descr="1438182309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005263"/>
            <a:ext cx="658813" cy="363537"/>
          </a:xfrm>
          <a:prstGeom prst="rect">
            <a:avLst/>
          </a:prstGeom>
          <a:noFill/>
        </p:spPr>
      </p:pic>
      <p:pic>
        <p:nvPicPr>
          <p:cNvPr id="46086" name="Picture 6" descr="gdpravogdelev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860800"/>
            <a:ext cx="492125" cy="504825"/>
          </a:xfrm>
          <a:prstGeom prst="rect">
            <a:avLst/>
          </a:prstGeom>
          <a:noFill/>
        </p:spPr>
      </p:pic>
      <p:pic>
        <p:nvPicPr>
          <p:cNvPr id="46087" name="Picture 7" descr="i_0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724400"/>
            <a:ext cx="433388" cy="503238"/>
          </a:xfrm>
          <a:prstGeom prst="rect">
            <a:avLst/>
          </a:prstGeom>
          <a:noFill/>
        </p:spPr>
      </p:pic>
      <p:pic>
        <p:nvPicPr>
          <p:cNvPr id="46088" name="Picture 8" descr="babochka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6252">
            <a:off x="3779838" y="5661025"/>
            <a:ext cx="431800" cy="341313"/>
          </a:xfrm>
          <a:prstGeom prst="rect">
            <a:avLst/>
          </a:prstGeom>
          <a:noFill/>
        </p:spPr>
      </p:pic>
      <p:pic>
        <p:nvPicPr>
          <p:cNvPr id="46089" name="Picture 9" descr="imena_malchikov_po_mesyac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575" y="5516563"/>
            <a:ext cx="406400" cy="5762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47813" y="5705475"/>
            <a:ext cx="1414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левой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227763" y="5661025"/>
            <a:ext cx="1649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правой</a:t>
            </a:r>
          </a:p>
        </p:txBody>
      </p:sp>
      <p:pic>
        <p:nvPicPr>
          <p:cNvPr id="6153" name="Picture 9" descr="Копия 1438182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1268413"/>
            <a:ext cx="37258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 descr="Копия (2) 14381823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268413"/>
            <a:ext cx="4073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28625" y="214313"/>
            <a:ext cx="8143875" cy="928687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160690"/>
                </a:solidFill>
              </a:rPr>
              <a:t>Ты какой рукой рисуешь?</a:t>
            </a:r>
          </a:p>
        </p:txBody>
      </p:sp>
      <p:sp>
        <p:nvSpPr>
          <p:cNvPr id="11" name="Стрелка вправо 10">
            <a:hlinkClick r:id="" action="ppaction://hlinkshowjump?jump=nextslide" highlightClick="1">
              <a:snd r:embed="rId4" name="click.wav" builtIn="1"/>
            </a:hlinkClick>
          </p:cNvPr>
          <p:cNvSpPr/>
          <p:nvPr/>
        </p:nvSpPr>
        <p:spPr>
          <a:xfrm>
            <a:off x="8572500" y="2857500"/>
            <a:ext cx="428625" cy="714375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49" grpId="1"/>
      <p:bldP spid="6149" grpId="2"/>
      <p:bldP spid="6151" grpId="0"/>
      <p:bldP spid="61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4000" b="1" smtClean="0">
              <a:solidFill>
                <a:srgbClr val="FFFF99"/>
              </a:solidFill>
            </a:endParaRPr>
          </a:p>
        </p:txBody>
      </p:sp>
      <p:pic>
        <p:nvPicPr>
          <p:cNvPr id="7171" name="Picture 5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84313"/>
            <a:ext cx="9144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9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3688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85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41888"/>
            <a:ext cx="1047591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8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310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0" descr="avatar26659_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43888" y="3933825"/>
            <a:ext cx="6937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39750" y="333375"/>
            <a:ext cx="8143875" cy="928688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160690"/>
                </a:solidFill>
              </a:rPr>
              <a:t>В какую сторону бегут коты?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160690"/>
                </a:solidFill>
              </a:rPr>
              <a:t>Какие машинки едут вправо?</a:t>
            </a:r>
          </a:p>
        </p:txBody>
      </p:sp>
      <p:pic>
        <p:nvPicPr>
          <p:cNvPr id="48133" name="Picture 5" descr="машина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924175"/>
            <a:ext cx="2232025" cy="1335088"/>
          </a:xfrm>
          <a:prstGeom prst="rect">
            <a:avLst/>
          </a:prstGeom>
          <a:noFill/>
        </p:spPr>
      </p:pic>
      <p:pic>
        <p:nvPicPr>
          <p:cNvPr id="48134" name="Picture 6" descr="машина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628775"/>
            <a:ext cx="2519362" cy="1506538"/>
          </a:xfrm>
          <a:prstGeom prst="rect">
            <a:avLst/>
          </a:prstGeom>
          <a:noFill/>
        </p:spPr>
      </p:pic>
      <p:pic>
        <p:nvPicPr>
          <p:cNvPr id="48135" name="Picture 7" descr="машина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933825"/>
            <a:ext cx="2060575" cy="1231900"/>
          </a:xfrm>
          <a:prstGeom prst="rect">
            <a:avLst/>
          </a:prstGeom>
          <a:noFill/>
        </p:spPr>
      </p:pic>
      <p:pic>
        <p:nvPicPr>
          <p:cNvPr id="48136" name="Picture 8" descr="машина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700213"/>
            <a:ext cx="2133600" cy="1276350"/>
          </a:xfrm>
          <a:prstGeom prst="rect">
            <a:avLst/>
          </a:prstGeom>
          <a:noFill/>
        </p:spPr>
      </p:pic>
      <p:pic>
        <p:nvPicPr>
          <p:cNvPr id="48137" name="Picture 9" descr="машина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5013325"/>
            <a:ext cx="2276475" cy="1362075"/>
          </a:xfrm>
          <a:prstGeom prst="rect">
            <a:avLst/>
          </a:prstGeom>
          <a:noFill/>
        </p:spPr>
      </p:pic>
      <p:pic>
        <p:nvPicPr>
          <p:cNvPr id="48138" name="Picture 10" descr="машина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4149725"/>
            <a:ext cx="2159000" cy="1290638"/>
          </a:xfrm>
          <a:prstGeom prst="rect">
            <a:avLst/>
          </a:prstGeom>
          <a:noFill/>
        </p:spPr>
      </p:pic>
      <p:pic>
        <p:nvPicPr>
          <p:cNvPr id="48139" name="Picture 11" descr="машина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1050" y="5522913"/>
            <a:ext cx="2232025" cy="13350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0694 L 0.8033 -0.003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-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-0.00462 L -0.59445 -0.0046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035 L 0.99253 -0.0196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78035E-7 L -0.88854 0.0117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0289E-6 L -0.7033 0.0046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21965E-6 L 0.81511 -0.01318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-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9942E-6 L -0.91197 0.01619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8313" y="333375"/>
            <a:ext cx="8143875" cy="1152525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>
                <a:solidFill>
                  <a:srgbClr val="160690"/>
                </a:solidFill>
              </a:rPr>
              <a:t>Кто слева от жирафа?</a:t>
            </a:r>
          </a:p>
        </p:txBody>
      </p:sp>
      <p:pic>
        <p:nvPicPr>
          <p:cNvPr id="9224" name="Picture 8" descr="Копия животны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2147888"/>
            <a:ext cx="7980362" cy="4710112"/>
          </a:xfrm>
          <a:prstGeom prst="rect">
            <a:avLst/>
          </a:prstGeom>
          <a:noFill/>
        </p:spPr>
      </p:pic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2339975" y="4149725"/>
            <a:ext cx="647700" cy="8636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39750" y="260350"/>
            <a:ext cx="8143875" cy="1311275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4000"/>
              </a:lnSpc>
            </a:pPr>
            <a:r>
              <a:rPr lang="ru-RU" sz="4000" b="1">
                <a:solidFill>
                  <a:srgbClr val="160690"/>
                </a:solidFill>
              </a:rPr>
              <a:t>Кто</a:t>
            </a:r>
            <a:r>
              <a:rPr lang="ru-RU" sz="4400" b="1">
                <a:solidFill>
                  <a:srgbClr val="160690"/>
                </a:solidFill>
              </a:rPr>
              <a:t> </a:t>
            </a:r>
            <a:r>
              <a:rPr lang="ru-RU" sz="4000" b="1">
                <a:solidFill>
                  <a:srgbClr val="160690"/>
                </a:solidFill>
              </a:rPr>
              <a:t>сидит</a:t>
            </a:r>
          </a:p>
          <a:p>
            <a:pPr algn="ctr">
              <a:lnSpc>
                <a:spcPts val="4000"/>
              </a:lnSpc>
            </a:pPr>
            <a:r>
              <a:rPr lang="ru-RU" sz="4400" b="1">
                <a:solidFill>
                  <a:srgbClr val="160690"/>
                </a:solidFill>
              </a:rPr>
              <a:t> </a:t>
            </a:r>
            <a:r>
              <a:rPr lang="ru-RU" sz="4000" b="1">
                <a:solidFill>
                  <a:srgbClr val="160690"/>
                </a:solidFill>
              </a:rPr>
              <a:t>слева вверху?</a:t>
            </a:r>
          </a:p>
        </p:txBody>
      </p:sp>
      <p:pic>
        <p:nvPicPr>
          <p:cNvPr id="40963" name="Picture 7" descr="C:\Users\User\Desktop\Новая папка (2)\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1275" y="3068638"/>
            <a:ext cx="18811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8" descr="C:\Users\User\Desktop\Новая папка (2)\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1773238"/>
            <a:ext cx="18097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9" descr="C:\Users\User\Desktop\Новая папка (2)\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025" y="4365625"/>
            <a:ext cx="18097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0" descr="C:\Users\User\Desktop\Новая папка (2)\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1773238"/>
            <a:ext cx="1825625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1" descr="C:\Users\User\Desktop\Новая папка (2)\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550" y="4149725"/>
            <a:ext cx="174942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девочка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1700213"/>
            <a:ext cx="26257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девочка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625" y="1700213"/>
            <a:ext cx="28686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рука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350" y="2924175"/>
            <a:ext cx="173513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рука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950" y="2781300"/>
            <a:ext cx="7493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chemeClr val="accent2"/>
                </a:solidFill>
              </a:rPr>
              <a:t>Что у девочки в правой руке?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160690"/>
                </a:solidFill>
              </a:rPr>
              <a:t>Что у мальчика в левой руке?</a:t>
            </a:r>
          </a:p>
        </p:txBody>
      </p:sp>
      <p:sp>
        <p:nvSpPr>
          <p:cNvPr id="2" name="Скругленный прямоугольник 8"/>
          <p:cNvSpPr/>
          <p:nvPr/>
        </p:nvSpPr>
        <p:spPr>
          <a:xfrm>
            <a:off x="468313" y="260350"/>
            <a:ext cx="8229600" cy="114300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160690"/>
                </a:solidFill>
              </a:rPr>
              <a:t>Что у мальчика в левой руке?</a:t>
            </a:r>
          </a:p>
        </p:txBody>
      </p:sp>
      <p:sp>
        <p:nvSpPr>
          <p:cNvPr id="3" name="Скругленный прямоугольник 8"/>
          <p:cNvSpPr/>
          <p:nvPr/>
        </p:nvSpPr>
        <p:spPr>
          <a:xfrm>
            <a:off x="468313" y="260350"/>
            <a:ext cx="8229600" cy="114300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>
                <a:solidFill>
                  <a:srgbClr val="160690"/>
                </a:solidFill>
              </a:rPr>
              <a:t>Что у мальчика в левой руке?</a:t>
            </a:r>
          </a:p>
        </p:txBody>
      </p:sp>
      <p:pic>
        <p:nvPicPr>
          <p:cNvPr id="38917" name="Picture 9" descr="C:\Users\User\Desktop\Новая папка (2)\мальчик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1844675"/>
            <a:ext cx="36036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1" descr="C:\Users\User\Desktop\Новая папка (2)\мальчик 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773238"/>
            <a:ext cx="40846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2" descr="C:\Users\User\Desktop\Новая папка (2)\молоток 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625" y="3933825"/>
            <a:ext cx="966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0" descr="C:\Users\User\Desktop\Новая папка (2)\молоток 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5" y="4149725"/>
            <a:ext cx="1368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>
                <a:solidFill>
                  <a:srgbClr val="160690"/>
                </a:solidFill>
              </a:rPr>
              <a:t>На какую руку села бабочка?</a:t>
            </a:r>
          </a:p>
        </p:txBody>
      </p:sp>
      <p:pic>
        <p:nvPicPr>
          <p:cNvPr id="45059" name="Picture 3" descr="imena_malchikov_po_mesyaca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1628775"/>
            <a:ext cx="3516312" cy="4984750"/>
          </a:xfrm>
          <a:prstGeom prst="rect">
            <a:avLst/>
          </a:prstGeom>
          <a:noFill/>
        </p:spPr>
      </p:pic>
      <p:pic>
        <p:nvPicPr>
          <p:cNvPr id="45060" name="Picture 4" descr="babochka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64568">
            <a:off x="6877050" y="5876925"/>
            <a:ext cx="985838" cy="781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72254E-6 C -0.0026 -0.00371 -0.00329 -0.00949 -0.00625 -0.01272 C -0.00989 -0.01666 -0.01475 -0.0185 -0.01892 -0.02128 C -0.021 -0.02267 -0.02534 -0.02544 -0.02534 -0.02544 C -0.0335 -0.04764 -0.02239 -0.02197 -0.03489 -0.03816 C -0.04392 -0.04995 -0.02795 -0.04024 -0.04114 -0.04671 C -0.04704 -0.05411 -0.0467 -0.05758 -0.04913 -0.06775 C -0.04982 -0.07076 -0.05138 -0.0733 -0.05225 -0.07631 C -0.05364 -0.08116 -0.05451 -0.08625 -0.05555 -0.09111 C -0.05486 -0.11446 -0.06024 -0.14775 -0.0427 -0.16278 C -0.03975 -0.17943 -0.02552 -0.19538 -0.01423 -0.20301 C -0.00659 -0.21642 -0.00329 -0.21735 0.00643 -0.22637 C 0.01198 -0.23723 0.01372 -0.23608 0.02066 -0.24324 C 0.02726 -0.25018 0.03559 -0.26105 0.04132 -0.26868 C 0.04323 -0.27122 0.04584 -0.27261 0.04775 -0.27492 C 0.05105 -0.27885 0.0573 -0.28764 0.0573 -0.28764 C 0.06042 -0.30012 0.06823 -0.30983 0.07153 -0.32139 C 0.07535 -0.33457 0.07848 -0.34775 0.08108 -0.36163 C 0.08004 -0.37296 0.07952 -0.38429 0.07778 -0.39538 C 0.07691 -0.40093 0.07344 -0.40556 0.07153 -0.41018 C 0.06563 -0.42429 0.06129 -0.44116 0.05087 -0.45041 C 0.0474 -0.45735 0.0382 -0.46937 0.0382 -0.46937 C 0.03542 -0.48047 0.02466 -0.48833 0.01754 -0.49481 C 0.01337 -0.4985 0.01042 -0.50405 0.00643 -0.50752 C -0.00746 -0.52001 -0.02534 -0.52139 -0.04114 -0.5244 C -0.04513 -0.52949 -0.04288 -0.52856 -0.04757 -0.52856 " pathEditMode="relative" ptsTypes="fffffffffffffffffffffffff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57 -0.52855 C -0.06041 -0.54011 -0.06736 -0.5482 -0.08246 -0.55398 C -0.09757 -0.5526 -0.10607 -0.55098 -0.11927 -0.54543 C -0.12239 -0.54266 -0.12534 -0.53988 -0.12847 -0.53711 C -0.12968 -0.53595 -0.13055 -0.53364 -0.13194 -0.53271 C -0.13489 -0.53063 -0.14132 -0.52855 -0.14132 -0.52855 C -0.14444 -0.52578 -0.14861 -0.52439 -0.15087 -0.52023 C -0.15173 -0.51815 -0.15278 -0.5156 -0.15416 -0.51375 C -0.15746 -0.50982 -0.16163 -0.50659 -0.1651 -0.50312 C -0.16684 -0.50173 -0.16996 -0.49896 -0.16996 -0.49896 C -0.17604 -0.48693 -0.16944 -0.4978 -0.17778 -0.48832 C -0.18906 -0.4756 -0.18159 -0.47976 -0.19062 -0.47583 C -0.19496 -0.46982 -0.19861 -0.46936 -0.20486 -0.46728 C -0.21232 -0.4578 -0.22708 -0.45572 -0.23646 -0.45248 C -0.24566 -0.44948 -0.25451 -0.44393 -0.26371 -0.44185 C -0.29548 -0.43445 -0.27534 -0.44023 -0.30156 -0.4356 C -0.31319 -0.43352 -0.32396 -0.42982 -0.33489 -0.42497 C -0.33663 -0.42427 -0.33802 -0.42358 -0.33958 -0.42289 C -0.34114 -0.42219 -0.34288 -0.4215 -0.34444 -0.42081 C -0.346 -0.42011 -0.34913 -0.41872 -0.34913 -0.41872 C -0.36528 -0.40416 -0.34166 -0.4245 -0.36024 -0.41225 C -0.36163 -0.41133 -0.36215 -0.40901 -0.36354 -0.40809 C -0.36493 -0.40693 -0.36666 -0.4067 -0.36823 -0.40601 C -0.375 -0.39907 -0.38159 -0.3956 -0.38889 -0.38913 C -0.39427 -0.38427 -0.39635 -0.38081 -0.40312 -0.37849 C -0.40503 -0.37479 -0.40781 -0.37179 -0.40955 -0.36786 C -0.41284 -0.36069 -0.41406 -0.3519 -0.41736 -0.34474 C -0.42187 -0.33479 -0.42916 -0.32578 -0.43646 -0.3193 C -0.4375 -0.31722 -0.43819 -0.31468 -0.43958 -0.31306 C -0.44097 -0.31167 -0.44323 -0.31237 -0.44444 -0.31075 C -0.45416 -0.29803 -0.44687 -0.29618 -0.46024 -0.29179 C -0.46666 -0.28393 -0.47326 -0.27583 -0.48107 -0.27075 C -0.49097 -0.25664 -0.50087 -0.24185 -0.50955 -0.22635 C -0.51649 -0.2141 -0.5217 -0.19491 -0.53177 -0.18612 C -0.53368 -0.1845 -0.53593 -0.18358 -0.53802 -0.18196 C -0.53975 -0.18057 -0.54132 -0.17896 -0.54288 -0.17757 C -0.54757 -0.16832 -0.54948 -0.17156 -0.55555 -0.16508 C -0.56232 -0.15792 -0.56927 -0.15098 -0.57778 -0.14797 C -0.59427 -0.13341 -0.62552 -0.1304 -0.64444 -0.12693 C -0.68298 -0.13109 -0.66979 -0.13109 -0.68403 -0.13109 " pathEditMode="relative" ptsTypes="fffffffffffffffffffffffffffffffffffffffA">
                                      <p:cBhvr>
                                        <p:cTn id="12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402 -0.13109 C -0.68732 -0.1445 -0.69774 -0.15375 -0.70155 -0.16693 C -0.70329 -0.17248 -0.70416 -0.17849 -0.70624 -0.18404 C -0.71024 -0.19514 -0.70798 -0.18612 -0.71267 -0.19445 C -0.71492 -0.19861 -0.71892 -0.20716 -0.71892 -0.20716 C -0.71753 -0.24994 -0.72048 -0.28554 -0.69201 -0.31075 C -0.67204 -0.30936 -0.66562 -0.3082 -0.64912 -0.3045 C -0.63489 -0.30589 -0.62048 -0.30635 -0.60624 -0.30866 C -0.59895 -0.30982 -0.58819 -0.31861 -0.5809 -0.32138 C -0.5743 -0.32716 -0.56614 -0.3371 -0.55867 -0.34034 C -0.55034 -0.36323 -0.54669 -0.39028 -0.53958 -0.41433 C -0.53662 -0.4245 -0.53593 -0.43121 -0.53159 -0.43976 C -0.5276 -0.45595 -0.51388 -0.47051 -0.50155 -0.4756 C -0.49687 -0.47745 -0.49183 -0.47838 -0.48715 -0.47999 C -0.48402 -0.48115 -0.47777 -0.48416 -0.47777 -0.48416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279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Список использованных источников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26</cp:revision>
  <dcterms:created xsi:type="dcterms:W3CDTF">2003-10-16T21:13:27Z</dcterms:created>
  <dcterms:modified xsi:type="dcterms:W3CDTF">2019-03-20T08:43:46Z</dcterms:modified>
</cp:coreProperties>
</file>