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6.7084481627296605E-2"/>
          <c:y val="0.16623449803149615"/>
          <c:w val="0.53292700131233584"/>
          <c:h val="0.799390501968503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Считаешь ли ты себя индивидом?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0.68000000000000038</c:v>
                </c:pt>
                <c:pt idx="1">
                  <c:v>2.0000000000000007E-2</c:v>
                </c:pt>
                <c:pt idx="2">
                  <c:v>0.3000000000000001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C-45BE-86F8-381A020417BC}"/>
            </c:ext>
          </c:extLst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E2A08-D2BF-4011-9258-923A6DBA58FB}" type="datetimeFigureOut">
              <a:rPr lang="ru-RU"/>
              <a:pPr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0122-1DE2-4A30-ACC6-F25CA2633A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13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558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8504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63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464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94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815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1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2634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138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1257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270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307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0122-1DE2-4A30-ACC6-F25CA2633AC0}" type="slidenum">
              <a:rPr lang="ru-RU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91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571480"/>
            <a:ext cx="9358346" cy="183082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 smtClean="0"/>
              <a:t>Энциклопедия</a:t>
            </a:r>
            <a:br>
              <a:rPr lang="ru-RU" dirty="0" smtClean="0"/>
            </a:br>
            <a:r>
              <a:rPr lang="ru-RU" dirty="0" smtClean="0"/>
              <a:t> слова индивид»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71592" y="2643182"/>
            <a:ext cx="3672408" cy="251879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 </a:t>
            </a:r>
            <a:r>
              <a:rPr lang="ru-RU" dirty="0">
                <a:solidFill>
                  <a:schemeClr val="tx1"/>
                </a:solidFill>
              </a:rPr>
              <a:t>ученица 8Б класса</a:t>
            </a:r>
          </a:p>
          <a:p>
            <a:r>
              <a:rPr lang="ru-RU" dirty="0" err="1">
                <a:solidFill>
                  <a:schemeClr val="tx1"/>
                </a:solidFill>
              </a:rPr>
              <a:t>Крюченкова</a:t>
            </a:r>
            <a:r>
              <a:rPr lang="ru-RU" dirty="0">
                <a:solidFill>
                  <a:schemeClr val="tx1"/>
                </a:solidFill>
              </a:rPr>
              <a:t> Валерия</a:t>
            </a:r>
          </a:p>
          <a:p>
            <a:r>
              <a:rPr lang="ru-RU" dirty="0">
                <a:solidFill>
                  <a:schemeClr val="tx1"/>
                </a:solidFill>
              </a:rPr>
              <a:t>Руководитель Волкова Т.А.</a:t>
            </a:r>
          </a:p>
          <a:p>
            <a:r>
              <a:rPr lang="ru-RU" dirty="0">
                <a:solidFill>
                  <a:schemeClr val="tx1"/>
                </a:solidFill>
              </a:rPr>
              <a:t>Учитель русского языка и литературы МАОУ СОШ №22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714356"/>
            <a:ext cx="2714612" cy="394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2603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415" y="517599"/>
            <a:ext cx="9683172" cy="831994"/>
          </a:xfrm>
        </p:spPr>
        <p:txBody>
          <a:bodyPr>
            <a:normAutofit fontScale="90000"/>
          </a:bodyPr>
          <a:lstStyle/>
          <a:p>
            <a:r>
              <a:rPr lang="ru-RU">
                <a:latin typeface="Lucida Sans Unicode"/>
                <a:cs typeface="Lucida Sans Unicode"/>
              </a:rPr>
              <a:t>Соотношение понятий</a:t>
            </a:r>
            <a:r>
              <a:rPr lang="ru-RU">
                <a:latin typeface="Arial" charset="0"/>
                <a:cs typeface="Arial" charset="0"/>
              </a:rPr>
              <a:t>: индивид, индивидуальность, личность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62" y="1164907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/>
              <a:t/>
            </a:r>
            <a:br>
              <a:rPr lang="ru-RU"/>
            </a:br>
            <a:r>
              <a:rPr lang="ru-RU" sz="2400">
                <a:latin typeface="Arial" charset="0"/>
                <a:cs typeface="Arial" charset="0"/>
              </a:rPr>
              <a:t>Длительное время в литературе указанные понятия почти не различались и употреблялись как что-то взаимозаменяемое. Постепенно этот подход был преодолен.</a:t>
            </a:r>
          </a:p>
          <a:p>
            <a:pPr marL="109728" indent="0">
              <a:buNone/>
            </a:pPr>
            <a:r>
              <a:rPr lang="ru-RU" sz="2400">
                <a:latin typeface="Arial" charset="0"/>
                <a:cs typeface="Arial" charset="0"/>
              </a:rPr>
              <a:t>Если по своей сущности личность социальна, то по способу своего существования она индивидуальна. Индивидуальность - это </a:t>
            </a:r>
            <a:r>
              <a:rPr lang="ru-RU" sz="2400">
                <a:solidFill>
                  <a:srgbClr val="333333"/>
                </a:solidFill>
                <a:latin typeface="Arial" charset="0"/>
                <a:cs typeface="Arial" charset="0"/>
              </a:rPr>
              <a:t>совокупность характерных особенностей и свойств, отличающих одного индивида от другого.Личность -это человеческий индивид, взятый в аспекте его социальных качеств (взгляды, способности, потребности, интересы, моральные убеждения и т. д.).</a:t>
            </a:r>
          </a:p>
        </p:txBody>
      </p:sp>
    </p:spTree>
    <p:extLst>
      <p:ext uri="{BB962C8B-B14F-4D97-AF65-F5344CB8AC3E}">
        <p14:creationId xmlns:p14="http://schemas.microsoft.com/office/powerpoint/2010/main" xmlns="" val="120979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004" y="273184"/>
            <a:ext cx="6482655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 dirty="0">
                <a:latin typeface=""/>
              </a:rPr>
              <a:t>Проведение и результаты </a:t>
            </a:r>
            <a:r>
              <a:rPr lang="ru-RU" sz="2400" dirty="0"/>
              <a:t>опроса</a:t>
            </a:r>
          </a:p>
        </p:txBody>
      </p:sp>
      <p:sp>
        <p:nvSpPr>
          <p:cNvPr id="7" name="TextBox 6"/>
          <p:cNvSpPr txBox="1"/>
          <p:nvPr/>
        </p:nvSpPr>
        <p:spPr>
          <a:xfrm flipV="1">
            <a:off x="10858544" y="2452864"/>
            <a:ext cx="272656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Текст слайда</a:t>
            </a:r>
          </a:p>
        </p:txBody>
      </p:sp>
      <p:sp>
        <p:nvSpPr>
          <p:cNvPr id="8" name="TextBox 7"/>
          <p:cNvSpPr txBox="1"/>
          <p:nvPr/>
        </p:nvSpPr>
        <p:spPr>
          <a:xfrm flipH="1" flipV="1">
            <a:off x="-4786378" y="3286124"/>
            <a:ext cx="71438" cy="3416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Текст слайда</a:t>
            </a:r>
          </a:p>
        </p:txBody>
      </p:sp>
      <p:pic>
        <p:nvPicPr>
          <p:cNvPr id="9" name="Рисунок 8" descr="57514-193572-odd20one20out202jpg-620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4086" y="4656132"/>
            <a:ext cx="3851555" cy="2189911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37937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Lucida Sans Unicode"/>
              </a:rPr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>
                <a:cs typeface="Lucida Sans Unicode"/>
              </a:rPr>
              <a:t>С помощью дополнительной информации гипотеза подтвердилась, и я смогла :</a:t>
            </a:r>
          </a:p>
          <a:p>
            <a:r>
              <a:rPr lang="ru-RU" dirty="0">
                <a:cs typeface="Lucida Sans Unicode"/>
              </a:rPr>
              <a:t>узнать значение и этимологию слова "индивид"</a:t>
            </a:r>
          </a:p>
          <a:p>
            <a:r>
              <a:rPr lang="ru-RU" dirty="0">
                <a:cs typeface="Lucida Sans Unicode"/>
              </a:rPr>
              <a:t>изучить особенности данного слова</a:t>
            </a:r>
          </a:p>
          <a:p>
            <a:r>
              <a:rPr lang="ru-RU" dirty="0">
                <a:cs typeface="Lucida Sans Unicode"/>
              </a:rPr>
              <a:t>провести опрос среди сверстников и узнать их точку зрения по вопросу, который меня интересует</a:t>
            </a:r>
          </a:p>
          <a:p>
            <a:r>
              <a:rPr lang="ru-RU" dirty="0">
                <a:cs typeface="Lucida Sans Unicode"/>
              </a:rPr>
              <a:t>соотнести такие понятия, как: индивид, индивидуальность и личность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040029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cs typeface="Lucida Sans Unicode"/>
              </a:rPr>
              <a:t>информация на различных интернет-сайтах</a:t>
            </a:r>
          </a:p>
          <a:p>
            <a:r>
              <a:rPr lang="ru-RU" dirty="0">
                <a:cs typeface="Lucida Sans Unicode"/>
              </a:rPr>
              <a:t>этимологический словарь русского языка</a:t>
            </a:r>
          </a:p>
          <a:p>
            <a:r>
              <a:rPr lang="ru-RU" dirty="0">
                <a:cs typeface="Lucida Sans Unicode"/>
              </a:rPr>
              <a:t>морфологический словарь</a:t>
            </a:r>
          </a:p>
          <a:p>
            <a:r>
              <a:rPr lang="ru-RU" dirty="0">
                <a:cs typeface="Lucida Sans Unicode"/>
              </a:rPr>
              <a:t>словарь иностранных слов</a:t>
            </a:r>
          </a:p>
          <a:p>
            <a:r>
              <a:rPr lang="ru-RU" dirty="0">
                <a:cs typeface="Lucida Sans Unicode"/>
              </a:rPr>
              <a:t>словарь синонимов</a:t>
            </a:r>
          </a:p>
          <a:p>
            <a:r>
              <a:rPr lang="ru-RU" dirty="0">
                <a:cs typeface="Lucida Sans Unicode"/>
              </a:rPr>
              <a:t>толковый словарь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Lucida Sans Unicode"/>
              </a:rPr>
              <a:t>Используемая литература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428578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Будучи существом мыслящим, человек нередко задумывается над вопросом «Кто я?»</a:t>
            </a:r>
            <a:br>
              <a:rPr lang="ru-RU" dirty="0" smtClean="0"/>
            </a:br>
            <a:r>
              <a:rPr lang="ru-RU" dirty="0" smtClean="0"/>
              <a:t>      Каждый может </a:t>
            </a:r>
            <a:r>
              <a:rPr lang="ru-RU" dirty="0" smtClean="0"/>
              <a:t>согласиться </a:t>
            </a:r>
            <a:r>
              <a:rPr lang="ru-RU" dirty="0" smtClean="0"/>
              <a:t>со множеством определений. Среди них – имя, черты характера, увлечения.</a:t>
            </a:r>
            <a:br>
              <a:rPr lang="ru-RU" dirty="0" smtClean="0"/>
            </a:br>
            <a:r>
              <a:rPr lang="ru-RU" dirty="0" smtClean="0"/>
              <a:t>      Мы часто употребляем в своей речи фразу «человек-индивид», не полностью понимая ее значения. Я решила рассмотреть это слово, чтобы употреблять его в своей речи осмысленно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"/>
              </a:rPr>
              <a:t>      </a:t>
            </a:r>
            <a:r>
              <a:rPr lang="ru-RU" dirty="0"/>
              <a:t>С помощью различных источников узнаем как можно больше информации о данном слове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pic>
        <p:nvPicPr>
          <p:cNvPr id="4" name="Рисунок 3" descr="se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786058"/>
            <a:ext cx="5000660" cy="32390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узнать значение и этимологию данного слова в различных толковых словарях</a:t>
            </a:r>
          </a:p>
          <a:p>
            <a:r>
              <a:rPr lang="ru-RU" dirty="0"/>
              <a:t>изучить особенности слова "индивид"</a:t>
            </a:r>
          </a:p>
          <a:p>
            <a:r>
              <a:rPr lang="ru-RU" dirty="0"/>
              <a:t>провести опрос среди сверстников</a:t>
            </a:r>
          </a:p>
          <a:p>
            <a:r>
              <a:rPr lang="ru-RU" dirty="0">
                <a:latin typeface=""/>
                <a:cs typeface="Arial" charset="0"/>
              </a:rPr>
              <a:t>соотнести понятия</a:t>
            </a:r>
            <a:r>
              <a:rPr lang="ru-RU" dirty="0">
                <a:latin typeface="Arial" charset="0"/>
                <a:cs typeface="Arial" charset="0"/>
              </a:rPr>
              <a:t>: индивид, индивидуальность, личность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pic>
        <p:nvPicPr>
          <p:cNvPr id="4" name="Рисунок 3" descr="57514-193572-odd20one20out202jpg-620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3714752"/>
            <a:ext cx="2529518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9358" y="1409886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>
                <a:cs typeface="Lucida Sans Unicode"/>
              </a:rPr>
              <a:t>Человек с рождения считается индивидом, потому что он считается самостоятельно существующим организмом, отдельной особью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Lucida Sans Unicode"/>
              </a:rPr>
              <a:t>Гипотеза</a:t>
            </a:r>
          </a:p>
        </p:txBody>
      </p:sp>
      <p:pic>
        <p:nvPicPr>
          <p:cNvPr id="4" name="Рисунок 3" descr="57514-193572-odd20one20out202jpg-620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000372"/>
            <a:ext cx="4465053" cy="353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10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5213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sz="2800" dirty="0">
                <a:latin typeface="Lucida Sans Unicode" charset="0"/>
                <a:cs typeface="Lucida Sans Unicode" charset="0"/>
              </a:rPr>
              <a:t>Происходит от лат. </a:t>
            </a:r>
            <a:r>
              <a:rPr lang="ru-RU" sz="2800" dirty="0" err="1">
                <a:latin typeface="Lucida Sans Unicode" charset="0"/>
                <a:cs typeface="Lucida Sans Unicode" charset="0"/>
              </a:rPr>
              <a:t>individuum</a:t>
            </a:r>
            <a:r>
              <a:rPr lang="ru-RU" sz="2800" dirty="0">
                <a:latin typeface="Lucida Sans Unicode" charset="0"/>
                <a:cs typeface="Lucida Sans Unicode" charset="0"/>
              </a:rPr>
              <a:t> «атом», от </a:t>
            </a:r>
            <a:r>
              <a:rPr lang="ru-RU" sz="2800" dirty="0" err="1">
                <a:latin typeface="Lucida Sans Unicode" charset="0"/>
                <a:cs typeface="Lucida Sans Unicode" charset="0"/>
              </a:rPr>
              <a:t>individuus</a:t>
            </a:r>
            <a:r>
              <a:rPr lang="ru-RU" sz="2800" dirty="0">
                <a:latin typeface="Lucida Sans Unicode" charset="0"/>
                <a:cs typeface="Lucida Sans Unicode" charset="0"/>
              </a:rPr>
              <a:t> «неразделённый, неделимый», далее из </a:t>
            </a:r>
            <a:r>
              <a:rPr lang="ru-RU" sz="2800" dirty="0" err="1">
                <a:latin typeface="Lucida Sans Unicode" charset="0"/>
                <a:cs typeface="Lucida Sans Unicode" charset="0"/>
              </a:rPr>
              <a:t>in</a:t>
            </a:r>
            <a:r>
              <a:rPr lang="ru-RU" sz="2800" dirty="0">
                <a:latin typeface="Lucida Sans Unicode" charset="0"/>
                <a:cs typeface="Lucida Sans Unicode" charset="0"/>
              </a:rPr>
              <a:t>- «не-, без-» + </a:t>
            </a:r>
            <a:r>
              <a:rPr lang="ru-RU" sz="2800" dirty="0" err="1">
                <a:latin typeface="Lucida Sans Unicode" charset="0"/>
                <a:cs typeface="Lucida Sans Unicode" charset="0"/>
              </a:rPr>
              <a:t>dividuus</a:t>
            </a:r>
            <a:r>
              <a:rPr lang="ru-RU" sz="2800" dirty="0">
                <a:latin typeface="Lucida Sans Unicode" charset="0"/>
                <a:cs typeface="Lucida Sans Unicode" charset="0"/>
              </a:rPr>
              <a:t> «делимый», из лат. </a:t>
            </a:r>
            <a:r>
              <a:rPr lang="ru-RU" sz="2800" dirty="0" err="1">
                <a:latin typeface="Lucida Sans Unicode" charset="0"/>
                <a:cs typeface="Lucida Sans Unicode" charset="0"/>
              </a:rPr>
              <a:t>dīvidere</a:t>
            </a:r>
            <a:r>
              <a:rPr lang="ru-RU" sz="2800" dirty="0">
                <a:latin typeface="Lucida Sans Unicode" charset="0"/>
                <a:cs typeface="Lucida Sans Unicode" charset="0"/>
              </a:rPr>
              <a:t> «разделять, делить», далее из </a:t>
            </a:r>
            <a:r>
              <a:rPr lang="ru-RU" sz="2800" dirty="0" err="1">
                <a:latin typeface="Lucida Sans Unicode" charset="0"/>
                <a:cs typeface="Lucida Sans Unicode" charset="0"/>
              </a:rPr>
              <a:t>dis</a:t>
            </a:r>
            <a:r>
              <a:rPr lang="ru-RU" sz="2800" dirty="0">
                <a:latin typeface="Lucida Sans Unicode" charset="0"/>
                <a:cs typeface="Lucida Sans Unicode" charset="0"/>
              </a:rPr>
              <a:t>- (приставка, означающая разделение, разъединение) + </a:t>
            </a:r>
            <a:r>
              <a:rPr lang="ru-RU" sz="2800" dirty="0" err="1">
                <a:latin typeface="Lucida Sans Unicode" charset="0"/>
                <a:cs typeface="Lucida Sans Unicode" charset="0"/>
              </a:rPr>
              <a:t>viduare</a:t>
            </a:r>
            <a:r>
              <a:rPr lang="ru-RU" sz="2800" dirty="0">
                <a:latin typeface="Lucida Sans Unicode" charset="0"/>
                <a:cs typeface="Lucida Sans Unicode" charset="0"/>
              </a:rPr>
              <a:t> «лишать».</a:t>
            </a:r>
          </a:p>
          <a:p>
            <a:pPr marL="109728" indent="0">
              <a:buNone/>
            </a:pPr>
            <a:r>
              <a:rPr lang="ru-RU" sz="2800" dirty="0"/>
              <a:t>Впервые введено в научный оборот Цицероном как латинский аналог греческого термина «атом». </a:t>
            </a:r>
            <a:r>
              <a:rPr lang="ru-RU" sz="2800" dirty="0">
                <a:solidFill>
                  <a:srgbClr val="000000"/>
                </a:solidFill>
                <a:latin typeface=""/>
                <a:cs typeface="Arial" charset="0"/>
              </a:rPr>
              <a:t>Понятия "индивидуум</a:t>
            </a:r>
            <a:r>
              <a:rPr lang="ru-RU" sz="2800" dirty="0">
                <a:solidFill>
                  <a:srgbClr val="333333"/>
                </a:solidFill>
                <a:latin typeface="Arial" charset="0"/>
                <a:cs typeface="Arial" charset="0"/>
              </a:rPr>
              <a:t>" в философии и "атом" в физике считаются очень близкими. </a:t>
            </a:r>
            <a:r>
              <a:rPr lang="ru-RU" sz="2800" dirty="0">
                <a:solidFill>
                  <a:srgbClr val="333333"/>
                </a:solidFill>
                <a:latin typeface="Tahoma" charset="0"/>
                <a:ea typeface="Tahoma" charset="0"/>
                <a:cs typeface="Tahoma" charset="0"/>
              </a:rPr>
              <a:t>В современном понимании индивидуум – «личность», «отдельный человек».</a:t>
            </a:r>
            <a:endParaRPr lang="ru-RU" sz="28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Lucida Sans Unicode"/>
              </a:rPr>
              <a:t>Этимология</a:t>
            </a:r>
          </a:p>
        </p:txBody>
      </p:sp>
    </p:spTree>
    <p:extLst>
      <p:ext uri="{BB962C8B-B14F-4D97-AF65-F5344CB8AC3E}">
        <p14:creationId xmlns:p14="http://schemas.microsoft.com/office/powerpoint/2010/main" xmlns="" val="253180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142984"/>
            <a:ext cx="8417949" cy="5467163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i="1" dirty="0" smtClean="0">
                <a:latin typeface="Lucida Sans Unicode" charset="0"/>
                <a:cs typeface="Lucida Sans Unicode" charset="0"/>
              </a:rPr>
              <a:t>Толковый словарь В.Даля :</a:t>
            </a:r>
            <a:r>
              <a:rPr lang="ru-RU" sz="2400" dirty="0" smtClean="0">
                <a:latin typeface="Lucida Sans Unicode" charset="0"/>
                <a:cs typeface="Lucida Sans Unicode" charset="0"/>
              </a:rPr>
              <a:t/>
            </a:r>
            <a:br>
              <a:rPr lang="ru-RU" sz="2400" dirty="0" smtClean="0">
                <a:latin typeface="Lucida Sans Unicode" charset="0"/>
                <a:cs typeface="Lucida Sans Unicode" charset="0"/>
              </a:rPr>
            </a:br>
            <a:r>
              <a:rPr lang="ru-RU" sz="2400" dirty="0" smtClean="0">
                <a:latin typeface="Lucida Sans Unicode" charset="0"/>
                <a:cs typeface="Lucida Sans Unicode" charset="0"/>
              </a:rPr>
              <a:t>Индивид (</a:t>
            </a:r>
            <a:r>
              <a:rPr lang="ru-RU" sz="2400" dirty="0" smtClean="0"/>
              <a:t>лат. </a:t>
            </a:r>
            <a:r>
              <a:rPr lang="en-AU" sz="2400" dirty="0" err="1" smtClean="0"/>
              <a:t>individuum</a:t>
            </a:r>
            <a:r>
              <a:rPr lang="en-AU" sz="2400" dirty="0" smtClean="0"/>
              <a:t> - </a:t>
            </a:r>
            <a:r>
              <a:rPr lang="ru-RU" sz="2400" dirty="0" smtClean="0"/>
              <a:t>неделимое)</a:t>
            </a:r>
            <a:r>
              <a:rPr lang="ru-RU" sz="2400" dirty="0" smtClean="0">
                <a:latin typeface="Lucida Sans Unicode" charset="0"/>
                <a:cs typeface="Lucida Sans Unicode" charset="0"/>
              </a:rPr>
              <a:t>-</a:t>
            </a:r>
            <a:r>
              <a:rPr lang="ru-RU" sz="2400" dirty="0" smtClean="0"/>
              <a:t>лицо, особь, личность, единица Индивидуальный, личный, частный, свой, особый. -</a:t>
            </a:r>
            <a:r>
              <a:rPr lang="ru-RU" sz="2400" dirty="0" err="1" smtClean="0"/>
              <a:t>ность</a:t>
            </a:r>
            <a:r>
              <a:rPr lang="ru-RU" sz="2400" dirty="0" smtClean="0"/>
              <a:t> состоянье и принадлежность личного и частного.</a:t>
            </a:r>
          </a:p>
          <a:p>
            <a:pPr marL="109728" indent="0">
              <a:buNone/>
            </a:pPr>
            <a:r>
              <a:rPr lang="ru-RU" sz="2400" i="1" dirty="0" smtClean="0"/>
              <a:t>«Словарь иностранных слов» Комлев Н.Г. :</a:t>
            </a:r>
          </a:p>
          <a:p>
            <a:pPr marL="566928" indent="-457200">
              <a:buAutoNum type="arabicParenR"/>
            </a:pPr>
            <a:r>
              <a:rPr lang="ru-RU" sz="2400" dirty="0" smtClean="0"/>
              <a:t>каждый самостоятельно существующий живой организм; </a:t>
            </a:r>
          </a:p>
          <a:p>
            <a:pPr marL="566928" indent="-457200">
              <a:buAutoNum type="arabicParenR"/>
            </a:pPr>
            <a:r>
              <a:rPr lang="ru-RU" sz="2400" dirty="0" smtClean="0"/>
              <a:t> отдельный человек, личность.</a:t>
            </a:r>
          </a:p>
          <a:p>
            <a:pPr marL="566928" indent="-457200">
              <a:buNone/>
            </a:pPr>
            <a:endParaRPr lang="ru-RU" sz="24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Lucida Sans Unicode"/>
              </a:rPr>
              <a:t>Значение слова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359112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ru-RU" i="1" dirty="0"/>
              <a:t>«Новейший философский словарь» :</a:t>
            </a:r>
          </a:p>
          <a:p>
            <a:pPr>
              <a:buNone/>
            </a:pPr>
            <a:r>
              <a:rPr lang="ru-RU" sz="2000" dirty="0">
                <a:latin typeface=""/>
              </a:rPr>
              <a:t>       </a:t>
            </a:r>
            <a:r>
              <a:rPr lang="ru-RU" sz="2000" dirty="0"/>
              <a:t>ИНДИВИД, ИНДИВИДУАЛЬНОСТЬ (от лат. </a:t>
            </a:r>
            <a:r>
              <a:rPr lang="ru-RU" sz="2000" dirty="0" err="1"/>
              <a:t>individum</a:t>
            </a:r>
            <a:r>
              <a:rPr lang="ru-RU" sz="2000" dirty="0"/>
              <a:t> - неделимый) - понятия, используемые, как правило, для описания и отображения разнообразных ипостасей бытия личности. Понятие «индивид» используется для введения представления о человеке как носителе какого-либо единичного качества. Например, в социологии «индивид» обладает свойством быть носителем </a:t>
            </a:r>
            <a:r>
              <a:rPr lang="ru-RU" sz="2000" dirty="0" err="1"/>
              <a:t>социальности</a:t>
            </a:r>
            <a:r>
              <a:rPr lang="ru-RU" sz="2000" dirty="0"/>
              <a:t>. В социологических опросах термин «индивид» заменяется термином «респондент» и редуцируется к его способности выступать в качестве источника первичной эмпирической информации об изучаемых явлениях и процессах.</a:t>
            </a:r>
            <a:endParaRPr lang="ru-RU" sz="2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172" y="420751"/>
            <a:ext cx="349616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spAutoFit/>
          </a:bodyPr>
          <a:lstStyle/>
          <a:p>
            <a:pPr algn="ctr"/>
            <a:r>
              <a:rPr lang="ru-RU" sz="3600">
                <a:solidFill>
                  <a:srgbClr val="464646"/>
                </a:solidFill>
                <a:latin typeface=""/>
              </a:rPr>
              <a:t>Синонимы:</a:t>
            </a:r>
            <a:endParaRPr lang="ru-RU" sz="3600">
              <a:solidFill>
                <a:srgbClr val="46464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6831" y="420751"/>
            <a:ext cx="3160874" cy="65955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3600">
                <a:solidFill>
                  <a:srgbClr val="464646"/>
                </a:solidFill>
                <a:latin typeface=""/>
              </a:rPr>
              <a:t>Антонимы:</a:t>
            </a:r>
            <a:endParaRPr lang="ru-RU" sz="3600">
              <a:solidFill>
                <a:srgbClr val="46464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340" y="1264813"/>
            <a:ext cx="2691244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>
                <a:latin typeface=""/>
              </a:rPr>
              <a:t>общество,</a:t>
            </a:r>
          </a:p>
          <a:p>
            <a:pPr algn="ctr"/>
            <a:r>
              <a:rPr lang="ru-RU">
                <a:latin typeface=""/>
              </a:rPr>
              <a:t> группа,</a:t>
            </a:r>
          </a:p>
          <a:p>
            <a:pPr algn="ctr"/>
            <a:r>
              <a:rPr lang="ru-RU">
                <a:latin typeface=""/>
              </a:rPr>
              <a:t> толпа, социум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0146" y="1249038"/>
            <a:ext cx="3644095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>
                <a:latin typeface=""/>
              </a:rPr>
              <a:t>индивидуум,</a:t>
            </a:r>
          </a:p>
          <a:p>
            <a:pPr algn="ctr"/>
            <a:r>
              <a:rPr lang="ru-RU">
                <a:latin typeface=""/>
              </a:rPr>
              <a:t>особь,</a:t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>личность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90" y="2501942"/>
            <a:ext cx="5447876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3600">
                <a:solidFill>
                  <a:srgbClr val="464646"/>
                </a:solidFill>
                <a:latin typeface=""/>
              </a:rPr>
              <a:t>Словоупотребление</a:t>
            </a:r>
            <a:endParaRPr lang="ru-RU" sz="3600">
              <a:solidFill>
                <a:srgbClr val="46464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939" y="3359709"/>
            <a:ext cx="5030063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>
                <a:latin typeface=""/>
              </a:rPr>
              <a:t>        </a:t>
            </a:r>
            <a:r>
              <a:rPr lang="ru-RU"/>
              <a:t>Частота употребления слова «индивид» составляет 217 раз на ≈ 300 млн. слов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83137" y="4168860"/>
            <a:ext cx="6280720" cy="64611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3600">
                <a:solidFill>
                  <a:srgbClr val="464646"/>
                </a:solidFill>
                <a:latin typeface=""/>
              </a:rPr>
              <a:t>Морфология</a:t>
            </a:r>
            <a:endParaRPr lang="ru-RU">
              <a:solidFill>
                <a:srgbClr val="46464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237" y="4982666"/>
            <a:ext cx="7048363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>
                <a:latin typeface=""/>
              </a:rPr>
              <a:t>        </a:t>
            </a:r>
            <a:r>
              <a:rPr lang="ru-RU"/>
              <a:t>Существительное мужского рода, единственного числа, именительного падежа, одушевленное</a:t>
            </a:r>
          </a:p>
        </p:txBody>
      </p:sp>
      <p:pic>
        <p:nvPicPr>
          <p:cNvPr id="12" name="Рисунок 11" descr="quero-ser-um-crente-diferen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755" y="2428985"/>
            <a:ext cx="3483143" cy="261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370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</TotalTime>
  <Words>444</Words>
  <Application>Microsoft Office PowerPoint</Application>
  <PresentationFormat>Экран (4:3)</PresentationFormat>
  <Paragraphs>70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Проект «Энциклопедия  слова индивид»</vt:lpstr>
      <vt:lpstr>Актуальность</vt:lpstr>
      <vt:lpstr>Цель проекта</vt:lpstr>
      <vt:lpstr>Задачи проекта</vt:lpstr>
      <vt:lpstr>Гипотеза</vt:lpstr>
      <vt:lpstr>Этимология</vt:lpstr>
      <vt:lpstr>Значение слова</vt:lpstr>
      <vt:lpstr>Слайд 8</vt:lpstr>
      <vt:lpstr>Слайд 9</vt:lpstr>
      <vt:lpstr>Соотношение понятий: индивид, индивидуальность, личность</vt:lpstr>
      <vt:lpstr>Слайд 11</vt:lpstr>
      <vt:lpstr>Вывод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«Энциклопедия слова индивидуум»</dc:title>
  <dc:creator>мария</dc:creator>
  <cp:lastModifiedBy>user</cp:lastModifiedBy>
  <cp:revision>31</cp:revision>
  <dcterms:created xsi:type="dcterms:W3CDTF">2015-03-31T10:49:08Z</dcterms:created>
  <dcterms:modified xsi:type="dcterms:W3CDTF">2016-03-20T19:51:36Z</dcterms:modified>
</cp:coreProperties>
</file>