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4" r:id="rId4"/>
    <p:sldId id="28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259" r:id="rId25"/>
    <p:sldId id="258" r:id="rId26"/>
    <p:sldId id="261" r:id="rId27"/>
    <p:sldId id="279" r:id="rId28"/>
    <p:sldId id="281" r:id="rId29"/>
    <p:sldId id="282" r:id="rId30"/>
    <p:sldId id="309" r:id="rId31"/>
    <p:sldId id="307" r:id="rId32"/>
    <p:sldId id="30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CC00FF"/>
    <a:srgbClr val="660033"/>
    <a:srgbClr val="011A21"/>
    <a:srgbClr val="2A126E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00EDA-B6F8-4650-92C8-697C22436C52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EA015-0494-4461-8F7B-81F1830870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br>
              <a:rPr lang="ru-RU" sz="3600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педагогов МБДОУ Чупинского детского сада</a:t>
            </a:r>
            <a:r>
              <a:rPr lang="ru-RU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дата проведения  17 декабря 2020 года</a:t>
            </a:r>
            <a:endParaRPr lang="ru-RU" dirty="0">
              <a:solidFill>
                <a:srgbClr val="FFFF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429000"/>
            <a:ext cx="5328592" cy="172819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«Как работать с  родителями особых детей, если они не хотят идти навстречу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2759"/>
            <a:ext cx="3491880" cy="37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73518" y="5373216"/>
            <a:ext cx="367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</a:p>
          <a:p>
            <a:pPr algn="ctr"/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старший воспитатель Пашкова Г.Н.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«Высшие силы» не помогли, а у данного специалиста не оказалось «волшебной таблетки», после разочарования начинается депрессия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8003232" cy="1728192"/>
          </a:xfrm>
        </p:spPr>
        <p:txBody>
          <a:bodyPr>
            <a:normAutofit/>
          </a:bodyPr>
          <a:lstStyle/>
          <a:p>
            <a:pPr marL="0" indent="216000" algn="ctr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«опускают руки» и возникает следующая реакция ‒ чувство вины — переживание родителей по поводу их проступков, которые, как они полагают, и привели к заболеванию ребенка.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3789040"/>
            <a:ext cx="5328592" cy="2880320"/>
          </a:xfrm>
        </p:spPr>
        <p:txBody>
          <a:bodyPr>
            <a:noAutofit/>
          </a:bodyPr>
          <a:lstStyle/>
          <a:p>
            <a:pPr marL="0" indent="180000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родителей начинают формироваться негативные, настороженные чувства по отношению к окружающим людям и специалистам здравоохранения и образования. Это в свою очередь приводит к отказу родителей от сотрудничества.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nappygoat.com/b/1e4bb520d2c271b9f23b5f1dbf4ce12f1201e8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573016"/>
            <a:ext cx="2143071" cy="303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Стадия - принятия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начинают принимать диагноз и частично понимать его смысл, они признали, что особенность ребёнка никуда не денется сама по себе и смирились с тем, что надо оказывать помощь ребёнку.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dirty="0" smtClean="0">
                <a:solidFill>
                  <a:srgbClr val="CC00FF"/>
                </a:solidFill>
              </a:rPr>
              <a:t>Родители начинают самостоятельно обращаться за помощью  к специалистам.</a:t>
            </a:r>
            <a:endParaRPr lang="ru-RU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f1.pngfuel.com/png/395/531/613/gesture-people-infant-child-crying-infant-crying-physician-drawing-mother-png-clip-art-thumbnai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94398"/>
            <a:ext cx="2880320" cy="2880320"/>
          </a:xfrm>
          <a:prstGeom prst="rect">
            <a:avLst/>
          </a:prstGeom>
          <a:noFill/>
        </p:spPr>
      </p:pic>
      <p:pic>
        <p:nvPicPr>
          <p:cNvPr id="30724" name="Picture 4" descr="https://newhorizonathlone.org/wordpress/wp-content/uploads/2020/02/meetingcartoon-300x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955" y="4077072"/>
            <a:ext cx="513623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родители не хотят признавать проблемы?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180000" indent="360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Причина в самооценке.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Признать проблему ребенка для родителя значит признать наличие недостатка или ошибки в самом себе. Часто родители сваливают вину на педагогов: «вы к нему придираетесь», «хотите убрать неудобного ребенка?!»</a:t>
            </a:r>
          </a:p>
          <a:p>
            <a:pPr marL="180000" indent="360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Причина в удобстве.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Родителям так проще. Если признать проблему, значит, нужно действовать. От них вы можете услышать: «Не говорит? Заговорит попозже, я тоже поздно начала говорить», «Не хочу я обращаться в больницу, никаких лекарств мы ему давать ни будем», «Мне что, предлагаете на занятиях с ним сидеть?».</a:t>
            </a:r>
          </a:p>
          <a:p>
            <a:pPr marL="180000" indent="360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Причина в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асоциальности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Родители с низкой социальной ответственностью не осознают и не выполняют свои родительские обязанности, не вовлечены в жизнь ребенка.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помочь родителям перейти на стадию принятия проблемы?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Всегда реагировать на проблемное поведение ребёнка,</a:t>
            </a:r>
            <a:r>
              <a:rPr lang="ru-RU" dirty="0" smtClean="0"/>
              <a:t> немедленно ставить родителей в известность о событии, которое у вас вызвало тревогу. 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Ставить скромные цели</a:t>
            </a:r>
            <a:r>
              <a:rPr lang="ru-RU" b="1" dirty="0" smtClean="0"/>
              <a:t>.</a:t>
            </a:r>
            <a:r>
              <a:rPr lang="ru-RU" dirty="0" smtClean="0"/>
              <a:t> Они достижимы. Объяснять родителям, что если ребёнок в силу своих физиологических особенностей не понимает задачу, значит, её надо разбить на короткие этапы.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Признавать чувства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180000" algn="just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 рассказом о проблеме может следовать негативная эмоция. Родителям нужно давать прямой ответ: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«Вы на нас не злитесь, и, пожалуйста, не повышайте голос. Мы понимаем, что вам может и не очень приятно это слышать, но вы присмотритесь к ребёнку дома, понаблюдайте за ним. Для сравнения попробуйте найти информацию, что примерно ребёнок к 4 годам должен знать и уметь (сколько слов произносить и т.д.)»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180000" algn="ctr">
              <a:spcBef>
                <a:spcPts val="6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Этим самым, вы отведете от себя лишний гнев, когда родители самостоятельно убедятся в своей проблеме.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Предлагать варианты дальнейших действий: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52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Подождите, пока родители сами не обратятся к вам за помощью, «Что теперь нам делать?»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Далее поэтапно предлагайте варианты дальнейших действий.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 них поговорим позже) </a:t>
            </a:r>
            <a:r>
              <a:rPr lang="ru-RU" sz="2400" dirty="0" smtClean="0"/>
              <a:t>«Я могу посоветовать вам обратиться к …,»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Родители успокоятся, когда поймут как им дальше действовать.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.pinimg.com/236x/c7/17/b3/c717b361409a9dea606de8b575014711.jpg?nii=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6E8FE"/>
              </a:clrFrom>
              <a:clrTo>
                <a:srgbClr val="D6E8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933056"/>
            <a:ext cx="2679948" cy="2679949"/>
          </a:xfrm>
          <a:prstGeom prst="rect">
            <a:avLst/>
          </a:prstGeom>
          <a:noFill/>
        </p:spPr>
      </p:pic>
      <p:pic>
        <p:nvPicPr>
          <p:cNvPr id="33796" name="Picture 4" descr="https://dnc.techtunes.co/tDrive/tuner/rcksoft/352439/at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789040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Стресс – не время для воспитания</a:t>
            </a:r>
            <a:endParaRPr lang="ru-RU" sz="4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180000" indent="360000"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родители не хотят говорить о проблемах ребенка, с ними нужно говорить о решениях.</a:t>
            </a:r>
          </a:p>
          <a:p>
            <a:pPr marL="180000" indent="360000"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сложных ситуациях говорите меньше, чем родитель. От вашей способности продемонстрировать внимательное слушание зависит ход дальнейшего диалога. Дайте высказаться. </a:t>
            </a:r>
          </a:p>
          <a:p>
            <a:pPr marL="180000" indent="360000"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родитель говорит, что дело в «таком характере» ребенка, задайте вопрос: «А какой у него характер?»</a:t>
            </a:r>
          </a:p>
          <a:p>
            <a:pPr marL="180000" indent="360000"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Настраивайте на поиск решений. Не говорите: «У Вашего ребенка есть проблема» или «Он плохо себя ведет».</a:t>
            </a:r>
          </a:p>
          <a:p>
            <a:pPr marL="180000" indent="360000"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вопросы и высказывания, которые направлены на поиск выхода: «Как мне, по-вашему, стоит действовать, когда он …?», «Как вы хотели бы, чтобы мы решили эту проблему?», «Какой результат мы получим?», «При каких условиях это сработает?», «Как нам сделать это возможным?».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Используйте любую возможность, чтобы рассказать о малейших достижениях в развитии ребёнка</a:t>
            </a:r>
            <a:endParaRPr lang="ru-RU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728192"/>
          </a:xfrm>
        </p:spPr>
        <p:txBody>
          <a:bodyPr>
            <a:normAutofit/>
          </a:bodyPr>
          <a:lstStyle/>
          <a:p>
            <a:pPr marL="180000" indent="360000" algn="ctr">
              <a:spcBef>
                <a:spcPts val="600"/>
              </a:spcBef>
              <a:buNone/>
            </a:pPr>
            <a:r>
              <a:rPr lang="ru-RU" dirty="0" smtClean="0"/>
              <a:t>Опишите действия, которые ребёнку удалось закрепить, расскажите с каким настроением ребёнок ходит на индивидуальные занятия со специалистами.</a:t>
            </a:r>
            <a:endParaRPr lang="ru-RU" dirty="0"/>
          </a:p>
        </p:txBody>
      </p:sp>
      <p:pic>
        <p:nvPicPr>
          <p:cNvPr id="38914" name="Picture 2" descr="https://i.pinimg.com/736x/01/b5/db/01b5dbf789d09b27a46539bd43c5425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01008"/>
            <a:ext cx="2304256" cy="2964213"/>
          </a:xfrm>
          <a:prstGeom prst="rect">
            <a:avLst/>
          </a:prstGeom>
          <a:noFill/>
        </p:spPr>
      </p:pic>
      <p:pic>
        <p:nvPicPr>
          <p:cNvPr id="38916" name="Picture 4" descr="https://avatars.mds.yandex.net/get-zen-logos/1597769/pub_59b0f2a0e86a9eaf5f0a972f_5cf79dc97e0d5200ae50fbb0/xx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5" y="3789040"/>
            <a:ext cx="3360373" cy="2520280"/>
          </a:xfrm>
          <a:prstGeom prst="rect">
            <a:avLst/>
          </a:prstGeom>
          <a:noFill/>
        </p:spPr>
      </p:pic>
      <p:pic>
        <p:nvPicPr>
          <p:cNvPr id="38918" name="Picture 6" descr="https://w7.pngwing.com/pngs/932/237/png-transparent-bedtime-story-painted-mother-child-watercolor-painting-child-photography-thumbnai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356992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работы с </a:t>
            </a:r>
            <a:r>
              <a:rPr lang="ru-RU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чувством вины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родителей показали свою эффективность</a:t>
            </a: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следующие приемы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(варианты действий):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Использование авторитета педагога.</a:t>
            </a:r>
          </a:p>
          <a:p>
            <a:r>
              <a:rPr lang="ru-RU" b="1" dirty="0" smtClean="0"/>
              <a:t>Предложить рабочее сотрудничество</a:t>
            </a:r>
            <a:r>
              <a:rPr lang="ru-RU" dirty="0" smtClean="0"/>
              <a:t>: специалисты, работающие с ребёнком, не судьи семьи, они не будут выяснять причины отклонений в развитии ребёнка, а  будут активно работать в пользу интересов ребёнка.</a:t>
            </a:r>
          </a:p>
          <a:p>
            <a:r>
              <a:rPr lang="ru-RU" dirty="0" smtClean="0"/>
              <a:t>Научить </a:t>
            </a:r>
            <a:r>
              <a:rPr lang="ru-RU" b="1" dirty="0" smtClean="0"/>
              <a:t>родителей ограничения и запреты превратить в правила поведения.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Практическое задание: </a:t>
            </a:r>
            <a:b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запрет превратить в правило?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 fontAlgn="ctr">
              <a:buNone/>
            </a:pPr>
            <a:r>
              <a:rPr lang="ru-RU" b="1" dirty="0" smtClean="0"/>
              <a:t>Запрет: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Нельзя переходить улицу на красный свет 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 спеши во время еды 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 кричи так громко 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 рисуй в книжке / на стене/на холодильнике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Нельзя выкрикивать с места во время занятия </a:t>
            </a:r>
          </a:p>
          <a:p>
            <a:pPr marL="0" indent="360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Не бегайте!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 fontAlgn="ctr">
              <a:buNone/>
            </a:pPr>
            <a:r>
              <a:rPr lang="ru-RU" b="1" dirty="0" smtClean="0"/>
              <a:t>Правило: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Нужно переходить улицу только тогда, когда светит зелёный огонёк светофора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Кушай спокойно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Разговаривай тихо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Рисуй на бумаге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Хочешь что-то сказать, подними руку</a:t>
            </a:r>
          </a:p>
          <a:p>
            <a:pPr marL="0" indent="288000" fontAlgn="ctr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В группе мы ходим шагом.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семья-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моя поддержка и опора!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Любили тебя без особых причин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то, что ты - внук,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то, что ты - сын,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то, что малыш,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то, что растёшь,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то, что на папу и маму похож.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эта любовь до конца твоих дней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Останется тайной опорой твоей.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Валентин Берестов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Когда педагог обговаривает с детьми определенные правила, он должен объяснить причину, «а почему?», к чему может привести неисполнение правил.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3744416" cy="4434840"/>
          </a:xfrm>
        </p:spPr>
        <p:txBody>
          <a:bodyPr>
            <a:normAutofit fontScale="92500"/>
          </a:bodyPr>
          <a:lstStyle/>
          <a:p>
            <a:pPr marL="0" indent="216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надо переходить дорогу только на зеленый огонёк?</a:t>
            </a:r>
          </a:p>
          <a:p>
            <a:pPr marL="0" indent="216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надо кушать спокойно?</a:t>
            </a:r>
          </a:p>
          <a:p>
            <a:pPr marL="0" indent="216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 группе нельзя громко кричать? А где можно?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(дать детям альтернативу).</a:t>
            </a:r>
          </a:p>
          <a:p>
            <a:pPr marL="0" indent="216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нельзя рисовать в книжке? и т.д.</a:t>
            </a:r>
          </a:p>
          <a:p>
            <a:pPr marL="0" indent="216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2" name="Picture 4" descr="https://ds05.infourok.ru/uploads/ex/12b6/000a24d5-e17fe72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50845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убедить родителей в необходимости прохождения ПМПК?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695800"/>
          </a:xfrm>
        </p:spPr>
        <p:txBody>
          <a:bodyPr>
            <a:normAutofit lnSpcReduction="10000"/>
          </a:bodyPr>
          <a:lstStyle/>
          <a:p>
            <a:pPr marL="108000" indent="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пояснить, что в самой процедуре обследования на ПМПК нет ничего страшного и предосудительного. Специалисты выслушают родителей и ребенка,  расспросят их об имеющихся проблемах, ознакомятся с характеристикой воспитателей и специалистов, дадут рекомендации, что делать дальше.</a:t>
            </a:r>
          </a:p>
          <a:p>
            <a:pPr marL="108000" indent="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необходимо тактично дать понять, что может быть поздно… </a:t>
            </a:r>
          </a:p>
          <a:p>
            <a:pPr marL="108000" indent="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решая проблему, родители не смогут помочь ребёнку, не облегчат ему жизнь, а как раз наоборот, очень сильно её усложнят, а в некоторых случаях – даже сделают её невыносимой.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Приемы как убедить:</a:t>
            </a:r>
            <a:endParaRPr lang="ru-RU" sz="4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544616"/>
          </a:xfrm>
        </p:spPr>
        <p:txBody>
          <a:bodyPr>
            <a:normAutofit fontScale="85000" lnSpcReduction="10000"/>
          </a:bodyPr>
          <a:lstStyle/>
          <a:p>
            <a:pPr marL="10800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b="1" dirty="0" smtClean="0"/>
              <a:t>Ознакомление родителей с требованиями</a:t>
            </a:r>
            <a:r>
              <a:rPr lang="ru-RU" dirty="0" smtClean="0"/>
              <a:t>, предъявляемыми к уровню освоения образовательной программой (т.е. родители должны иметь чёткое представление, что примерно должен знать и уметь ребёнок в том или ином возрасте)</a:t>
            </a:r>
          </a:p>
          <a:p>
            <a:pPr marL="108000" lv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b="1" dirty="0" smtClean="0"/>
              <a:t>Привлечение родителей к обсуждению проблем ребёнка</a:t>
            </a:r>
            <a:r>
              <a:rPr lang="ru-RU" dirty="0" smtClean="0"/>
              <a:t>, только не в присутствии других родителей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marL="108000" lv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b="1" dirty="0" smtClean="0"/>
              <a:t>Приглашение родителей на занятия </a:t>
            </a:r>
            <a:r>
              <a:rPr lang="ru-RU" dirty="0" smtClean="0"/>
              <a:t>(фронтальные и </a:t>
            </a:r>
            <a:r>
              <a:rPr lang="ru-RU" smtClean="0"/>
              <a:t>индивидуальные). Воочию </a:t>
            </a:r>
            <a:r>
              <a:rPr lang="ru-RU" dirty="0" smtClean="0"/>
              <a:t>убедиться в том, что ребёнок с трудом осваивает образовательную программу, родителям помогает </a:t>
            </a:r>
            <a:r>
              <a:rPr lang="ru-RU" b="1" i="1" dirty="0" smtClean="0"/>
              <a:t>присутствие на некоторых занятиях</a:t>
            </a:r>
            <a:r>
              <a:rPr lang="ru-RU" dirty="0" smtClean="0"/>
              <a:t>.</a:t>
            </a:r>
          </a:p>
          <a:p>
            <a:pPr marL="108000" lv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b="1" dirty="0" smtClean="0"/>
              <a:t>Полная и достоверная информация о ПМПК</a:t>
            </a:r>
            <a:r>
              <a:rPr lang="ru-RU" i="1" dirty="0" smtClean="0"/>
              <a:t>. П</a:t>
            </a:r>
            <a:r>
              <a:rPr lang="ru-RU" dirty="0" smtClean="0"/>
              <a:t>осле обследования ребёнка специалисты комиссии не ставят никаких диагнозов, а дают </a:t>
            </a:r>
            <a:r>
              <a:rPr lang="ru-RU" b="1" dirty="0" smtClean="0"/>
              <a:t>рекомендации</a:t>
            </a:r>
            <a:r>
              <a:rPr lang="ru-RU" dirty="0" smtClean="0"/>
              <a:t> о том, какая образовательная программа будет под силу ребёнку (то есть которую он сможет успешно освоить), какие требования предъявлять к ребёнку бесполезно и как с ним следует работать.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Далее слайды для закрепления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https://fs00.infourok.ru/images/doc/254/259447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06104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Роль родителей в процессе развития и обучения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ребёнка с ОВЗ.</a:t>
            </a: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38152" cy="5688632"/>
          </a:xfrm>
        </p:spPr>
        <p:txBody>
          <a:bodyPr>
            <a:normAutofit fontScale="85000" lnSpcReduction="20000"/>
          </a:bodyPr>
          <a:lstStyle/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– самые важные люди в жизни ребёнка.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родители не принимают его особенности, не могут его полюбить таким, какой он есть – ребенок это чувствует, и это непринятие негативно сказывается на его самооценке и дальнейшем развитии.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Ребёнку необходимы от родителей принятие, поддержка, уверенность в том, что у него всё получится,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конкретные действия для получения помощи.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Родителям, прежде всего, необходимо успокоится и не отказываться от социальных связей, не оставаться один на один со своей проблемой. Необходимо найти людей (родственники, педагоги, подруги и т.д.)с которыми вы сможете открыто говорить о своих проблемах, даже о самых, как вам кажется, неприемлемых и ужасных.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постараться найти единомышленников, то есть людей, у которых тоже есть особые дети. Если вы найдете поддержку, сможете делиться своими чувствами и эмоциями с другими людьми, то это непременно ускорит процесс принятия особенностей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делать родителям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5005536"/>
          </a:xfrm>
        </p:spPr>
        <p:txBody>
          <a:bodyPr anchor="ctr">
            <a:normAutofit/>
          </a:bodyPr>
          <a:lstStyle/>
          <a:p>
            <a:pPr mar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начала родителям придётся не только понять, но и принять тот факт, что ребёнок будет обучаться медленнее ровесников. </a:t>
            </a:r>
          </a:p>
          <a:p>
            <a:pPr mar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 следует требовать от ребёнка слишком многого, следует быть терпеливыми к его особенностям, их нужно изучить (материалы из интернета доступны всем) и учитывать при общении.</a:t>
            </a:r>
          </a:p>
          <a:p>
            <a:pPr mar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Усилиями одних только занятий с воспитателями и домашних занятий проблему ЗПР не решить. Поэтому родителям, желающим помочь своему ребёнку,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необходимо обращение за квалифицированной помощью к профильным специалистам: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учителю-логопеду, учителю-дефектологу,  педагогу-психологу или врачу-психотерапевту. </a:t>
            </a:r>
          </a:p>
          <a:p>
            <a:pPr marL="0" indent="180000">
              <a:spcBef>
                <a:spcPts val="120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учётом индивидуальных особенностей они дадут рекомендации, что именно нужно делать.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советы родителям:</a:t>
            </a:r>
            <a:endParaRPr lang="ru-RU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10160" cy="5544616"/>
          </a:xfrm>
        </p:spPr>
        <p:txBody>
          <a:bodyPr anchor="ctr">
            <a:normAutofit fontScale="85000" lnSpcReduction="20000"/>
          </a:bodyPr>
          <a:lstStyle/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по 30-40 минут дома уделять общению с ребёнком, не лишать его внимания, общаться, задействовать других родственников.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комфортную атмосферу в семье.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Нормализовать режим дня, приобщать к здоровому образу жизни, обеспечить сбалансированное питание, увеличить двигательную активность и пребывание на свежем воздухе.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Общаться с другими родителями таких же детей (например, через сообщества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Организовывать общение ребёнка с ровесниками.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говорить ребёнку, что он особенный. Не жалеть, что он не такой, как все.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Поручать домашние дела, уход за животными, обучать самообслуживанию.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повышать голоса, быть терпеливыми, что бы ни произошло.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дневник, чтобы отмечать все успехи, — эти записи помогут скорректировать дальнейшую работу.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педагогам, как помочь родителям особенного ребёнка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Разобраться, почему родители не признают проблему.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Определить, почему ребенок плохо себя ведет или не любит заниматься.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Соблюдать в работе со сложным ребёнком определенные  принципы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Снизить остроту психологических проблем ребёнка.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Говорить с родителями о решениях.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Определить, почему ребенок плохо себя ведет или не любит заниматься.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Tx/>
              <a:buSzPct val="101000"/>
              <a:buFont typeface="+mj-lt"/>
              <a:buAutoNum type="arabicPeriod"/>
            </a:pPr>
            <a:r>
              <a:rPr lang="ru-RU" dirty="0" smtClean="0"/>
              <a:t>Это реакция  на эмоциональные или учебные сложности. </a:t>
            </a:r>
          </a:p>
          <a:p>
            <a:pPr marL="514350" indent="-514350">
              <a:buClrTx/>
              <a:buSzPct val="101000"/>
              <a:buFont typeface="+mj-lt"/>
              <a:buAutoNum type="arabicPeriod"/>
            </a:pPr>
            <a:r>
              <a:rPr lang="ru-RU" dirty="0" smtClean="0"/>
              <a:t>Ребёнок  ищет внимания, ему не хватает ласки, заботы.</a:t>
            </a:r>
          </a:p>
          <a:p>
            <a:pPr marL="514350" indent="-514350">
              <a:buClrTx/>
              <a:buSzPct val="101000"/>
              <a:buFont typeface="+mj-lt"/>
              <a:buAutoNum type="arabicPeriod"/>
            </a:pPr>
            <a:r>
              <a:rPr lang="ru-RU" dirty="0" smtClean="0"/>
              <a:t>Ребёнок «борется за власть», он ощущает, что находится в ситуации, когда ничего не решает сам. Хочет влиять на происходящее. </a:t>
            </a:r>
          </a:p>
          <a:p>
            <a:pPr marL="514350" indent="-514350">
              <a:buClrTx/>
              <a:buSzPct val="101000"/>
              <a:buFont typeface="+mj-lt"/>
              <a:buAutoNum type="arabicPeriod"/>
            </a:pPr>
            <a:r>
              <a:rPr lang="ru-RU" dirty="0" smtClean="0"/>
              <a:t>Ребёнок мстит, испытывает боль из-за  того, что у него чего-то нет или не так одет и т.д.</a:t>
            </a:r>
          </a:p>
          <a:p>
            <a:pPr marL="514350" indent="-514350">
              <a:buClrTx/>
              <a:buSzPct val="101000"/>
              <a:buFont typeface="+mj-lt"/>
              <a:buAutoNum type="arabicPeriod"/>
            </a:pPr>
            <a:r>
              <a:rPr lang="ru-RU" dirty="0" smtClean="0"/>
              <a:t>Ребёнок  хочет вызвать жалость, чтобы от него отстали, обычно потому, что не верит, что может.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осознания родителями, что у них особенный ребёнок: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Семья замечает какие то отклонения в развитии и поведении ребёнка, но не обращает на это внимание, считая, что с возрастом пройдет.</a:t>
            </a:r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Педагоги сообщают семье о проблемах в развитии ребёнка и предлагают пройти обследование, но родители не хотят этого делать, ссылаясь на различные причины.</a:t>
            </a:r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Семья проводит обследование ребёнка после нажима ОО, «чтобы отстали», не понимая, что в первую очередь это необходимо ребёнку.</a:t>
            </a:r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Семья узнает об особенностях в развитии ребёнка,0 но не принимает этого, считая, что врачи и педагоги ставят неправильные диагноз и рекомендации.</a:t>
            </a:r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dirty="0" smtClean="0"/>
              <a:t> Семья принимает сложившуюся ситуацию и живет дальше в интересах своего ребёнка и с учетом его потребностей.</a:t>
            </a:r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endParaRPr lang="ru-RU" dirty="0" smtClean="0"/>
          </a:p>
          <a:p>
            <a:pPr marL="0" indent="252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15616" y="5085184"/>
            <a:ext cx="7632848" cy="14369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– это безусловная любовь родителей к детям,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 тыл, который помогает человеку превозмочь все тяготы современной жизни: стрессы, неприятности, отчуждение социума сверстников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08" y="404663"/>
            <a:ext cx="7581892" cy="44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+mn-lt"/>
              </a:rPr>
              <a:t>Решение Методического совета от 17.12.2020 года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lvl="0" indent="180000"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ru-RU" sz="2000" dirty="0" smtClean="0"/>
              <a:t>Продолжать системную работу по совершенствованию профессиональных педагогических компетенций по взаимодействию с родителями воспитанников  с ОВЗ и инвалидов.</a:t>
            </a:r>
          </a:p>
          <a:p>
            <a:pPr marL="0" indent="180000" algn="r">
              <a:spcBef>
                <a:spcPts val="400"/>
              </a:spcBef>
              <a:buClrTx/>
              <a:buSzPct val="100000"/>
              <a:buNone/>
            </a:pPr>
            <a:r>
              <a:rPr lang="ru-RU" sz="2000" u="sng" dirty="0" smtClean="0"/>
              <a:t>Срок: постоянно. Ответственные: все педагоги</a:t>
            </a:r>
          </a:p>
          <a:p>
            <a:pPr marL="0" lvl="0" indent="180000" algn="just"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ru-RU" sz="2000" dirty="0" smtClean="0"/>
              <a:t>Педагогическим работникам применять эффективные педагогические технологии для создания благоприятного эмоционально-психологического климата в отношениях с родителями детей с ОВЗ и инвалидов.                            </a:t>
            </a:r>
            <a:r>
              <a:rPr lang="ru-RU" sz="2000" u="sng" dirty="0" smtClean="0"/>
              <a:t>Срок: постоянно. Ответственные: все педагоги</a:t>
            </a:r>
          </a:p>
          <a:p>
            <a:pPr marL="0" lvl="0" indent="180000"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ru-RU" sz="2000" dirty="0" smtClean="0"/>
              <a:t>В связи с проведением Методического совета в </a:t>
            </a:r>
            <a:r>
              <a:rPr lang="ru-RU" sz="2000" dirty="0" err="1" smtClean="0"/>
              <a:t>он-лайн</a:t>
            </a:r>
            <a:r>
              <a:rPr lang="ru-RU" sz="2000" dirty="0" smtClean="0"/>
              <a:t> формате, с целью подтверждения изучения методического материала по теме Методического совета, провести среди педагогических работников тестирование по теме:</a:t>
            </a:r>
            <a:r>
              <a:rPr lang="ru-RU" sz="2000" b="1" dirty="0" smtClean="0"/>
              <a:t> </a:t>
            </a:r>
            <a:r>
              <a:rPr lang="ru-RU" sz="2000" dirty="0" smtClean="0"/>
              <a:t>«Семья, воспитывающая ребенка с ограниченными возможностями здоровья, как объект социально-педагогической работы»                                        </a:t>
            </a:r>
            <a:r>
              <a:rPr lang="ru-RU" sz="2000" u="sng" dirty="0" smtClean="0"/>
              <a:t>Срок: до 23 декабря 2020 г.</a:t>
            </a:r>
          </a:p>
          <a:p>
            <a:pPr marL="0" indent="180000" algn="r">
              <a:spcBef>
                <a:spcPts val="0"/>
              </a:spcBef>
              <a:buClrTx/>
              <a:buSzPct val="100000"/>
              <a:buNone/>
            </a:pPr>
            <a:r>
              <a:rPr lang="ru-RU" sz="2000" u="sng" dirty="0" smtClean="0"/>
              <a:t>Ответственный: старший воспитатель Пашкова Г.Н.</a:t>
            </a:r>
          </a:p>
          <a:p>
            <a:pPr marL="0" lvl="0" indent="180000">
              <a:spcBef>
                <a:spcPts val="400"/>
              </a:spcBef>
              <a:buClrTx/>
              <a:buSzPct val="100000"/>
              <a:buFont typeface="+mj-lt"/>
              <a:buAutoNum type="arabicPeriod"/>
            </a:pPr>
            <a:r>
              <a:rPr lang="ru-RU" sz="2000" dirty="0" smtClean="0"/>
              <a:t>Психолого-педагогической службе, в рамках функционирования ППк детского сада, держать на контроле вопрос взаимодействия с родителями детей с ОВЗ и инвалидов.                                                 </a:t>
            </a:r>
            <a:r>
              <a:rPr lang="ru-RU" sz="2000" u="sng" dirty="0" smtClean="0"/>
              <a:t>Срок: постоянно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Жду от вас заполненного теста по теме Методического совета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3000" dirty="0" smtClean="0"/>
              <a:t>Тест можно взять в методическом кабинете на столе у принтера, срок заполнения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до 23 декабря 2020 года.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3000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 smtClean="0">
                <a:solidFill>
                  <a:srgbClr val="CC00FF"/>
                </a:solidFill>
              </a:rPr>
              <a:t>Спасибо всем за работу!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v-2021.ru/wp-content/uploads/2020/03/otkrytka-s-bykom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родители не признают проблемы?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 anchor="ctr">
            <a:normAutofit/>
          </a:bodyPr>
          <a:lstStyle/>
          <a:p>
            <a:pPr marL="252000" indent="252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000" b="1" dirty="0" smtClean="0"/>
              <a:t>Причина в самооценке.</a:t>
            </a:r>
            <a:r>
              <a:rPr lang="ru-RU" sz="2000" dirty="0" smtClean="0"/>
              <a:t> Признать проблему ребенка для родителя значит признать наличие недостатка или ошибки в самом себе. Он отрицает проблему, чтобы защитить свою самооценку. </a:t>
            </a:r>
          </a:p>
          <a:p>
            <a:pPr marL="252000" indent="252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000" b="1" dirty="0" smtClean="0"/>
              <a:t>Причина в удобстве.</a:t>
            </a:r>
            <a:r>
              <a:rPr lang="ru-RU" sz="2000" dirty="0" smtClean="0"/>
              <a:t> Родителям так проще. Если признать проблему, значит, нужно действовать. Они отрицают, что их участие может облегчить ситуацию, не хотят брать на себя ответственность, расходовать силы на преодоление проблемы. </a:t>
            </a:r>
          </a:p>
          <a:p>
            <a:pPr marL="252000" indent="252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000" b="1" dirty="0" smtClean="0"/>
              <a:t>Причина в </a:t>
            </a:r>
            <a:r>
              <a:rPr lang="ru-RU" sz="2000" b="1" dirty="0" err="1" smtClean="0"/>
              <a:t>ассоциальности</a:t>
            </a:r>
            <a:r>
              <a:rPr lang="ru-RU" sz="2000" b="1" dirty="0" smtClean="0"/>
              <a:t>.</a:t>
            </a:r>
            <a:r>
              <a:rPr lang="ru-RU" sz="2000" dirty="0" smtClean="0"/>
              <a:t> Маргинальные родители не осознают и не выполняют свои родительские обязанности, не вовлечены в жизнь ребенка. Они не могут и не хотят быть помощниками в решении проблем ребенка.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Стадии принятия неизбежного были разработаны американским психологом Элизабет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Кюблер-Росс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92896"/>
            <a:ext cx="6048672" cy="3831704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Отрицание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Гнев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Торг или сделка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Депрессия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Принятие.</a:t>
            </a:r>
          </a:p>
        </p:txBody>
      </p:sp>
      <p:pic>
        <p:nvPicPr>
          <p:cNvPr id="27650" name="Picture 2" descr="https://relationware.files.wordpress.com/2018/07/seminario-famil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996952"/>
            <a:ext cx="592455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 реакция ‒ отрицание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правило, к данной категории относятся родители, узнавшие, что их ребёнок имеет отклонения интеллектуального характера (ЗПР, СДВГ, УО, аутизм).</a:t>
            </a:r>
          </a:p>
        </p:txBody>
      </p:sp>
      <p:pic>
        <p:nvPicPr>
          <p:cNvPr id="26626" name="Picture 2" descr="https://duilawyerlosangeles.com/wp-content/uploads/Dollarphotoclub_396156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708920"/>
            <a:ext cx="3851920" cy="25679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789040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основе этого поведения лежит отчаянная надежда на то, что те моменты, на которые обращают внимание педагоги, не так страшны и вообще – это преувеличение педагога.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реакция  ‒ гнев!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стадию гнева попадают родители, не ожидающие от ребёнка каких либо отклонений в развитии, но, уже присмотревшись, замечают какие-то особенности, отличающиеся от нормы, поэтому гнев в равной степени может доставаться, как педагогу, так и ребёнку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justaskalice.org/wp-content/uploads/2018/09/shutterstock_1123916756-300x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12976"/>
            <a:ext cx="2857500" cy="2857500"/>
          </a:xfrm>
          <a:prstGeom prst="rect">
            <a:avLst/>
          </a:prstGeom>
          <a:noFill/>
        </p:spPr>
      </p:pic>
      <p:pic>
        <p:nvPicPr>
          <p:cNvPr id="25604" name="Picture 4" descr="https://static.cirtru.com/cirtru/images/listings/2a00edc571f7de2599d3a00098c80f02-p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437979"/>
            <a:ext cx="4582943" cy="3420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стадии гнева родители: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ругают ребёнка: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268760"/>
            <a:ext cx="4041775" cy="65484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конфликтуют с педагогами: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35283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трясёшься весь? Взял карандаш в руку правильно и стал красиво рисовать дорожку, быстрее, быстрее» (при этом у ребёнка ДЦП сопровождаемая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спастикой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парезом рук);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«Быстро сел и слушай, что тебе говорят, не вертись!» (ребёнок с СДВГ).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17281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Упрекают педагогов, что недостаточно хорошо занимаются с ребёнком, не нашли к нему подход и т.д.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us.123rf.com/450wm/michaeldb/michaeldb1011/michaeldb101100032/8220604-two-angry-business-women-disagree-yell-fight-in-an-argument-.jpg?ver=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6960" y="3717032"/>
            <a:ext cx="2157040" cy="2880320"/>
          </a:xfrm>
          <a:prstGeom prst="rect">
            <a:avLst/>
          </a:prstGeom>
          <a:noFill/>
        </p:spPr>
      </p:pic>
      <p:pic>
        <p:nvPicPr>
          <p:cNvPr id="28678" name="Picture 6" descr="https://nordicparenting.dk/wp-content/uploads/2017/06/shutterstock_640400722-1024x8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2B49A"/>
              </a:clrFrom>
              <a:clrTo>
                <a:srgbClr val="C2B4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641098"/>
            <a:ext cx="2808312" cy="221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Характеристика родителей </a:t>
            </a:r>
            <a:b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стадии торга </a:t>
            </a:r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(сделки)</a:t>
            </a:r>
            <a:endParaRPr lang="ru-RU" sz="4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1700808"/>
            <a:ext cx="4040188" cy="1706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«Господи, помоги моему ребёнку, а я пожертвую деньги на строительство храма, больницы, буду помогать бедным и т.д.»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«Помогите/ вылечите/ сделайте моего ребёнка нормальным, я вас озолочу/ отблагодарю/ расскажу всем какой вы классный специалист.»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355976" y="3645024"/>
            <a:ext cx="41044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Ребёнку говорится примерно следующее: «Будешь делать так, как тебе говорит врач/психолог и ты будешь здоров. А когда выздоровеешь, мы поедем / купим/ заведём собаку».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2771" name="Picture 3" descr="http://cerkov-od.ru/i/2012/02/prioritie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1" y="3501008"/>
            <a:ext cx="3556415" cy="288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1824</Words>
  <Application>Microsoft Office PowerPoint</Application>
  <PresentationFormat>Экран (4:3)</PresentationFormat>
  <Paragraphs>157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Методический совет педагогов МБДОУ Чупинского детского сада дата проведения  17 декабря 2020 года</vt:lpstr>
      <vt:lpstr>Моя семья-  моя поддержка и опора!</vt:lpstr>
      <vt:lpstr>Слайд 3</vt:lpstr>
      <vt:lpstr>Почему родители не признают проблемы?</vt:lpstr>
      <vt:lpstr>Стадии принятия неизбежного были разработаны американским психологом Элизабет Кюблер-Росс:</vt:lpstr>
      <vt:lpstr>Первая реакция ‒ отрицание</vt:lpstr>
      <vt:lpstr>Вторая реакция  ‒ гнев!</vt:lpstr>
      <vt:lpstr>В стадии гнева родители:</vt:lpstr>
      <vt:lpstr>Характеристика родителей  в стадии торга (сделки)</vt:lpstr>
      <vt:lpstr>Если «Высшие силы» не помогли, а у данного специалиста не оказалось «волшебной таблетки», после разочарования начинается депрессия</vt:lpstr>
      <vt:lpstr>Стадия - принятия</vt:lpstr>
      <vt:lpstr>Почему родители не хотят признавать проблемы?</vt:lpstr>
      <vt:lpstr>Как помочь родителям перейти на стадию принятия проблемы?</vt:lpstr>
      <vt:lpstr>3. Признавать чувства</vt:lpstr>
      <vt:lpstr>4. Предлагать варианты дальнейших действий:</vt:lpstr>
      <vt:lpstr>Стресс – не время для воспитания</vt:lpstr>
      <vt:lpstr>Используйте любую возможность, чтобы рассказать о малейших достижениях в развитии ребёнка</vt:lpstr>
      <vt:lpstr>Для работы с чувством вины родителей показали свою эффективность  следующие приемы (варианты действий):</vt:lpstr>
      <vt:lpstr>Практическое задание:  как запрет превратить в правило?</vt:lpstr>
      <vt:lpstr>Когда педагог обговаривает с детьми определенные правила, он должен объяснить причину, «а почему?», к чему может привести неисполнение правил.</vt:lpstr>
      <vt:lpstr>Как убедить родителей в необходимости прохождения ПМПК?</vt:lpstr>
      <vt:lpstr>Приемы как убедить:</vt:lpstr>
      <vt:lpstr>Далее слайды для закрепления</vt:lpstr>
      <vt:lpstr>Роль родителей в процессе развития и обучения  ребёнка с ОВЗ.</vt:lpstr>
      <vt:lpstr>Что делать родителям?</vt:lpstr>
      <vt:lpstr>Общие советы родителям:</vt:lpstr>
      <vt:lpstr>Рекомендации педагогам, как помочь родителям особенного ребёнка</vt:lpstr>
      <vt:lpstr>Определить, почему ребенок плохо себя ведет или не любит заниматься.</vt:lpstr>
      <vt:lpstr>Этапы осознания родителями, что у них особенный ребёнок:</vt:lpstr>
      <vt:lpstr>Решение Методического совета от 17.12.2020 года</vt:lpstr>
      <vt:lpstr>Жду от вас заполненного теста по теме Методического совета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совет педагогов МБДОУ Чупинского детского сада дата проведения  26 ноября 2020 года</dc:title>
  <dc:creator>Галина Николаевна</dc:creator>
  <cp:lastModifiedBy>Галина Николаевна</cp:lastModifiedBy>
  <cp:revision>111</cp:revision>
  <dcterms:created xsi:type="dcterms:W3CDTF">2020-11-10T13:26:06Z</dcterms:created>
  <dcterms:modified xsi:type="dcterms:W3CDTF">2022-01-10T09:39:36Z</dcterms:modified>
</cp:coreProperties>
</file>