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91" r:id="rId4"/>
    <p:sldId id="274" r:id="rId5"/>
    <p:sldId id="275" r:id="rId6"/>
    <p:sldId id="281" r:id="rId7"/>
    <p:sldId id="286" r:id="rId8"/>
    <p:sldId id="276" r:id="rId9"/>
    <p:sldId id="277" r:id="rId10"/>
    <p:sldId id="280" r:id="rId11"/>
    <p:sldId id="282" r:id="rId12"/>
    <p:sldId id="258" r:id="rId13"/>
    <p:sldId id="259" r:id="rId14"/>
    <p:sldId id="279" r:id="rId15"/>
    <p:sldId id="285" r:id="rId16"/>
    <p:sldId id="278" r:id="rId17"/>
    <p:sldId id="262" r:id="rId18"/>
    <p:sldId id="263" r:id="rId19"/>
    <p:sldId id="261" r:id="rId20"/>
    <p:sldId id="283" r:id="rId21"/>
    <p:sldId id="284" r:id="rId22"/>
    <p:sldId id="266" r:id="rId23"/>
    <p:sldId id="287" r:id="rId24"/>
    <p:sldId id="264" r:id="rId25"/>
    <p:sldId id="265" r:id="rId26"/>
    <p:sldId id="290" r:id="rId27"/>
    <p:sldId id="288" r:id="rId28"/>
    <p:sldId id="289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0DC3"/>
    <a:srgbClr val="FC9A92"/>
    <a:srgbClr val="F93E0B"/>
    <a:srgbClr val="9C688E"/>
    <a:srgbClr val="CEEC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1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noProof="0" dirty="0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noProof="0" dirty="0"/>
              <a:t>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pPr/>
              <a:t>29.12.2021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613162" y="5436325"/>
            <a:ext cx="6858000" cy="14216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60DC3"/>
                </a:solidFill>
                <a:latin typeface="Times New Roman" pitchFamily="18" charset="0"/>
                <a:cs typeface="Times New Roman" pitchFamily="18" charset="0"/>
              </a:rPr>
              <a:t>КОДЕКС</a:t>
            </a:r>
            <a:br>
              <a:rPr lang="ru-RU" b="1" dirty="0" smtClean="0">
                <a:solidFill>
                  <a:srgbClr val="160DC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60DC3"/>
                </a:solidFill>
                <a:latin typeface="Times New Roman" pitchFamily="18" charset="0"/>
                <a:cs typeface="Times New Roman" pitchFamily="18" charset="0"/>
              </a:rPr>
              <a:t>ПРОФЕССИОНАЛЬНОЙ ЭТИКИ ПЕДАГОГИЧЕСКИХ  И ИНЫХ РАБОТНИКОВ ОРГАНИЗАЦИЙ, ОСУЩЕСТВЛЯЮЩИХ ОБРАЗОВАТЕЛЬНУЮ ДЕЯТЕЛЬНОСТЬ</a:t>
            </a:r>
            <a:endParaRPr lang="ru-RU" dirty="0">
              <a:solidFill>
                <a:srgbClr val="160DC3"/>
              </a:solidFill>
            </a:endParaRPr>
          </a:p>
        </p:txBody>
      </p:sp>
      <p:pic>
        <p:nvPicPr>
          <p:cNvPr id="1028" name="Picture 4" descr="http://www.ds218.inkaut.ru/images/71182/100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070" y="487542"/>
            <a:ext cx="2843291" cy="203358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706" y="520324"/>
            <a:ext cx="2477580" cy="24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ttps://best-mother.ru/upload/ckfinder/22/images/muzrabot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811" y="2795452"/>
            <a:ext cx="2357302" cy="2357302"/>
          </a:xfrm>
          <a:prstGeom prst="rect">
            <a:avLst/>
          </a:prstGeom>
          <a:noFill/>
        </p:spPr>
      </p:pic>
      <p:pic>
        <p:nvPicPr>
          <p:cNvPr id="1036" name="Picture 12" descr="http://dou188.ucoz.ru/SOTRUDNIKI/instru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136" y="2713491"/>
            <a:ext cx="2376261" cy="2376262"/>
          </a:xfrm>
          <a:prstGeom prst="rect">
            <a:avLst/>
          </a:prstGeom>
          <a:noFill/>
        </p:spPr>
      </p:pic>
      <p:pic>
        <p:nvPicPr>
          <p:cNvPr id="1038" name="Picture 14" descr="http://edu21.cap.ru/home/3698/banners/2017/83762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137" y="405587"/>
            <a:ext cx="2220686" cy="2220686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0823" y="3135858"/>
            <a:ext cx="2282689" cy="15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932" y="456330"/>
            <a:ext cx="7080068" cy="836893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Этика педагогического  работника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98127" y="2913017"/>
            <a:ext cx="2769324" cy="1123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Этика педагога дошкольной образовательной организации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98126" y="1489165"/>
            <a:ext cx="2625635" cy="1097280"/>
          </a:xfrm>
          <a:prstGeom prst="ellipse">
            <a:avLst/>
          </a:prstGeom>
          <a:solidFill>
            <a:srgbClr val="9C68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отношениях с воспитанниками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15646" y="1815738"/>
            <a:ext cx="2521131" cy="11625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отношениях с родителями и социальным окружением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41772" y="3566160"/>
            <a:ext cx="2612571" cy="1110343"/>
          </a:xfrm>
          <a:prstGeom prst="ellipse">
            <a:avLst/>
          </a:prstGeom>
          <a:solidFill>
            <a:srgbClr val="CEEC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отношениях с администрацией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41818" y="4336869"/>
            <a:ext cx="2547256" cy="1175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отношениях с коллегами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54926" y="3592286"/>
            <a:ext cx="2612571" cy="1136467"/>
          </a:xfrm>
          <a:prstGeom prst="ellipse">
            <a:avLst/>
          </a:prstGeom>
          <a:solidFill>
            <a:srgbClr val="FC9A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отношениях с друзьями и родственниками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41863" y="1881052"/>
            <a:ext cx="2534193" cy="11887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отношению к себе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5643155" y="2547257"/>
            <a:ext cx="470262" cy="3526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34593" y="4036423"/>
            <a:ext cx="444137" cy="31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549544">
            <a:off x="7321321" y="2653301"/>
            <a:ext cx="586779" cy="40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08998">
            <a:off x="7315201" y="3749041"/>
            <a:ext cx="483326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9572271">
            <a:off x="4273259" y="3767261"/>
            <a:ext cx="478426" cy="3596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485750">
            <a:off x="4188519" y="2678807"/>
            <a:ext cx="458970" cy="371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60176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и иной работник в отношении к самому себе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888274" y="1306286"/>
            <a:ext cx="4977538" cy="459812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считай детский сад местом, не совсем достойным применения твоих выдающихся способностей, куда тебя как бы сослали, а если ты так считаешь – поищи себе другую профессию.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Найди себя, свой образ. Педагог  и иной работник индивидуален  только тогда, когда работает творчески.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замыкайся в своей профессии. Ты должен быть интересен детям, родителям, коллегам и близким.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Будь оптимистом! Окружающие не должны видеть в тебе неудачника. Неудачников не любят.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Будь честным и правдивым!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Цени юмор в общении. Не бойся смешного, не бойся иногда посмеяться над собой.</a:t>
            </a:r>
          </a:p>
          <a:p>
            <a:pPr marL="0" indent="0" algn="ctr" defTabSz="914400">
              <a:spcBef>
                <a:spcPts val="1200"/>
              </a:spcBef>
              <a:buNone/>
            </a:pPr>
            <a:endParaRPr lang="ru-RU" sz="1800" b="0" i="0" dirty="0">
              <a:solidFill>
                <a:srgbClr val="7EA131">
                  <a:lumMod val="50000"/>
                </a:srgbClr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83" y="2024744"/>
            <a:ext cx="5196650" cy="29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53644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и иной работник в отношении к самому себе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323014" y="1371600"/>
            <a:ext cx="4572000" cy="48053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старайся казаться умнее и лучше, чем ты есть. Не притворяйся, будь естественным!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воображай о себе больше того, что ты есть на самом деле. Однако знай себе справедливую цену. Не надо казаться – надо быть!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позволяй себе плохого настроения, это неприлично.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Помни, что на твой внешний вид смотрят окружающие, а дети постоянно тебя оценивают.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Обрети гражданскую позицию.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93" y="1016930"/>
            <a:ext cx="4311333" cy="28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s://materinstvo.ru/content/article_images/articles_12249/detsky-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374" y="3904706"/>
            <a:ext cx="3458426" cy="2430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6148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 работника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18564" y="1123859"/>
            <a:ext cx="43714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вид работника при выполнении им трудовых обязанностей должен: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уважительному отношению к работникам и к организации, осуществляющей образовательную деятельность;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соответствовать общепринятому деловому стилю, который отличают официальность, сдержанность, аккуратность.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028" y="1332412"/>
            <a:ext cx="5066919" cy="44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57563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отношениях с воспитанниками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2960" y="1214846"/>
            <a:ext cx="5943600" cy="4962117"/>
          </a:xfrm>
        </p:spPr>
        <p:txBody>
          <a:bodyPr>
            <a:normAutofit fontScale="85000" lnSpcReduction="10000"/>
          </a:bodyPr>
          <a:lstStyle/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 и как можно чаще улыбайтесь детям, и они ответят вам тем же.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Проявляйте внимание к их рассказам и проблемам.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научи, затем спрашивай.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честным в оценке знаний и поведения детей.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Крепко держись данного детям слова.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Защити ребенка от всех видов самоуправства, оскорблений.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сдержанным и терпеливым.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 примером во всем: в труде, одежде, поведении.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не требуй от ребенка того, что не делаешь сам.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правда не твоя - попроси у ребенка прощения. Это никогда не унизит твой авторитет.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Живи интересами детей, и ты поймешь, что радость тесных отношений с ними – одна из величайших земных радостей.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</a:pPr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949" y="1036746"/>
            <a:ext cx="3841205" cy="25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http://lesdou40.narod.ru/_nw/0/34938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082" y="3819916"/>
            <a:ext cx="3617142" cy="24126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выполнении трудовых обязанностей работник детского сада не допускает: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6726" y="1468146"/>
            <a:ext cx="534732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любого вида высказываний и действий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грубости, проявлений пренебрежительного тона, заносчивости, предвзятых замечаний, предъявления неправомерных, незаслуженных обвинений;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угроз, оскорбительных выражений или реплик, действий, препятствующих нормальному общению или провоцирующих противоправное поведение.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43" y="1601188"/>
            <a:ext cx="3066551" cy="22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35" y="4285390"/>
            <a:ext cx="4041382" cy="21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1680" y="456330"/>
            <a:ext cx="8216537" cy="69320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в отношениях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31520" y="1676400"/>
            <a:ext cx="5134292" cy="4500563"/>
          </a:xfrm>
        </p:spPr>
        <p:txBody>
          <a:bodyPr>
            <a:noAutofit/>
          </a:bodyPr>
          <a:lstStyle/>
          <a:p>
            <a:pPr marL="0" indent="228600"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Родитель ребенка – не Ваш враг, а партнер в деле воспитания и развития ребёнка. </a:t>
            </a:r>
          </a:p>
          <a:p>
            <a:pPr marL="0" indent="228600"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Активнее привлекайте родителей к воспитательной работе, но не позволяйте родителям мешать Вам: Вы на работе.</a:t>
            </a:r>
          </a:p>
          <a:p>
            <a:pPr marL="0" indent="228600">
              <a:spcBef>
                <a:spcPts val="6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родительских собраниях говорите только о деле.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164" y="1998617"/>
            <a:ext cx="5618390" cy="37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06346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1211" y="456330"/>
            <a:ext cx="6505304" cy="56257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и социальное окружение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23014" y="1162594"/>
            <a:ext cx="4572000" cy="5014369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Престиж и репутация – самое ценное имущество детского сада.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Любой аспект Вашей деятельности влияет на престиж, даже если Вы этого не осознаете.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репутацию работает всё, даже то, что не входит в круг Ваших должностных обязанностей.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видите непорядок в детском саду, вмешайтесь: неравнодушие – обязательная черта нашей профессии.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Сначала вы работаете на престиж, а потом он работает на вас.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35" y="1658982"/>
            <a:ext cx="5172936" cy="34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58869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в отношениях с администрацией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323013" y="1319350"/>
            <a:ext cx="5067797" cy="48576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Администратор тоже человек. Если Вы прощаете себе некоторые слабости, то должны простить их и администратору.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Степень ответственности администратора неоправданно высока. Подставьте свое плечо.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заинтересована в том, чтобы Вы были профессиональным работником, ведь от этого выигрывает весь коллектив и организация в целом.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нашем детском саду Вас ценят за профессионализм.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Придя на «ковер» к администратору, помните: речь пойдет только о Ваших профессиональных действиях, но не о личных качествах.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Галина\Desktop\заведующ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85" y="2993354"/>
            <a:ext cx="2546387" cy="26113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4339" name="Picture 3" descr="http://nikolaev.sindom.com.ua/upload/3/m/h/d/m/1_kursy-sekretarey-v-nikolaeve-kursy-ofis-menedzherov-uc-tvoy-usp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464" y="1297714"/>
            <a:ext cx="2782389" cy="27823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5625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в отношениях с коллегами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3771" y="1267098"/>
            <a:ext cx="5447212" cy="490986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Основные нормы и принципы поведения между работниками 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предполагают, что коллектив сотрудников должен обладать рядом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Это:</a:t>
            </a:r>
          </a:p>
          <a:p>
            <a:pPr marL="0" indent="180000">
              <a:spcBef>
                <a:spcPts val="600"/>
              </a:spcBef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слаженность и сплоченность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обеспечивающие взаимопомощь, поддержку, возможность опереться на коллег не только в деловых, но и личных проблемах;</a:t>
            </a:r>
          </a:p>
          <a:p>
            <a:pPr marL="0" indent="180000">
              <a:spcBef>
                <a:spcPts val="600"/>
              </a:spcBef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доброжелательность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т.е. атмосфера в которой работники могут полностью проявить себя и как личности, и как профессионалы;</a:t>
            </a:r>
          </a:p>
          <a:p>
            <a:pPr marL="0" indent="180000">
              <a:spcBef>
                <a:spcPts val="600"/>
              </a:spcBef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чуткость и тактичность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которые, выражая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внимание к человеку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не переходили бы в назойливое, нетактичное вмешательство в его личную жизнь;</a:t>
            </a:r>
          </a:p>
          <a:p>
            <a:pPr marL="0" indent="180000">
              <a:spcBef>
                <a:spcPts val="600"/>
              </a:spcBef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терпимость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 особенностям и недостаткам коллег, умение принимать их такими, каковы они есть, ценить их индивидуальность.</a:t>
            </a:r>
          </a:p>
          <a:p>
            <a:pPr marL="0" indent="180000" algn="ctr">
              <a:spcBef>
                <a:spcPts val="600"/>
              </a:spcBef>
              <a:buNone/>
            </a:pP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своих коллегах говорят либо хорошо, либо очень хорошо. И ни с кем вслух не обсуждают недостатки коллег.</a:t>
            </a:r>
          </a:p>
          <a:p>
            <a:pPr marL="0" indent="180000">
              <a:spcBef>
                <a:spcPts val="600"/>
              </a:spcBef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86" y="1217771"/>
            <a:ext cx="3906384" cy="25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 descr="http://s019.radikal.ru/i635/1312/f8/9f3cf54e3f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438" y="3966436"/>
            <a:ext cx="3810000" cy="2162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подготовила и провела старший воспитатель Пашкова Г.Н.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s://sad-95.ru/photosnews/375/osjrmdyakk8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5109" y="990493"/>
            <a:ext cx="3351943" cy="40474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84512" y="662115"/>
            <a:ext cx="588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Заседание Педагогического совета МБДОУ Чупинского детского сада от 29.05.2018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0484" y="1712890"/>
            <a:ext cx="6065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«Совершенствование профессиональных компетенций педагогов в соответствии с модельным кодексом профессиональной этики  педагогических работников организаций, осуществляющих образовательную деятельность».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61482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 в отношениях с коллегами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9646" y="1175658"/>
            <a:ext cx="6374673" cy="5001306"/>
          </a:xfrm>
        </p:spPr>
        <p:txBody>
          <a:bodyPr/>
          <a:lstStyle/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Служебные отношения формируются на основе двух требований: ответственность за дело и уважение к коллегам.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требуйте к себе особого отношения или особенных привилегий со стороны другого, как правило, так ведут себя люди с завышенной самооценкой.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Обсуждая открытое занятие или мероприятие, начинайте с положительных моментов, этим вы окажете коллеге моральную поддержку.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вы не согласны с мнением окружающих или администрации, не стоит занимать соглашательскую позицию, но и не стоит обострять отношения.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Каждому следует самому отвечать за свой участок работы, а не сваливать вину на коллегу - вы работаете в группе и несете за все, что там происходит общую ответственность.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Обращайтесь к коллегам естественно и без фамильярности.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Иронию и юмор используйте без насмешливости и не ставьте коллегу в неловкое положение.</a:t>
            </a:r>
          </a:p>
          <a:p>
            <a:pPr marL="0" indent="180000">
              <a:spcBef>
                <a:spcPts val="60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55" y="1003231"/>
            <a:ext cx="3748087" cy="25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576" y="3723687"/>
            <a:ext cx="2777509" cy="257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6409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Этика с друзьями и родственниками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01337" y="1267098"/>
            <a:ext cx="5225143" cy="4909866"/>
          </a:xfrm>
        </p:spPr>
        <p:txBody>
          <a:bodyPr>
            <a:noAutofit/>
          </a:bodyPr>
          <a:lstStyle/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Посещение родственников, забота об их положении, поддержание с ними родственных связей.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Этика нахождения в гостях, когда Вы находитесь не наедине.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Понимание потребности и переживания близкого человека, осознание того, что может доставить близкому человеку неприятность или боль.</a:t>
            </a:r>
          </a:p>
          <a:p>
            <a:pPr marL="0" indent="180000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Чуткость и тактичность особенно необходимы по отношению к слабым, больным и пережившим душевную и физическую травму, а также по отношению к тем, кто искренне заблуждается в оценке своих действий и поступков.</a:t>
            </a:r>
          </a:p>
          <a:p>
            <a:pPr marL="0" indent="180000" algn="ctr">
              <a:spcBef>
                <a:spcPts val="600"/>
              </a:spcBef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ctr">
              <a:spcBef>
                <a:spcPts val="60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Эгоисты, себялюбцы, люди неискренние, лживые, избалованные, не умеющие и не желающие трудиться, скорее всего с этой заботой не справятся.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5447" y="1579284"/>
            <a:ext cx="2448846" cy="17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http://bagiraclub.ru/images/bagiraclub/2016/10/r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587" y="1545660"/>
            <a:ext cx="2879725" cy="1735422"/>
          </a:xfrm>
          <a:prstGeom prst="rect">
            <a:avLst/>
          </a:prstGeom>
          <a:noFill/>
        </p:spPr>
      </p:pic>
      <p:pic>
        <p:nvPicPr>
          <p:cNvPr id="9221" name="Picture 5" descr="http://img-fotki.yandex.ru/get/55918/11206178.aaf/0_119b3e_3b0162ab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708" y="3402103"/>
            <a:ext cx="4182495" cy="2789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1389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16" y="325224"/>
            <a:ext cx="9407681" cy="60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что обращают внимание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и гости детского сада?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01337" y="1841863"/>
            <a:ext cx="4964475" cy="43351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Чистота и благоустройство территории вокруг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Чистота и порядок в коридорах, раздевалках.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Чистота и опрятность туалетов.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Голые или с любовью оформленные стены.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Внешний вид детей и педагогов.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Пунктуальность, вежливость и обязательность сотрудников.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914" y="1565378"/>
            <a:ext cx="3501436" cy="263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280" y="4363766"/>
            <a:ext cx="3458213" cy="193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99954" y="456330"/>
            <a:ext cx="6048103" cy="60176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сад – образовательное учреждение, здесь нет места обсуждениям и осуждениям!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Администрация стремится к поддержанию престижа учреждения, а поэтому поощряет творчество и инициативу с Вашей стороны. Не бойтесь их проявлять.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Инициатива не наказуема!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65" y="1067400"/>
            <a:ext cx="3803073" cy="271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http://babybrainy.ru/wp-content/uploads/2016/04/plan-samoobrazovaniya-vospitatelya-dou-po-teme-razvitie-melkoj-motorik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244" y="3843293"/>
            <a:ext cx="3816154" cy="253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КОДЕКС профессиональной этики педагогических работников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Чупинского детского сада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Настоящий Кодекс профессиональной этики педагогических работников - документ, разработанный с целью создания профессиональной культуры в МБДОУ Чупинском детском саду, улучшения имиджа детского сада, оптимизации взаимодействия с внешней средой, совершенствование управленческой структуры, т.е. обеспечения устойчивого развития в условиях современных перемен.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дополнения в Кодекс могут вносить по инициативе как отдельных педагогов, так и иных служб (Педагогического совета и администрации) детского сада.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Кодекс является документом, открытым для ознакомления всех участников образовательных отношений. Содержание Кодекса доводится до сведения педагогов на педсовете, родителей на родительских собраниях. Вновь прибывшие, обязательно знакомятся с данным документом, который находится в доступном месте.</a:t>
            </a:r>
          </a:p>
          <a:p>
            <a:pPr marL="0" lv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3071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закон от 25.12.2005 г. № 273 - ФЗ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 противодействии коррупции»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статья 13.3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3953" y="1854926"/>
            <a:ext cx="4585063" cy="408867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«Положение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политике МБДОУ Чупинского детского сада»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Коррупция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38651" y="1763486"/>
            <a:ext cx="5708469" cy="4413477"/>
          </a:xfrm>
        </p:spPr>
        <p:txBody>
          <a:bodyPr>
            <a:normAutofit fontScale="92500" lnSpcReduction="20000"/>
          </a:bodyPr>
          <a:lstStyle/>
          <a:p>
            <a:pPr marL="0" indent="180000">
              <a:buNone/>
            </a:pPr>
            <a:endParaRPr lang="ru-RU" b="1" dirty="0" smtClean="0"/>
          </a:p>
          <a:p>
            <a:pPr marL="0" indent="1800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Противодействие коррупции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(пункт 2 статьи 1 Федерального закона № 273-ФЗ)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18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по предупреждению коррупции, в том числе по выявлению и последующему устранению причин коррупции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(профилактика коррупции)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18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по выявлению, предупреждению, пресечению, раскрытию и расследованию коррупционных правонарушений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(борьба с коррупцией)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1800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по минимизации 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(или)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ликвидации последствий коррупционных правонарушений.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Противодействие коррупции в образовательной организации основывается на следующих ключевых принципах: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676400"/>
            <a:ext cx="10072054" cy="4572000"/>
          </a:xfrm>
        </p:spPr>
        <p:txBody>
          <a:bodyPr>
            <a:normAutofit/>
          </a:bodyPr>
          <a:lstStyle/>
          <a:p>
            <a:pPr mar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соответствия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политики организации действующему законодательству и общепринятым нормам.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Неприятие коррупции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(принцип «нулевой толерантности»)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личного примера руководства.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вовлеченности работников.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соразмерности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 риску коррупции.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эффективности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ответственности и неотвратимости наказания.</a:t>
            </a:r>
          </a:p>
          <a:p>
            <a:pPr marL="0" lv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открытости хозяйственной деятельности.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постоянного контроля.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72111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Педсовета от 29.05.2018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нормативно-правовую документацию по вопросам антикоррупционной политики, принять Положение об антикоррупционной политике МБДОУ Чупинского детского сада.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исполнения требований Модельного Кодекса профессиональной этики педагогических работников организаций, осуществляющих образовательную деятельность (Письмо Минобрнауки России от 06.02.2014 N 09-148 "О направлении материалов"), принять Кодекс профессиональной этики педагогических работников МБДОУ Чупинского детского сада.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Педагогическим работникам, которые состоят в трудовых отношениях с МБДОУ Чупинским детским садом и выполняют обязанности по обучению, воспитанию и развитию воспитанников необходимо соблюдать положения Кодекса в своей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ознакомления родителей (законных представителей) воспитанников)разместить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принятых локальных актов на официальном сайте МБДОУ Чупинского детского сада.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4584" y="1018902"/>
            <a:ext cx="3879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Этика – это наука о нравственности, о принципах, которыми должны руководствоваться люди в своих поступках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231" y="653393"/>
            <a:ext cx="5683945" cy="55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2412" y="666205"/>
            <a:ext cx="98102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Кодекс профессиональной этики педагогических работников организаций, осуществляющих образовательную деятельность, разрабатывается на основании положений: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Конституции Российской Федерации;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от 29 декабря 2012 г. N 273-ФЗ "Об образовании в Российской Федерации«;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Указа Президента Российской Федерации от 7 мая 2012 г. N 597 "О мероприятиях по реализации государственной социальной политики" и иных нормативных правовых актов Российской Федерации.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ttps://im0-tub-ru.yandex.net/i?id=25d4f81419f784c9d3cfed753ddfee4c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74921" y="1743348"/>
            <a:ext cx="4572000" cy="24003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49087" y="912420"/>
            <a:ext cx="621792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Кодекс этики педагогических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 образовательной организации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разрабатывается с целью: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установления этических норм и правил поведения педагогических работников для выполнения ими своей профессиональной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содействия укреплению авторитета педагогических работников организаций, осуществляющих образовательную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обеспечения единых норм поведения педагогических работников.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5015548" cy="27701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принятия Кодекса как руководства к действию в образовательных организациях может быть проведена на педагогическом совете, общем собрании коллектива, а также в форме некоторого торжественного акта.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6023" y="3291840"/>
            <a:ext cx="5029789" cy="2885123"/>
          </a:xfrm>
        </p:spPr>
        <p:txBody>
          <a:bodyPr>
            <a:normAutofit fontScale="85000" lnSpcReduction="20000"/>
          </a:bodyPr>
          <a:lstStyle/>
          <a:p>
            <a:pPr marL="0" indent="18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принятия Кодекса </a:t>
            </a: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обязана создать необходимые условия для полной реализации его положений.</a:t>
            </a:r>
          </a:p>
          <a:p>
            <a:pPr marL="0" indent="180000"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государственной политики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воспитания детей и молодежи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Минобрнауки России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Т.Э.ПЕТРОВА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Галина\Desktop\Нов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06" y="664769"/>
            <a:ext cx="4139813" cy="560540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7554" y="979714"/>
            <a:ext cx="5055326" cy="478100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Кодекс представляет собой свод общих принципов профессиональной этики и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правил поведения, которым рекомендуется руководствоваться педагогическим работникам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дошкольных организаций,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занимаемой ими должности.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848" y="3318737"/>
            <a:ext cx="4089652" cy="28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det-sad1.wmsite.ru/_mod_files/ce_images/news/p101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222" y="613954"/>
            <a:ext cx="3640182" cy="2730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97" y="653142"/>
            <a:ext cx="4754879" cy="553865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Педагогическому работнику, который состоит в трудовых отношениях с организацией, осуществляющей образовательную деятельность, и выполняет обязанности по обучению, воспитанию обучающихся и  организации образовательной деятельности, 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соблюдать положения Кодекса в своей деятельности.</a:t>
            </a:r>
            <a:endParaRPr lang="ru-RU" sz="28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887" y="1463313"/>
            <a:ext cx="5867095" cy="40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1227908"/>
            <a:ext cx="4911635" cy="46895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педагогическим работником положений Кодекса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рассматривается на заседаниях коллегиальных органов управления,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предусмотренных уставом образовательной организации, и на 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комиссии по урегулированию споров между участниками образовательных отношений.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796" y="1568314"/>
            <a:ext cx="5639243" cy="37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1438</Words>
  <Application>Microsoft Office PowerPoint</Application>
  <PresentationFormat>Произвольный</PresentationFormat>
  <Paragraphs>143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LeavesAlbum_16x9</vt:lpstr>
      <vt:lpstr>Слайд 1</vt:lpstr>
      <vt:lpstr>Слайд 2</vt:lpstr>
      <vt:lpstr>Слайд 3</vt:lpstr>
      <vt:lpstr>Слайд 4</vt:lpstr>
      <vt:lpstr>Слайд 5</vt:lpstr>
      <vt:lpstr>Процедура принятия Кодекса как руководства к действию в образовательных организациях может быть проведена на педагогическом совете, общем собрании коллектива, а также в форме некоторого торжественного акта.</vt:lpstr>
      <vt:lpstr>Кодекс представляет собой свод общих принципов профессиональной этики и основных правил поведения, которым рекомендуется руководствоваться педагогическим работникам  дошкольных организаций, независимо от занимаемой ими должности.</vt:lpstr>
      <vt:lpstr>Педагогическому работнику, который состоит в трудовых отношениях с организацией, осуществляющей образовательную деятельность, и выполняет обязанности по обучению, воспитанию обучающихся и  организации образовательной деятельности, необходимо соблюдать положения Кодекса в своей деятельности.</vt:lpstr>
      <vt:lpstr>Нарушение педагогическим работником положений Кодекса рассматривается на заседаниях коллегиальных органов управления, предусмотренных уставом образовательной организации, и на  комиссии по урегулированию споров между участниками образовательных отношений.</vt:lpstr>
      <vt:lpstr>Этика педагогического  работника </vt:lpstr>
      <vt:lpstr>Педагог и иной работник в отношении к самому себе</vt:lpstr>
      <vt:lpstr>Педагог и иной работник в отношении к самому себе</vt:lpstr>
      <vt:lpstr>Внешний вид работника</vt:lpstr>
      <vt:lpstr>В отношениях с воспитанниками</vt:lpstr>
      <vt:lpstr>При выполнении трудовых обязанностей работник детского сада не допускает:</vt:lpstr>
      <vt:lpstr>Педагог в отношениях с родителями</vt:lpstr>
      <vt:lpstr>Работники и социальное окружение</vt:lpstr>
      <vt:lpstr>Работники в отношениях с администрацией</vt:lpstr>
      <vt:lpstr>Работники в отношениях с коллегами</vt:lpstr>
      <vt:lpstr>Работники в отношениях с коллегами</vt:lpstr>
      <vt:lpstr>Этика с друзьями и родственниками</vt:lpstr>
      <vt:lpstr>Слайд 22</vt:lpstr>
      <vt:lpstr>На что обращают внимание  родители и гости детского сада?</vt:lpstr>
      <vt:lpstr>ПОМНИТЕ!</vt:lpstr>
      <vt:lpstr>КОДЕКС профессиональной этики педагогических работников  МБДОУ Чупинского детского сада</vt:lpstr>
      <vt:lpstr>Федеральный закон от 25.12.2005 г. № 273 - ФЗ «О противодействии коррупции» статья 13.3</vt:lpstr>
      <vt:lpstr>Противодействие коррупции в образовательной организации основывается на следующих ключевых принципах:</vt:lpstr>
      <vt:lpstr>Решение Педсовета от 29.05.2018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2016-02-16T05:51:26Z</dcterms:created>
  <dcterms:modified xsi:type="dcterms:W3CDTF">2021-12-29T10:06:20Z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