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256" r:id="rId2"/>
    <p:sldId id="257" r:id="rId3"/>
    <p:sldId id="263" r:id="rId4"/>
    <p:sldId id="259" r:id="rId5"/>
    <p:sldId id="262" r:id="rId6"/>
    <p:sldId id="260" r:id="rId7"/>
    <p:sldId id="264" r:id="rId8"/>
    <p:sldId id="266" r:id="rId9"/>
    <p:sldId id="286" r:id="rId10"/>
    <p:sldId id="267" r:id="rId11"/>
    <p:sldId id="265" r:id="rId12"/>
    <p:sldId id="278" r:id="rId13"/>
    <p:sldId id="280" r:id="rId14"/>
    <p:sldId id="282" r:id="rId15"/>
    <p:sldId id="283" r:id="rId16"/>
    <p:sldId id="284" r:id="rId17"/>
    <p:sldId id="285" r:id="rId18"/>
    <p:sldId id="287" r:id="rId19"/>
    <p:sldId id="288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281" r:id="rId28"/>
    <p:sldId id="289" r:id="rId29"/>
    <p:sldId id="290" r:id="rId30"/>
    <p:sldId id="292" r:id="rId31"/>
    <p:sldId id="293" r:id="rId32"/>
    <p:sldId id="294" r:id="rId33"/>
    <p:sldId id="295" r:id="rId34"/>
    <p:sldId id="296" r:id="rId35"/>
    <p:sldId id="297" r:id="rId36"/>
    <p:sldId id="291" r:id="rId37"/>
    <p:sldId id="268" r:id="rId38"/>
    <p:sldId id="269" r:id="rId39"/>
    <p:sldId id="271" r:id="rId40"/>
    <p:sldId id="272" r:id="rId41"/>
    <p:sldId id="274" r:id="rId42"/>
    <p:sldId id="273" r:id="rId43"/>
    <p:sldId id="276" r:id="rId44"/>
    <p:sldId id="277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270" r:id="rId53"/>
    <p:sldId id="299" r:id="rId54"/>
    <p:sldId id="301" r:id="rId55"/>
    <p:sldId id="304" r:id="rId56"/>
    <p:sldId id="305" r:id="rId57"/>
    <p:sldId id="306" r:id="rId58"/>
    <p:sldId id="307" r:id="rId59"/>
    <p:sldId id="308" r:id="rId60"/>
    <p:sldId id="309" r:id="rId61"/>
    <p:sldId id="340" r:id="rId62"/>
    <p:sldId id="341" r:id="rId63"/>
    <p:sldId id="342" r:id="rId64"/>
    <p:sldId id="343" r:id="rId65"/>
    <p:sldId id="344" r:id="rId66"/>
    <p:sldId id="345" r:id="rId67"/>
    <p:sldId id="346" r:id="rId68"/>
    <p:sldId id="302" r:id="rId69"/>
    <p:sldId id="310" r:id="rId70"/>
    <p:sldId id="300" r:id="rId71"/>
    <p:sldId id="312" r:id="rId72"/>
    <p:sldId id="313" r:id="rId73"/>
    <p:sldId id="314" r:id="rId74"/>
    <p:sldId id="315" r:id="rId75"/>
    <p:sldId id="316" r:id="rId76"/>
    <p:sldId id="317" r:id="rId77"/>
    <p:sldId id="347" r:id="rId78"/>
    <p:sldId id="348" r:id="rId79"/>
    <p:sldId id="349" r:id="rId80"/>
    <p:sldId id="350" r:id="rId81"/>
    <p:sldId id="351" r:id="rId82"/>
    <p:sldId id="352" r:id="rId83"/>
    <p:sldId id="353" r:id="rId84"/>
    <p:sldId id="311" r:id="rId85"/>
    <p:sldId id="318" r:id="rId86"/>
    <p:sldId id="261" r:id="rId87"/>
    <p:sldId id="320" r:id="rId88"/>
    <p:sldId id="321" r:id="rId89"/>
    <p:sldId id="322" r:id="rId90"/>
    <p:sldId id="323" r:id="rId91"/>
    <p:sldId id="324" r:id="rId92"/>
    <p:sldId id="325" r:id="rId93"/>
    <p:sldId id="354" r:id="rId94"/>
    <p:sldId id="355" r:id="rId95"/>
    <p:sldId id="356" r:id="rId96"/>
    <p:sldId id="357" r:id="rId97"/>
    <p:sldId id="358" r:id="rId98"/>
    <p:sldId id="359" r:id="rId99"/>
    <p:sldId id="360" r:id="rId100"/>
    <p:sldId id="319" r:id="rId101"/>
    <p:sldId id="361" r:id="rId102"/>
  </p:sldIdLst>
  <p:sldSz cx="9144000" cy="6858000" type="screen4x3"/>
  <p:notesSz cx="6761163" cy="994251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8" autoAdjust="0"/>
    <p:restoredTop sz="94660"/>
  </p:normalViewPr>
  <p:slideViewPr>
    <p:cSldViewPr>
      <p:cViewPr varScale="1">
        <p:scale>
          <a:sx n="105" d="100"/>
          <a:sy n="10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958" y="-96"/>
      </p:cViewPr>
      <p:guideLst>
        <p:guide orient="horz" pos="3132"/>
        <p:guide pos="213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ADA21-FDBD-4591-AE6A-B37C056270E5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0024C-C7EC-46EB-8DDE-7737B2224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4ED50-8ECA-4B45-A131-6F94AD3F555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1A211-778C-4002-B3E3-D355DE7F2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Na_zastavku_-_Just_Beyond_na_zastavku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i-news.ru/hardware/samsung-mozhet-obognat-intel-i-stat-proizvoditelem-chipov-1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hi-news.ru/computers/kompaniya-intel-predstavila-novuyu-linejku-processorov-core-x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hi-news.ru/computers/kompaniya-intel-predstavila-novuyu-linejku-processorov-core-x.html" TargetMode="External"/><Relationship Id="rId2" Type="http://schemas.openxmlformats.org/officeDocument/2006/relationships/hyperlink" Target="https://hi-news.ru/hardware/samsung-mozhet-obognat-intel-i-stat-proizvoditelem-chipov-1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3%20&#1090;&#1091;&#1088;\1.%20&#1079;&#1074;&#1091;&#1082;%20&#1089;&#1086;&#1086;&#1073;&#1097;&#1077;&#1085;&#1080;&#1103;%20&#1074;%20&#1082;&#1086;&#1085;&#1090;&#1072;&#1082;&#1090;&#1077;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3%20&#1090;&#1091;&#1088;\2.%20&#1079;&#1074;&#1091;&#1082;%20&#1079;&#1072;&#1088;&#1072;&#1078;&#1077;&#1085;&#1080;&#1103;%20&#1074;&#1080;&#1088;&#1091;&#1089;&#1086;&#1084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3%20&#1090;&#1091;&#1088;\3.&#1052;&#1077;&#1083;&#1086;&#1076;&#1080;&#1103;%20&#1082;&#1086;&#1084;&#1087;&#1072;&#1085;&#1080;&#1080;%20intel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3%20&#1090;&#1091;&#1088;\5.%20&#1080;&#1079;&#1074;&#1083;&#1077;&#1095;&#1077;&#1085;&#1080;&#1077;%20&#1091;&#1089;&#1090;&#1088;&#1086;&#1081;&#1089;&#1090;&#1074;&#1072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3%20&#1090;&#1091;&#1088;\6%20&#1079;&#1074;&#1091;&#1082;%20&#1084;&#1072;&#1090;&#1088;&#1080;&#1095;&#1085;&#1086;&#1075;&#1086;%20&#1087;&#1088;&#1080;&#1085;&#1090;&#1077;&#1088;&#1072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3%20&#1090;&#1091;&#1088;\7.%20&#1079;&#1074;&#1091;&#1082;%20&#1080;&#1079;%20&#1084;&#1091;&#1083;&#1100;&#1090;&#1092;&#1080;&#1083;&#1100;&#1084;&#1072;%20&#1092;&#1080;&#1082;&#1089;&#1080;&#1082;&#1080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3%20&#1090;&#1091;&#1088;\8.%20&#1079;&#1074;&#1091;&#1082;%20&#1074;&#1080;&#1085;&#1095;&#1077;&#1089;&#1090;&#1077;&#1088;&#1072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8;&#1084;&#1077;&#1085;&#1086;&#1074;&#1072;%20&#1048;.&#1057;\&#1064;&#1082;&#1086;&#1083;&#1072;\2017-2018\&#1084;&#1086;&#1079;&#1075;&#1086;&#1083;&#1086;&#1084;&#1099;\&#1084;&#1086;&#1103;%20&#1080;&#1075;&#1088;&#1072;\&#1086;&#1073;&#1076;&#1091;&#1084;&#1099;&#1074;&#1072;&#1085;&#1080;&#1077;1.mp3" TargetMode="Externa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ster_view_227938.norma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0" y="1047750"/>
            <a:ext cx="8953500" cy="4762500"/>
          </a:xfrm>
          <a:prstGeom prst="rect">
            <a:avLst/>
          </a:prstGeom>
        </p:spPr>
      </p:pic>
      <p:pic>
        <p:nvPicPr>
          <p:cNvPr id="7" name="Na_zastavku_-_Just_Beyond_na_zastavk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20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Вопросы 1 тура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47500" lnSpcReduction="20000"/>
          </a:bodyPr>
          <a:lstStyle/>
          <a:p>
            <a:pPr marL="0" indent="355600">
              <a:spcBef>
                <a:spcPts val="0"/>
              </a:spcBef>
              <a:buFont typeface="+mj-lt"/>
              <a:buAutoNum type="arabicPeriod"/>
            </a:pPr>
            <a:r>
              <a:rPr lang="ru-RU" sz="6600" b="1" dirty="0" smtClean="0"/>
              <a:t>Совокупность программ, являющаяся посредником между ЭВМ и пользователем.</a:t>
            </a:r>
          </a:p>
          <a:p>
            <a:pPr marL="0" indent="355600">
              <a:spcBef>
                <a:spcPts val="0"/>
              </a:spcBef>
              <a:buFont typeface="+mj-lt"/>
              <a:buAutoNum type="arabicPeriod"/>
            </a:pPr>
            <a:r>
              <a:rPr lang="ru-RU" sz="6600" b="1" dirty="0" smtClean="0"/>
              <a:t>Жаргонное название 1 гигабайта информации</a:t>
            </a:r>
          </a:p>
          <a:p>
            <a:pPr marL="0" indent="355600">
              <a:spcBef>
                <a:spcPts val="0"/>
              </a:spcBef>
              <a:buFont typeface="+mj-lt"/>
              <a:buAutoNum type="arabicPeriod"/>
            </a:pPr>
            <a:r>
              <a:rPr lang="ru-RU" sz="6600" b="1" dirty="0" smtClean="0"/>
              <a:t>Что такое </a:t>
            </a:r>
            <a:r>
              <a:rPr lang="en-US" sz="6600" b="1" dirty="0" smtClean="0"/>
              <a:t>HTTP</a:t>
            </a:r>
            <a:r>
              <a:rPr lang="ru-RU" sz="6600" b="1" dirty="0" smtClean="0"/>
              <a:t>?</a:t>
            </a:r>
          </a:p>
          <a:p>
            <a:pPr marL="0" indent="355600">
              <a:spcBef>
                <a:spcPts val="0"/>
              </a:spcBef>
              <a:buFont typeface="+mj-lt"/>
              <a:buAutoNum type="arabicPeriod"/>
            </a:pPr>
            <a:r>
              <a:rPr lang="ru-RU" sz="6600" b="1" dirty="0" smtClean="0"/>
              <a:t>Назовите создателя языка Паскаль</a:t>
            </a:r>
          </a:p>
          <a:p>
            <a:pPr marL="0" indent="355600">
              <a:spcBef>
                <a:spcPts val="0"/>
              </a:spcBef>
              <a:buFont typeface="+mj-lt"/>
              <a:buAutoNum type="arabicPeriod"/>
            </a:pPr>
            <a:r>
              <a:rPr lang="ru-RU" sz="6600" b="1" dirty="0" smtClean="0"/>
              <a:t>Какой самый первый домен верхнего уровня имела Россия? </a:t>
            </a:r>
          </a:p>
          <a:p>
            <a:pPr marL="0" indent="355600">
              <a:spcBef>
                <a:spcPts val="0"/>
              </a:spcBef>
              <a:buFont typeface="+mj-lt"/>
              <a:buAutoNum type="arabicPeriod"/>
            </a:pPr>
            <a:r>
              <a:rPr lang="ru-RU" sz="6600" b="1" dirty="0" smtClean="0"/>
              <a:t>Кто считается автором самого древнего алгоритма?</a:t>
            </a:r>
          </a:p>
          <a:p>
            <a:pPr marL="0" indent="355600">
              <a:spcBef>
                <a:spcPts val="0"/>
              </a:spcBef>
              <a:buFont typeface="+mj-lt"/>
              <a:buAutoNum type="arabicPeriod"/>
            </a:pPr>
            <a:r>
              <a:rPr lang="ru-RU" sz="6600" b="1" dirty="0" smtClean="0"/>
              <a:t>В каком году фирма </a:t>
            </a:r>
            <a:r>
              <a:rPr lang="ru-RU" sz="6600" b="1" dirty="0" err="1" smtClean="0"/>
              <a:t>Intel</a:t>
            </a:r>
            <a:r>
              <a:rPr lang="ru-RU" sz="6600" b="1" dirty="0" smtClean="0"/>
              <a:t> создала первый в мире микропроцессор?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/>
              <a:t>Ответы 7 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2006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YouTube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6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RGB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Желтый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Аль Хорезми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3074" name="Picture 2" descr="Картинки по запросу логотип ap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828800"/>
            <a:ext cx="2476500" cy="2748915"/>
          </a:xfrm>
          <a:prstGeom prst="rect">
            <a:avLst/>
          </a:prstGeom>
          <a:noFill/>
        </p:spPr>
      </p:pic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3581400"/>
            <a:ext cx="1609725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00" y="2057400"/>
            <a:ext cx="6858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игру!!!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/>
              <a:t>Ответы 1 тура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Операционная система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Гектар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Протокол передачи гипертекста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err="1" smtClean="0"/>
              <a:t>Никлаус</a:t>
            </a:r>
            <a:r>
              <a:rPr lang="ru-RU" b="1" dirty="0" smtClean="0"/>
              <a:t> Вирт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SU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Евклид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1971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94210" name="Picture 2" descr="http://infdeyatchel.narod.ru/_private/istory/portret/wi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352800"/>
            <a:ext cx="1515990" cy="2362200"/>
          </a:xfrm>
          <a:prstGeom prst="rect">
            <a:avLst/>
          </a:prstGeom>
          <a:noFill/>
        </p:spPr>
      </p:pic>
      <p:pic>
        <p:nvPicPr>
          <p:cNvPr id="94212" name="Picture 4" descr="https://fs00.infourok.ru/images/doc/268/273124/1/img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495800"/>
            <a:ext cx="2432050" cy="1824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7200" b="1" dirty="0" smtClean="0"/>
              <a:t>2 тур </a:t>
            </a:r>
            <a:r>
              <a:rPr lang="ru-RU" sz="5400" b="1" dirty="0" smtClean="0"/>
              <a:t>«Горячие новости»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7 вопросов</a:t>
            </a:r>
          </a:p>
          <a:p>
            <a:pPr algn="ctr"/>
            <a:r>
              <a:rPr lang="ru-RU" sz="4400" b="1" dirty="0" smtClean="0"/>
              <a:t>40 секунд на каждый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5400" b="1" dirty="0" smtClean="0"/>
              <a:t>1 вопрос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6600" dirty="0" smtClean="0"/>
              <a:t>Японские изобретатели не перестают удивлять мировую общественность своими разработками. Не так давно была создана _______________ для покупок, которая уже тестируется в одной из торговых сетей Японии.</a:t>
            </a:r>
            <a:endParaRPr lang="ru-RU" sz="6600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2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800" dirty="0" smtClean="0"/>
              <a:t>У </a:t>
            </a:r>
            <a:r>
              <a:rPr lang="ru-RU" sz="5800" dirty="0" err="1" smtClean="0"/>
              <a:t>Intel</a:t>
            </a:r>
            <a:r>
              <a:rPr lang="ru-RU" sz="5800" dirty="0" smtClean="0"/>
              <a:t> есть традиция выпускать это в связи с особыми случаями.</a:t>
            </a:r>
          </a:p>
          <a:p>
            <a:pPr marL="0" indent="0" algn="ctr">
              <a:buNone/>
            </a:pPr>
            <a:r>
              <a:rPr lang="ru-RU" sz="5800" dirty="0" smtClean="0"/>
              <a:t>Традиция появилась еще в ранние годы </a:t>
            </a:r>
            <a:r>
              <a:rPr lang="ru-RU" sz="5800" dirty="0" err="1" smtClean="0"/>
              <a:t>Intel</a:t>
            </a:r>
            <a:r>
              <a:rPr lang="ru-RU" sz="5800" dirty="0" smtClean="0"/>
              <a:t>, когда в лаборатории был создан первый действующий процессор, радостная новость быстро разошлась по всей компании. И в тот момент кто-то достал припрятанное _________________ и открыл его, решив отпраздновать это событие с коллегами.</a:t>
            </a:r>
          </a:p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r>
              <a:rPr lang="ru-RU" sz="7300" b="1" dirty="0" smtClean="0"/>
              <a:t>Назовите что выпускает </a:t>
            </a:r>
            <a:r>
              <a:rPr lang="ru-RU" sz="7300" b="1" dirty="0" err="1" smtClean="0"/>
              <a:t>Intel</a:t>
            </a:r>
            <a:r>
              <a:rPr lang="ru-RU" sz="7300" b="1" dirty="0" smtClean="0"/>
              <a:t>?</a:t>
            </a:r>
            <a:endParaRPr lang="ru-RU" sz="7300" b="1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3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pPr marL="0" indent="361950" algn="ctr">
              <a:buNone/>
            </a:pPr>
            <a:r>
              <a:rPr lang="ru-RU" sz="4000" dirty="0" smtClean="0"/>
              <a:t>Эта сказочная фраза из сказки Пушкина в скором времени может стать реальной, благодаря усилиям компании </a:t>
            </a:r>
            <a:r>
              <a:rPr lang="ru-RU" sz="4000" dirty="0" err="1" smtClean="0"/>
              <a:t>Apple</a:t>
            </a:r>
            <a:r>
              <a:rPr lang="ru-RU" sz="4000" dirty="0" smtClean="0"/>
              <a:t> по созданию умного зеркала.</a:t>
            </a:r>
          </a:p>
          <a:p>
            <a:pPr algn="ctr">
              <a:buNone/>
            </a:pPr>
            <a:r>
              <a:rPr lang="ru-RU" sz="4000" b="1" dirty="0" smtClean="0"/>
              <a:t>Что делает это зеркало?</a:t>
            </a:r>
            <a:endParaRPr lang="ru-RU" sz="4000" b="1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4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92500"/>
          </a:bodyPr>
          <a:lstStyle/>
          <a:p>
            <a:pPr marL="0" indent="361950" algn="ctr">
              <a:buNone/>
            </a:pPr>
            <a:r>
              <a:rPr lang="ru-RU" sz="4000" dirty="0" smtClean="0"/>
              <a:t>Программы исследования небесного тела, включающие в себя высадку луноходов и исследовательские работы на имеющейся в планах китайской базе</a:t>
            </a:r>
            <a:r>
              <a:rPr lang="ru-RU" sz="4000" smtClean="0"/>
              <a:t>, будут </a:t>
            </a:r>
            <a:r>
              <a:rPr lang="ru-RU" sz="4000" dirty="0" smtClean="0"/>
              <a:t>проходить без непосредственного участия людей.</a:t>
            </a:r>
          </a:p>
          <a:p>
            <a:pPr marL="0" indent="0" algn="ctr">
              <a:buNone/>
            </a:pPr>
            <a:r>
              <a:rPr lang="ru-RU" sz="4000" b="1" dirty="0" smtClean="0"/>
              <a:t>Куда собираются полететь китайские роботы?</a:t>
            </a:r>
            <a:endParaRPr lang="ru-RU" sz="4000" b="1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5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marL="0" indent="361950" algn="ctr">
              <a:buNone/>
            </a:pPr>
            <a:r>
              <a:rPr lang="ru-RU" sz="4000" dirty="0" smtClean="0"/>
              <a:t>Высокие технологии призваны не только облегчить нашу жизнь, но и улучшить ее качество у людей с ограниченными возможностями. Отечественные ученые на базе научно-исследовательского центра разработали инвалидную коляску нового поколения.</a:t>
            </a:r>
          </a:p>
          <a:p>
            <a:pPr marL="0" indent="361950" algn="ctr">
              <a:buNone/>
            </a:pPr>
            <a:r>
              <a:rPr lang="ru-RU" sz="4000" b="1" dirty="0" smtClean="0"/>
              <a:t>С помощью чего человек будет управлять этой коляской?</a:t>
            </a:r>
            <a:endParaRPr lang="ru-RU" sz="4000" b="1" dirty="0"/>
          </a:p>
        </p:txBody>
      </p:sp>
      <p:pic>
        <p:nvPicPr>
          <p:cNvPr id="1026" name="Picture 2" descr="https://hi-news.ru/wp-content/uploads/2017/12/42729B0E-222B-4A34-9B95-A7EE4B1CFE14-650x36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5730" y="76200"/>
            <a:ext cx="2849670" cy="1600200"/>
          </a:xfrm>
          <a:prstGeom prst="rect">
            <a:avLst/>
          </a:prstGeom>
          <a:noFill/>
        </p:spPr>
      </p:pic>
      <p:pic>
        <p:nvPicPr>
          <p:cNvPr id="5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6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 marL="0" indent="361950" algn="ctr">
              <a:buNone/>
            </a:pPr>
            <a:r>
              <a:rPr lang="ru-RU" sz="4000" dirty="0" smtClean="0"/>
              <a:t>Знаменитый производитель процессоров </a:t>
            </a:r>
            <a:r>
              <a:rPr lang="ru-RU" sz="4000" dirty="0" err="1" smtClean="0">
                <a:hlinkClick r:id="rId3"/>
              </a:rPr>
              <a:t>Intel</a:t>
            </a:r>
            <a:r>
              <a:rPr lang="ru-RU" sz="4000" dirty="0" smtClean="0"/>
              <a:t> наделал немало шуму, анонсировав на выставке </a:t>
            </a:r>
            <a:r>
              <a:rPr lang="ru-RU" sz="4000" dirty="0" err="1" smtClean="0"/>
              <a:t>Computex</a:t>
            </a:r>
            <a:r>
              <a:rPr lang="ru-RU" sz="4000" dirty="0" smtClean="0"/>
              <a:t> новое семейство процессоров </a:t>
            </a:r>
            <a:r>
              <a:rPr lang="ru-RU" sz="4000" dirty="0" err="1" smtClean="0">
                <a:hlinkClick r:id="rId4"/>
              </a:rPr>
              <a:t>Core</a:t>
            </a:r>
            <a:r>
              <a:rPr lang="ru-RU" sz="4000" dirty="0" smtClean="0">
                <a:hlinkClick r:id="rId4"/>
              </a:rPr>
              <a:t> X</a:t>
            </a:r>
            <a:r>
              <a:rPr lang="ru-RU" sz="4000" dirty="0" smtClean="0"/>
              <a:t>. Во главе новой семьи стоит процессор </a:t>
            </a:r>
            <a:r>
              <a:rPr lang="ru-RU" sz="4000" dirty="0" err="1" smtClean="0"/>
              <a:t>Core</a:t>
            </a:r>
            <a:r>
              <a:rPr lang="ru-RU" sz="4000" dirty="0" smtClean="0"/>
              <a:t> i9, о котором, правда, до сегодняшнего дня практически ничего не было известно, кроме его впечатляющей стоимости 1999 долларов.</a:t>
            </a:r>
          </a:p>
          <a:p>
            <a:pPr marL="0" indent="361950" algn="ctr">
              <a:buNone/>
            </a:pPr>
            <a:r>
              <a:rPr lang="ru-RU" sz="4000" b="1" dirty="0" smtClean="0"/>
              <a:t>Сколько ядер имеет этот процессор?</a:t>
            </a:r>
            <a:endParaRPr lang="ru-RU" sz="4000" b="1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7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85000" lnSpcReduction="10000"/>
          </a:bodyPr>
          <a:lstStyle/>
          <a:p>
            <a:pPr marL="0" indent="361950" algn="ctr">
              <a:buNone/>
            </a:pPr>
            <a:r>
              <a:rPr lang="ru-RU" sz="3600" dirty="0" smtClean="0"/>
              <a:t>Сразу несколько крупных производителей анонсировали компьютеры в форме </a:t>
            </a:r>
            <a:r>
              <a:rPr lang="ru-RU" sz="3600" dirty="0" err="1" smtClean="0"/>
              <a:t>_____________________с</a:t>
            </a:r>
            <a:r>
              <a:rPr lang="ru-RU" sz="3600" dirty="0" smtClean="0"/>
              <a:t> поддержкой популярных гарнитур виртуальной реальности. Таким незамысловатым способом была решена проблема болтающихся проводов, связывающих VR-шлем и ПК. Подобные компьютеры будут использовать не только для видеоигр, но также в образовании, тренировке персонала и даже в военной сфере.</a:t>
            </a:r>
          </a:p>
          <a:p>
            <a:pPr marL="0" indent="361950" algn="ctr">
              <a:buNone/>
            </a:pPr>
            <a:r>
              <a:rPr lang="ru-RU" sz="3600" b="1" dirty="0" smtClean="0"/>
              <a:t>Что представляют из себя эти компьютеры?</a:t>
            </a:r>
            <a:endParaRPr lang="ru-RU" sz="4000" b="1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7200" b="1" dirty="0" smtClean="0"/>
              <a:t>1 тур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7 вопросов</a:t>
            </a:r>
          </a:p>
          <a:p>
            <a:pPr algn="ctr"/>
            <a:r>
              <a:rPr lang="ru-RU" sz="4400" b="1" dirty="0" smtClean="0"/>
              <a:t>40 секунд на каждый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5400" b="1" dirty="0" smtClean="0"/>
              <a:t>1 вопрос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6600" dirty="0" smtClean="0"/>
              <a:t>Японские изобретатели не перестают удивлять мировую общественность своими разработками. Не так давно была создана _______________ для покупок, которая уже тестируется в одной из торговых сетей Японии.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2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800" dirty="0" smtClean="0"/>
              <a:t>У </a:t>
            </a:r>
            <a:r>
              <a:rPr lang="ru-RU" sz="5800" dirty="0" err="1" smtClean="0"/>
              <a:t>Intel</a:t>
            </a:r>
            <a:r>
              <a:rPr lang="ru-RU" sz="5800" dirty="0" smtClean="0"/>
              <a:t> есть традиция выпускать это в связи с особыми случаями или вехами.</a:t>
            </a:r>
          </a:p>
          <a:p>
            <a:pPr marL="0" indent="0" algn="ctr">
              <a:buNone/>
            </a:pPr>
            <a:r>
              <a:rPr lang="ru-RU" sz="5800" dirty="0" smtClean="0"/>
              <a:t>Традиция появилась еще в ранние годы </a:t>
            </a:r>
            <a:r>
              <a:rPr lang="ru-RU" sz="5800" dirty="0" err="1" smtClean="0"/>
              <a:t>Intel</a:t>
            </a:r>
            <a:r>
              <a:rPr lang="ru-RU" sz="5800" dirty="0" smtClean="0"/>
              <a:t>, когда в лаборатории был создан первый действующий процессор, радостная новость быстро разошлась по всей компании. И в тот момент кто-то достал припрятанное _________________ и открыл его, решив отпраздновать это событие с коллегами.</a:t>
            </a:r>
          </a:p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r>
              <a:rPr lang="ru-RU" sz="7300" b="1" dirty="0" smtClean="0"/>
              <a:t>Назовите что выпускает </a:t>
            </a:r>
            <a:r>
              <a:rPr lang="ru-RU" sz="7300" b="1" dirty="0" err="1" smtClean="0"/>
              <a:t>Intel</a:t>
            </a:r>
            <a:r>
              <a:rPr lang="ru-RU" sz="7300" b="1" dirty="0" smtClean="0"/>
              <a:t>?</a:t>
            </a:r>
            <a:endParaRPr lang="ru-RU" sz="7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3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pPr marL="0" indent="361950" algn="ctr">
              <a:buNone/>
            </a:pPr>
            <a:r>
              <a:rPr lang="ru-RU" sz="4000" dirty="0" smtClean="0"/>
              <a:t>Эта сказочная фраза из сказки о мертвой царевне и семи богатырях в скором времени может стать реальной, благодаря усилиям компании </a:t>
            </a:r>
            <a:r>
              <a:rPr lang="ru-RU" sz="4000" dirty="0" err="1" smtClean="0"/>
              <a:t>Apple</a:t>
            </a:r>
            <a:r>
              <a:rPr lang="ru-RU" sz="4000" dirty="0" smtClean="0"/>
              <a:t> по созданию умного зеркала.</a:t>
            </a:r>
          </a:p>
          <a:p>
            <a:pPr algn="ctr">
              <a:buNone/>
            </a:pPr>
            <a:r>
              <a:rPr lang="ru-RU" sz="4000" b="1" dirty="0" smtClean="0"/>
              <a:t>Что делает это зеркало?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4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92500"/>
          </a:bodyPr>
          <a:lstStyle/>
          <a:p>
            <a:pPr marL="0" indent="361950" algn="ctr">
              <a:buNone/>
            </a:pPr>
            <a:r>
              <a:rPr lang="ru-RU" sz="4000" dirty="0" smtClean="0"/>
              <a:t>Программы исследования небесного тела, включающие в себя высадку луноходов и исследовательские работы на имеющейся в планах китайской базе, будут проходить без непосредственного участия людей.</a:t>
            </a:r>
          </a:p>
          <a:p>
            <a:pPr marL="0" indent="0" algn="ctr">
              <a:buNone/>
            </a:pPr>
            <a:r>
              <a:rPr lang="ru-RU" sz="4000" b="1" dirty="0" smtClean="0"/>
              <a:t>Куда собираются полететь китайские роботы?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5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marL="0" indent="361950" algn="ctr">
              <a:buNone/>
            </a:pPr>
            <a:r>
              <a:rPr lang="ru-RU" sz="4000" dirty="0" smtClean="0"/>
              <a:t>Высокие технологии призваны не только облегчить нашу жизнь, но и улучшить ее качество у людей с ограниченными возможностями. Отечественные ученые на базе научно-исследовательского центра разработали инвалидную коляску нового поколения.</a:t>
            </a:r>
          </a:p>
          <a:p>
            <a:pPr marL="0" indent="361950" algn="ctr">
              <a:buNone/>
            </a:pPr>
            <a:r>
              <a:rPr lang="ru-RU" sz="4000" b="1" dirty="0" smtClean="0"/>
              <a:t>С помощью чего человек будет управлять этой коляской?</a:t>
            </a:r>
            <a:endParaRPr lang="ru-RU" sz="4000" b="1" dirty="0"/>
          </a:p>
        </p:txBody>
      </p:sp>
      <p:pic>
        <p:nvPicPr>
          <p:cNvPr id="1026" name="Picture 2" descr="https://hi-news.ru/wp-content/uploads/2017/12/42729B0E-222B-4A34-9B95-A7EE4B1CFE14-650x36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5730" y="76200"/>
            <a:ext cx="284967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6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 marL="0" indent="361950" algn="ctr">
              <a:buNone/>
            </a:pPr>
            <a:r>
              <a:rPr lang="ru-RU" sz="4000" dirty="0" smtClean="0"/>
              <a:t>Знаменитый производитель процессоров </a:t>
            </a:r>
            <a:r>
              <a:rPr lang="ru-RU" sz="4000" dirty="0" err="1" smtClean="0">
                <a:hlinkClick r:id="rId2"/>
              </a:rPr>
              <a:t>Intel</a:t>
            </a:r>
            <a:r>
              <a:rPr lang="ru-RU" sz="4000" dirty="0" smtClean="0"/>
              <a:t> наделал немало шуму, анонсировав на выставке </a:t>
            </a:r>
            <a:r>
              <a:rPr lang="ru-RU" sz="4000" dirty="0" err="1" smtClean="0"/>
              <a:t>Computex</a:t>
            </a:r>
            <a:r>
              <a:rPr lang="ru-RU" sz="4000" dirty="0" smtClean="0"/>
              <a:t> новое семейство процессоров </a:t>
            </a:r>
            <a:r>
              <a:rPr lang="ru-RU" sz="4000" dirty="0" err="1" smtClean="0">
                <a:hlinkClick r:id="rId3"/>
              </a:rPr>
              <a:t>Core</a:t>
            </a:r>
            <a:r>
              <a:rPr lang="ru-RU" sz="4000" dirty="0" smtClean="0">
                <a:hlinkClick r:id="rId3"/>
              </a:rPr>
              <a:t> X</a:t>
            </a:r>
            <a:r>
              <a:rPr lang="ru-RU" sz="4000" dirty="0" smtClean="0"/>
              <a:t>. Во главе новой семьи стоит процессор </a:t>
            </a:r>
            <a:r>
              <a:rPr lang="ru-RU" sz="4000" dirty="0" err="1" smtClean="0"/>
              <a:t>Core</a:t>
            </a:r>
            <a:r>
              <a:rPr lang="ru-RU" sz="4000" dirty="0" smtClean="0"/>
              <a:t> i9, о котором, правда, до сегодняшнего дня практически ничего не было известно, кроме его впечатляющей стоимости 1999 долларов.</a:t>
            </a:r>
          </a:p>
          <a:p>
            <a:pPr marL="0" indent="361950" algn="ctr">
              <a:buNone/>
            </a:pPr>
            <a:r>
              <a:rPr lang="ru-RU" sz="4000" b="1" dirty="0" smtClean="0"/>
              <a:t>Сколько ядер имеет этот процессор?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7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85000" lnSpcReduction="10000"/>
          </a:bodyPr>
          <a:lstStyle/>
          <a:p>
            <a:pPr marL="0" indent="361950" algn="ctr">
              <a:buNone/>
            </a:pPr>
            <a:r>
              <a:rPr lang="ru-RU" sz="3600" dirty="0" smtClean="0"/>
              <a:t>Сразу несколько крупных производителей анонсировали компьютеры в форме </a:t>
            </a:r>
            <a:r>
              <a:rPr lang="ru-RU" sz="3600" dirty="0" err="1" smtClean="0"/>
              <a:t>_____________________с</a:t>
            </a:r>
            <a:r>
              <a:rPr lang="ru-RU" sz="3600" dirty="0" smtClean="0"/>
              <a:t> поддержкой популярных гарнитур виртуальной реальности. Таким незамысловатым способом была решена проблема болтающихся проводов, связывающих VR-шлем и ПК. Подобные компьютеры будут использовать не только для видеоигр, но также в образовании, тренировке персонала и даже в военной сфере.</a:t>
            </a:r>
          </a:p>
          <a:p>
            <a:pPr marL="0" indent="361950" algn="ctr">
              <a:buNone/>
            </a:pPr>
            <a:r>
              <a:rPr lang="ru-RU" sz="3600" b="1" dirty="0" smtClean="0"/>
              <a:t>Что представляют из себя эти компьютеры?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/>
              <a:t>Ответы 2 тура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Умная корзина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Бутылки шампанского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Говорит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Луна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Взгляд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18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Заплечный рюкзак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77826" name="AutoShape 2" descr="https://static2.gazeta.ua/img2/cache/preview/804/804619_w_800.jpg?v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35ec13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9632" y="1600200"/>
            <a:ext cx="3139305" cy="1795462"/>
          </a:xfrm>
          <a:prstGeom prst="rect">
            <a:avLst/>
          </a:prstGeom>
        </p:spPr>
      </p:pic>
      <p:pic>
        <p:nvPicPr>
          <p:cNvPr id="6" name="Рисунок 5" descr="0ZqdR6rzUm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6734" y="2819400"/>
            <a:ext cx="1761066" cy="990600"/>
          </a:xfrm>
          <a:prstGeom prst="rect">
            <a:avLst/>
          </a:prstGeom>
        </p:spPr>
      </p:pic>
      <p:pic>
        <p:nvPicPr>
          <p:cNvPr id="7" name="Рисунок 6" descr="moon-wallpaper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3962400"/>
            <a:ext cx="1998133" cy="1123950"/>
          </a:xfrm>
          <a:prstGeom prst="rect">
            <a:avLst/>
          </a:prstGeom>
        </p:spPr>
      </p:pic>
      <p:pic>
        <p:nvPicPr>
          <p:cNvPr id="8" name="Рисунок 7" descr="MSI-VR-O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5238750"/>
            <a:ext cx="2414671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b="1" dirty="0" smtClean="0"/>
              <a:t>3 тур «Музыкальные вопросы»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7 вопросов</a:t>
            </a:r>
          </a:p>
          <a:p>
            <a:pPr algn="ctr"/>
            <a:r>
              <a:rPr lang="ru-RU" sz="4400" b="1" dirty="0" smtClean="0"/>
              <a:t>40 секунд на каждый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1 вопрос</a:t>
            </a:r>
            <a:endParaRPr lang="ru-RU" b="1" dirty="0"/>
          </a:p>
        </p:txBody>
      </p:sp>
      <p:pic>
        <p:nvPicPr>
          <p:cNvPr id="4" name="1. звук сообщения в контакте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978275"/>
            <a:ext cx="304800" cy="304800"/>
          </a:xfrm>
          <a:prstGeom prst="rect">
            <a:avLst/>
          </a:prstGeom>
        </p:spPr>
      </p:pic>
      <p:pic>
        <p:nvPicPr>
          <p:cNvPr id="5" name="обдумывание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1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 lnSpcReduction="20000"/>
          </a:bodyPr>
          <a:lstStyle/>
          <a:p>
            <a:pPr marL="0" indent="355600" algn="ctr">
              <a:spcBef>
                <a:spcPts val="0"/>
              </a:spcBef>
              <a:buNone/>
            </a:pPr>
            <a:r>
              <a:rPr lang="ru-RU" sz="6600" b="1" dirty="0" smtClean="0"/>
              <a:t>Совокупность программ, являющаяся посредником между компьютером и пользователем.</a:t>
            </a:r>
            <a:endParaRPr lang="ru-RU" sz="6600" b="1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2 вопрос</a:t>
            </a:r>
            <a:endParaRPr lang="ru-RU" b="1" dirty="0"/>
          </a:p>
        </p:txBody>
      </p:sp>
      <p:pic>
        <p:nvPicPr>
          <p:cNvPr id="6" name="2. звук заражения вирусом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11575"/>
            <a:ext cx="304800" cy="304800"/>
          </a:xfrm>
          <a:prstGeom prst="rect">
            <a:avLst/>
          </a:prstGeom>
        </p:spPr>
      </p:pic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3 вопрос</a:t>
            </a:r>
            <a:endParaRPr lang="ru-RU" b="1" dirty="0"/>
          </a:p>
        </p:txBody>
      </p:sp>
      <p:pic>
        <p:nvPicPr>
          <p:cNvPr id="5" name="3.Мелодия компании intel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11575"/>
            <a:ext cx="304800" cy="304800"/>
          </a:xfrm>
          <a:prstGeom prst="rect">
            <a:avLst/>
          </a:prstGeom>
        </p:spPr>
      </p:pic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4 вопрос</a:t>
            </a:r>
            <a:endParaRPr lang="ru-RU" b="1" dirty="0"/>
          </a:p>
        </p:txBody>
      </p:sp>
      <p:pic>
        <p:nvPicPr>
          <p:cNvPr id="6" name="5. извлечение устройств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11575"/>
            <a:ext cx="304800" cy="304800"/>
          </a:xfrm>
          <a:prstGeom prst="rect">
            <a:avLst/>
          </a:prstGeom>
        </p:spPr>
      </p:pic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5 вопрос</a:t>
            </a:r>
            <a:endParaRPr lang="ru-RU" b="1" dirty="0"/>
          </a:p>
        </p:txBody>
      </p:sp>
      <p:pic>
        <p:nvPicPr>
          <p:cNvPr id="9" name="6 звук матричного принте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6 вопрос</a:t>
            </a:r>
            <a:endParaRPr lang="ru-RU" b="1" dirty="0"/>
          </a:p>
        </p:txBody>
      </p:sp>
      <p:pic>
        <p:nvPicPr>
          <p:cNvPr id="4" name="7. звук из мультфильма фикс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45720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Название мультфильма</a:t>
            </a:r>
            <a:endParaRPr lang="ru-RU" sz="4000" b="1" dirty="0"/>
          </a:p>
        </p:txBody>
      </p:sp>
      <p:pic>
        <p:nvPicPr>
          <p:cNvPr id="6" name="обдумывание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7 вопрос</a:t>
            </a:r>
            <a:endParaRPr lang="ru-RU" b="1" dirty="0"/>
          </a:p>
        </p:txBody>
      </p:sp>
      <p:pic>
        <p:nvPicPr>
          <p:cNvPr id="5" name="8. звук винчесте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45720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Другое название жесткого диска</a:t>
            </a:r>
            <a:endParaRPr lang="ru-RU" sz="4000" b="1" dirty="0"/>
          </a:p>
        </p:txBody>
      </p:sp>
      <p:pic>
        <p:nvPicPr>
          <p:cNvPr id="6" name="обдумывание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/>
              <a:t>Ответы 3 тура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Звук сообщения в контакте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Звук заражения вирусом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Мелодия компании </a:t>
            </a:r>
            <a:r>
              <a:rPr lang="en-US" dirty="0" smtClean="0"/>
              <a:t>Intel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Извлечение устройства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Звук работы матричного принтера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Мультфильм «</a:t>
            </a:r>
            <a:r>
              <a:rPr lang="ru-RU" dirty="0" err="1" smtClean="0"/>
              <a:t>Фиксики</a:t>
            </a:r>
            <a:r>
              <a:rPr lang="ru-RU" dirty="0" smtClean="0"/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ru-RU" smtClean="0"/>
              <a:t>Винчестер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7200" b="1" dirty="0" smtClean="0"/>
              <a:t>4 тур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7 вопросов</a:t>
            </a:r>
          </a:p>
          <a:p>
            <a:pPr algn="ctr"/>
            <a:r>
              <a:rPr lang="ru-RU" sz="4400" b="1" dirty="0" smtClean="0"/>
              <a:t>40 секунд на каждый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1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ru-RU" sz="6600" b="1" dirty="0" smtClean="0"/>
              <a:t>В каком городе в 1983 компания  </a:t>
            </a:r>
            <a:r>
              <a:rPr lang="ru-RU" sz="6600" b="1" dirty="0" err="1" smtClean="0"/>
              <a:t>Microsoft</a:t>
            </a:r>
            <a:r>
              <a:rPr lang="ru-RU" sz="6600" b="1" dirty="0" smtClean="0"/>
              <a:t> впервые представила систему Windows?</a:t>
            </a:r>
            <a:endParaRPr lang="ru-RU" sz="6600" b="1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2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ru-RU" sz="6600" b="1" dirty="0" smtClean="0"/>
              <a:t>В каком году была выпущена операционная система WINDOWS XP? </a:t>
            </a:r>
            <a:endParaRPr lang="ru-RU" sz="6600" b="1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2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355600" algn="ctr">
              <a:spcBef>
                <a:spcPts val="0"/>
              </a:spcBef>
              <a:buNone/>
            </a:pPr>
            <a:r>
              <a:rPr lang="ru-RU" sz="6600" b="1" dirty="0" smtClean="0"/>
              <a:t>Жаргонное название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6600" b="1" dirty="0" smtClean="0"/>
              <a:t>1 гигабайта информации</a:t>
            </a:r>
            <a:endParaRPr lang="ru-RU" sz="6600" b="1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3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ru-RU" sz="6600" b="1" dirty="0" smtClean="0"/>
              <a:t>Как расшифровывается аббревиатура ЛКМ (относится к одному из устройств компьютера)? </a:t>
            </a:r>
            <a:endParaRPr lang="ru-RU" sz="6600" b="1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4</a:t>
            </a:r>
            <a:r>
              <a:rPr lang="ru-RU" b="1" dirty="0" smtClean="0"/>
              <a:t>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6600" b="1" dirty="0" smtClean="0"/>
              <a:t>Название первого персонального компьютера</a:t>
            </a:r>
            <a:endParaRPr lang="ru-RU" sz="6600" b="1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5</a:t>
            </a:r>
            <a:r>
              <a:rPr lang="ru-RU" b="1" dirty="0" smtClean="0"/>
              <a:t>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ru-RU" sz="6600" b="1" dirty="0" smtClean="0"/>
              <a:t>Какой формат графических файлов передает самое большое количество цветов </a:t>
            </a:r>
            <a:r>
              <a:rPr lang="en-US" sz="6600" b="1" dirty="0" smtClean="0"/>
              <a:t>(</a:t>
            </a:r>
            <a:r>
              <a:rPr lang="ru-RU" sz="6600" b="1" dirty="0" smtClean="0"/>
              <a:t>281 триллион</a:t>
            </a:r>
            <a:r>
              <a:rPr lang="en-US" sz="6600" b="1" dirty="0" smtClean="0"/>
              <a:t>)</a:t>
            </a:r>
            <a:r>
              <a:rPr lang="ru-RU" sz="6600" b="1" dirty="0" smtClean="0"/>
              <a:t>? </a:t>
            </a:r>
            <a:endParaRPr lang="ru-RU" sz="6600" b="1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6</a:t>
            </a:r>
            <a:r>
              <a:rPr lang="ru-RU" b="1" dirty="0" smtClean="0"/>
              <a:t>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Как называют характеристику процессора, определяющую максимальную длину двоичного кода, который процессор обрабатывает одновременно? </a:t>
            </a:r>
            <a:endParaRPr lang="ru-RU" sz="4800" b="1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7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4800" b="1" dirty="0" smtClean="0"/>
              <a:t>До середины 20-х годов </a:t>
            </a:r>
            <a:r>
              <a:rPr lang="en-US" sz="4800" b="1" dirty="0" smtClean="0"/>
              <a:t>XX</a:t>
            </a:r>
            <a:r>
              <a:rPr lang="ru-RU" sz="4800" b="1" dirty="0" smtClean="0"/>
              <a:t> века для передачи информации использовался специальный помехоустойчивый код. Кто является его автором? </a:t>
            </a:r>
            <a:endParaRPr lang="ru-RU" sz="4800" b="1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1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ru-RU" sz="6600" b="1" dirty="0" smtClean="0"/>
              <a:t>В каком городе в 1983 компания  </a:t>
            </a:r>
            <a:r>
              <a:rPr lang="ru-RU" sz="6600" b="1" dirty="0" err="1" smtClean="0"/>
              <a:t>Microsoft</a:t>
            </a:r>
            <a:r>
              <a:rPr lang="ru-RU" sz="6600" b="1" dirty="0" smtClean="0"/>
              <a:t> впервые представила систему Windows?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2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ru-RU" sz="6600" b="1" dirty="0" smtClean="0"/>
              <a:t>В каком году была выпущена операционная система WINDOWS XP? 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3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ru-RU" sz="6600" b="1" dirty="0" smtClean="0"/>
              <a:t>Как расшифровывается аббревиатура ЛКМ (относится к одному из устройств компьютера)? 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4</a:t>
            </a:r>
            <a:r>
              <a:rPr lang="ru-RU" b="1" dirty="0" smtClean="0"/>
              <a:t>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6600" b="1" dirty="0" smtClean="0"/>
              <a:t>Название первого персонального компьютера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5</a:t>
            </a:r>
            <a:r>
              <a:rPr lang="ru-RU" b="1" dirty="0" smtClean="0"/>
              <a:t>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ru-RU" sz="6600" b="1" dirty="0" smtClean="0"/>
              <a:t>Какой формат графических файлов передает самое большое количество цветов </a:t>
            </a:r>
            <a:r>
              <a:rPr lang="en-US" sz="6600" b="1" dirty="0" smtClean="0"/>
              <a:t>(</a:t>
            </a:r>
            <a:r>
              <a:rPr lang="ru-RU" sz="6600" b="1" dirty="0" smtClean="0"/>
              <a:t>281 триллион</a:t>
            </a:r>
            <a:r>
              <a:rPr lang="en-US" sz="6600" b="1" dirty="0" smtClean="0"/>
              <a:t>)</a:t>
            </a:r>
            <a:r>
              <a:rPr lang="ru-RU" sz="6600" b="1" dirty="0" smtClean="0"/>
              <a:t>? 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3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8000" b="1" dirty="0" smtClean="0"/>
              <a:t>Что такое </a:t>
            </a:r>
            <a:r>
              <a:rPr lang="en-US" sz="8000" b="1" dirty="0" smtClean="0"/>
              <a:t>HTTP</a:t>
            </a:r>
            <a:r>
              <a:rPr lang="ru-RU" sz="8000" b="1" dirty="0" smtClean="0"/>
              <a:t>?</a:t>
            </a:r>
            <a:endParaRPr lang="ru-RU" sz="8000" b="1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6</a:t>
            </a:r>
            <a:r>
              <a:rPr lang="ru-RU" b="1" dirty="0" smtClean="0"/>
              <a:t>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Как называют характеристику процессора, определяющую максимальную длину двоичного кода, который процессор обрабатывает одновременно? 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7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4800" b="1" dirty="0" smtClean="0"/>
              <a:t>До середины 20-х годов </a:t>
            </a:r>
            <a:r>
              <a:rPr lang="en-US" sz="4800" b="1" dirty="0" smtClean="0"/>
              <a:t>XX</a:t>
            </a:r>
            <a:r>
              <a:rPr lang="ru-RU" sz="4800" b="1" dirty="0" smtClean="0"/>
              <a:t> века для передачи информации использовался специальный помехоустойчивый код. Кто является его автором? 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/>
              <a:t>Ответы 4 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Нью-Йорк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2002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Левая кнопка мыши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IBM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PNG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Разрядность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Самюэль</a:t>
            </a:r>
            <a:r>
              <a:rPr lang="ru-RU" dirty="0" smtClean="0"/>
              <a:t> Морзе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 descr="New-York-1680x1050-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219200"/>
            <a:ext cx="2514600" cy="1571625"/>
          </a:xfrm>
          <a:prstGeom prst="rect">
            <a:avLst/>
          </a:prstGeom>
        </p:spPr>
      </p:pic>
      <p:pic>
        <p:nvPicPr>
          <p:cNvPr id="5" name="Рисунок 4" descr="Logitech-Touch-Mouse-M600-2.jpg"/>
          <p:cNvPicPr>
            <a:picLocks noChangeAspect="1"/>
          </p:cNvPicPr>
          <p:nvPr/>
        </p:nvPicPr>
        <p:blipFill>
          <a:blip r:embed="rId3" cstate="print"/>
          <a:srcRect r="44444"/>
          <a:stretch>
            <a:fillRect/>
          </a:stretch>
        </p:blipFill>
        <p:spPr>
          <a:xfrm>
            <a:off x="7010400" y="2895600"/>
            <a:ext cx="1524000" cy="1929384"/>
          </a:xfrm>
          <a:prstGeom prst="rect">
            <a:avLst/>
          </a:prstGeom>
        </p:spPr>
      </p:pic>
      <p:pic>
        <p:nvPicPr>
          <p:cNvPr id="6" name="Рисунок 5" descr="IBM_PC_jr_01_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352800"/>
            <a:ext cx="2280271" cy="1516380"/>
          </a:xfrm>
          <a:prstGeom prst="rect">
            <a:avLst/>
          </a:prstGeom>
        </p:spPr>
      </p:pic>
      <p:pic>
        <p:nvPicPr>
          <p:cNvPr id="7" name="Рисунок 6" descr="14-6-20-samuel-mor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4953000"/>
            <a:ext cx="28575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4800" b="1" dirty="0" smtClean="0"/>
              <a:t>5 тур «Вопрос по картинке»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7 вопросов</a:t>
            </a:r>
          </a:p>
          <a:p>
            <a:pPr algn="ctr"/>
            <a:r>
              <a:rPr lang="ru-RU" sz="4400" b="1" dirty="0" smtClean="0"/>
              <a:t>40 секунд на каждый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95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Этот американец с корейской фамилией придумал технологию «Всемирная паутина» или</a:t>
            </a:r>
            <a:r>
              <a:rPr lang="en-US" dirty="0" smtClean="0"/>
              <a:t> WWW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Documents and Settings\Алекс.ADMIN18\Рабочий стол\Подготовка по Информатике и ИКТ\Энциклопедия Алферова\chapt\chapt6\pict\intr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2376264" cy="3188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вопрос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5105400"/>
            <a:ext cx="8762999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Первым в истории программистом была женщина. Свои программы она писала на перфокартах для аналитической машины Чарльза Беббиджа.</a:t>
            </a:r>
            <a:endParaRPr lang="ru-RU" sz="3200" dirty="0"/>
          </a:p>
        </p:txBody>
      </p:sp>
      <p:pic>
        <p:nvPicPr>
          <p:cNvPr id="8194" name="Picture 2" descr="Файл:Ada Lovelace 1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2736304" cy="3407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2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вопрос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Совместно с Биллом Гейтсом они основали компанию </a:t>
            </a:r>
            <a:r>
              <a:rPr lang="en-US" dirty="0" smtClean="0"/>
              <a:t>Microsoft</a:t>
            </a:r>
            <a:endParaRPr lang="ru-RU" dirty="0"/>
          </a:p>
        </p:txBody>
      </p:sp>
      <p:pic>
        <p:nvPicPr>
          <p:cNvPr id="11266" name="Picture 2" descr="Картинка 9 из 296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744416" cy="3476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atin typeface="+mj-lt"/>
                <a:ea typeface="+mj-ea"/>
                <a:cs typeface="+mj-cs"/>
              </a:rPr>
              <a:t>3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вопрос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Что это?</a:t>
            </a:r>
            <a:endParaRPr lang="ru-RU" sz="4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4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вопрос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E:\Парменова И.С\Школа\2017-2018\мозголомы\awoijpoihjcwpoicwjpc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5937885" cy="366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876800"/>
            <a:ext cx="8458200" cy="16764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Это небольшой проектор, который проецирует </a:t>
            </a:r>
            <a:r>
              <a:rPr lang="ru-RU" sz="2800" dirty="0" err="1" smtClean="0"/>
              <a:t>____________________Cube</a:t>
            </a:r>
            <a:r>
              <a:rPr lang="ru-RU" sz="2800" dirty="0" smtClean="0"/>
              <a:t> подключается к компьютеру либо через </a:t>
            </a:r>
            <a:r>
              <a:rPr lang="ru-RU" sz="2800" dirty="0" err="1" smtClean="0"/>
              <a:t>Bluetooth</a:t>
            </a:r>
            <a:r>
              <a:rPr lang="ru-RU" sz="2800" dirty="0" smtClean="0"/>
              <a:t>, либо через USB.</a:t>
            </a:r>
            <a:endParaRPr lang="ru-RU" sz="2800" b="1" dirty="0"/>
          </a:p>
        </p:txBody>
      </p:sp>
      <p:pic>
        <p:nvPicPr>
          <p:cNvPr id="2050" name="Picture 2" descr="http://ichip.ru/blobimgs/uploads/2015/12/19-1-696x596.jpg?x19731"/>
          <p:cNvPicPr>
            <a:picLocks noChangeAspect="1" noChangeArrowheads="1"/>
          </p:cNvPicPr>
          <p:nvPr/>
        </p:nvPicPr>
        <p:blipFill>
          <a:blip r:embed="rId3" cstate="print"/>
          <a:srcRect b="40940"/>
          <a:stretch>
            <a:fillRect/>
          </a:stretch>
        </p:blipFill>
        <p:spPr bwMode="auto">
          <a:xfrm>
            <a:off x="990600" y="1295400"/>
            <a:ext cx="6629400" cy="33528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atin typeface="+mj-lt"/>
                <a:ea typeface="+mj-ea"/>
                <a:cs typeface="+mj-cs"/>
              </a:rPr>
              <a:t>5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вопрос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Что это?</a:t>
            </a:r>
            <a:endParaRPr lang="ru-RU" sz="4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atin typeface="+mj-lt"/>
                <a:ea typeface="+mj-ea"/>
                <a:cs typeface="+mj-cs"/>
              </a:rPr>
              <a:t>6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вопрос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Картинки по запросу перфокар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7258050" cy="4067176"/>
          </a:xfrm>
          <a:prstGeom prst="rect">
            <a:avLst/>
          </a:prstGeom>
          <a:noFill/>
        </p:spPr>
      </p:pic>
      <p:pic>
        <p:nvPicPr>
          <p:cNvPr id="6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4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355600" algn="ctr">
              <a:spcBef>
                <a:spcPts val="0"/>
              </a:spcBef>
              <a:buNone/>
            </a:pPr>
            <a:r>
              <a:rPr lang="ru-RU" sz="6600" b="1" dirty="0" smtClean="0"/>
              <a:t>Назовите создателя языка Паскаль</a:t>
            </a:r>
            <a:endParaRPr lang="ru-RU" sz="6600" b="1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114800"/>
            <a:ext cx="8229600" cy="24384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В Древней Греции и в Древнем Риме — абак, в Китае — </a:t>
            </a:r>
            <a:r>
              <a:rPr lang="ru-RU" sz="4800" dirty="0" err="1" smtClean="0"/>
              <a:t>суан-пан</a:t>
            </a:r>
            <a:r>
              <a:rPr lang="ru-RU" sz="4800" dirty="0" smtClean="0"/>
              <a:t>, в России -счеты. А в Японии?</a:t>
            </a:r>
            <a:endParaRPr lang="ru-RU" sz="4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7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вопрос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7586" name="Picture 2" descr="Картинки по запросу японский сороб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99" y="1676400"/>
            <a:ext cx="5225143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95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Этот американец с корейской фамилией придумал технологию «Всемирная паутина» или</a:t>
            </a:r>
            <a:r>
              <a:rPr lang="en-US" dirty="0" smtClean="0"/>
              <a:t> WWW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Documents and Settings\Алекс.ADMIN18\Рабочий стол\Подготовка по Информатике и ИКТ\Энциклопедия Алферова\chapt\chapt6\pict\intr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2376264" cy="3188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вопрос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5105400"/>
            <a:ext cx="8762999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Первым в истории программистом была женщина. Свои программы она писала на перфокартах для аналитической машины Чарльза Беббиджа.</a:t>
            </a:r>
            <a:endParaRPr lang="ru-RU" sz="3200" dirty="0"/>
          </a:p>
        </p:txBody>
      </p:sp>
      <p:pic>
        <p:nvPicPr>
          <p:cNvPr id="8194" name="Picture 2" descr="Файл:Ada Lovelace 1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2736304" cy="3407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2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вопрос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Совместно с Биллом Гейтсом они основали компанию </a:t>
            </a:r>
            <a:r>
              <a:rPr lang="en-US" dirty="0" smtClean="0"/>
              <a:t>Microsoft</a:t>
            </a:r>
            <a:endParaRPr lang="ru-RU" dirty="0"/>
          </a:p>
        </p:txBody>
      </p:sp>
      <p:pic>
        <p:nvPicPr>
          <p:cNvPr id="11266" name="Picture 2" descr="Картинка 9 из 296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744416" cy="3476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atin typeface="+mj-lt"/>
                <a:ea typeface="+mj-ea"/>
                <a:cs typeface="+mj-cs"/>
              </a:rPr>
              <a:t>3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вопрос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Что это?</a:t>
            </a:r>
            <a:endParaRPr lang="ru-RU" sz="4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4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вопрос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E:\Парменова И.С\Школа\2017-2018\мозголомы\awoijpoihjcwpoicwjpc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937885" cy="366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876800"/>
            <a:ext cx="8458200" cy="16764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Это небольшой проектор, который проецирует </a:t>
            </a:r>
            <a:r>
              <a:rPr lang="ru-RU" sz="2800" dirty="0" err="1" smtClean="0"/>
              <a:t>____________________Cube</a:t>
            </a:r>
            <a:r>
              <a:rPr lang="ru-RU" sz="2800" dirty="0" smtClean="0"/>
              <a:t> подключается к компьютеру либо через </a:t>
            </a:r>
            <a:r>
              <a:rPr lang="ru-RU" sz="2800" dirty="0" err="1" smtClean="0"/>
              <a:t>Bluetooth</a:t>
            </a:r>
            <a:r>
              <a:rPr lang="ru-RU" sz="2800" dirty="0" smtClean="0"/>
              <a:t>, либо через USB.</a:t>
            </a:r>
            <a:endParaRPr lang="ru-RU" sz="2800" b="1" dirty="0"/>
          </a:p>
        </p:txBody>
      </p:sp>
      <p:pic>
        <p:nvPicPr>
          <p:cNvPr id="2050" name="Picture 2" descr="http://ichip.ru/blobimgs/uploads/2015/12/19-1-696x596.jpg?x19731"/>
          <p:cNvPicPr>
            <a:picLocks noChangeAspect="1" noChangeArrowheads="1"/>
          </p:cNvPicPr>
          <p:nvPr/>
        </p:nvPicPr>
        <p:blipFill>
          <a:blip r:embed="rId2" cstate="print"/>
          <a:srcRect b="40940"/>
          <a:stretch>
            <a:fillRect/>
          </a:stretch>
        </p:blipFill>
        <p:spPr bwMode="auto">
          <a:xfrm>
            <a:off x="990600" y="1295400"/>
            <a:ext cx="6629400" cy="33528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atin typeface="+mj-lt"/>
                <a:ea typeface="+mj-ea"/>
                <a:cs typeface="+mj-cs"/>
              </a:rPr>
              <a:t>5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вопрос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Что это?</a:t>
            </a:r>
            <a:endParaRPr lang="ru-RU" sz="4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atin typeface="+mj-lt"/>
                <a:ea typeface="+mj-ea"/>
                <a:cs typeface="+mj-cs"/>
              </a:rPr>
              <a:t>6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вопрос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Картинки по запросу перфо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258050" cy="406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114800"/>
            <a:ext cx="8229600" cy="24384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В Древней Греции и в Древнем Риме — абак, в Китае — </a:t>
            </a:r>
            <a:r>
              <a:rPr lang="ru-RU" sz="4800" dirty="0" err="1" smtClean="0"/>
              <a:t>суан-пан</a:t>
            </a:r>
            <a:r>
              <a:rPr lang="ru-RU" sz="4800" dirty="0" smtClean="0"/>
              <a:t>, в России -счеты. А в Японии?</a:t>
            </a:r>
            <a:endParaRPr lang="ru-RU" sz="4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7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вопрос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7586" name="Picture 2" descr="Картинки по запросу японский сороб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199" y="1676400"/>
            <a:ext cx="5225143" cy="2286000"/>
          </a:xfrm>
          <a:prstGeom prst="rect">
            <a:avLst/>
          </a:prstGeom>
          <a:noFill/>
        </p:spPr>
      </p:pic>
      <p:pic>
        <p:nvPicPr>
          <p:cNvPr id="6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/>
              <a:t>Ответы 5 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Тим </a:t>
            </a:r>
            <a:r>
              <a:rPr lang="ru-RU" dirty="0" err="1" smtClean="0"/>
              <a:t>Бернерс</a:t>
            </a:r>
            <a:r>
              <a:rPr lang="ru-RU" dirty="0" smtClean="0"/>
              <a:t> Ли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Ада Лавлейс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Пол Аллен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Фитнесс браслет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Клавиатура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Перфокарта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Соробан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Picture 2" descr="C:\Documents and Settings\Алекс.ADMIN18\Рабочий стол\Подготовка по Информатике и ИКТ\Энциклопедия Алферова\chapt\chapt6\pict\intr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066800"/>
            <a:ext cx="1410942" cy="18933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Файл:Ada Lovelace 1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1573714" cy="1959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а 9 из 296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322" y="2133600"/>
            <a:ext cx="1528755" cy="1419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:\Парменова И.С\Школа\2017-2018\мозголомы\awoijpoihjcwpoicwjpc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657600"/>
            <a:ext cx="2280285" cy="123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Картинки по запросу перфокарт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419600"/>
            <a:ext cx="2438400" cy="1366400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японский сороба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5105400"/>
            <a:ext cx="3396343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4800" b="1" dirty="0" smtClean="0"/>
              <a:t>6 тур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7 вопросов</a:t>
            </a:r>
          </a:p>
          <a:p>
            <a:pPr algn="ctr"/>
            <a:r>
              <a:rPr lang="ru-RU" sz="4400" b="1" dirty="0" smtClean="0"/>
              <a:t>40 секунд на каждый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5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lnSpcReduction="10000"/>
          </a:bodyPr>
          <a:lstStyle/>
          <a:p>
            <a:pPr marL="0" indent="355600" algn="ctr">
              <a:spcBef>
                <a:spcPts val="0"/>
              </a:spcBef>
              <a:buNone/>
            </a:pPr>
            <a:r>
              <a:rPr lang="ru-RU" sz="6600" b="1" dirty="0" smtClean="0"/>
              <a:t>Какой самый первый домен верхнего уровня имела Россия? </a:t>
            </a:r>
            <a:endParaRPr lang="ru-RU" sz="6600" b="1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1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Материальный или абстрактный заменитель объекта, отражающий его существенные характеристики – это…..</a:t>
            </a:r>
            <a:endParaRPr lang="ru-RU" sz="4400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2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Множество взаимосвязанных элементов, образующих определенное целостное единство называется…</a:t>
            </a:r>
            <a:endParaRPr lang="ru-RU" sz="4400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3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Кто придумал способ кодирования информации для слепых</a:t>
            </a:r>
            <a:endParaRPr lang="ru-RU" sz="4400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4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Этот американец , является основателем «Яблочной» компании по производству компьютеров, </a:t>
            </a:r>
            <a:r>
              <a:rPr lang="en-US" sz="4400" dirty="0" err="1" smtClean="0"/>
              <a:t>ipod</a:t>
            </a:r>
            <a:r>
              <a:rPr lang="ru-RU" sz="4400" dirty="0" smtClean="0"/>
              <a:t>, </a:t>
            </a:r>
            <a:r>
              <a:rPr lang="en-US" sz="4400" dirty="0" err="1" smtClean="0"/>
              <a:t>iphone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5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Какой язык был предшественником языка Паскаля?</a:t>
            </a:r>
            <a:endParaRPr lang="ru-RU" sz="4400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6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Как на языке Паскаль записывается оператор вывода данных?</a:t>
            </a:r>
            <a:endParaRPr lang="ru-RU" sz="4400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7</a:t>
            </a:r>
            <a:r>
              <a:rPr lang="ru-RU" b="1" dirty="0" smtClean="0"/>
              <a:t>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Как называется личный дневник, который пользователь может опубликовать в сети интернет?</a:t>
            </a:r>
            <a:endParaRPr lang="ru-RU" sz="4400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1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Материальный или абстрактный заменитель объекта, отражающий его существенные характеристики – это…..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2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Множество взаимосвязанных элементов, образующих определенное целостное единство называется…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3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Кто придумал способ кодирования информации для слепых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6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355600" algn="ctr">
              <a:spcBef>
                <a:spcPts val="0"/>
              </a:spcBef>
              <a:buNone/>
            </a:pPr>
            <a:r>
              <a:rPr lang="ru-RU" sz="6600" b="1" dirty="0" smtClean="0"/>
              <a:t>Кто считается автором самого древнего алгоритма?</a:t>
            </a:r>
            <a:endParaRPr lang="ru-RU" sz="6600" b="1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4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Этот американец , является основателем «Яблочной» компании по производству компьютеров, </a:t>
            </a:r>
            <a:r>
              <a:rPr lang="en-US" sz="4400" dirty="0" err="1" smtClean="0"/>
              <a:t>ipod</a:t>
            </a:r>
            <a:r>
              <a:rPr lang="ru-RU" sz="4400" dirty="0" smtClean="0"/>
              <a:t>, </a:t>
            </a:r>
            <a:r>
              <a:rPr lang="en-US" sz="4400" dirty="0" err="1" smtClean="0"/>
              <a:t>iphone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5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Какой язык был предшественником языка Паскаля?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6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Как на языке Паскаль записывается оператор вывода данных?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7</a:t>
            </a:r>
            <a:r>
              <a:rPr lang="ru-RU" b="1" dirty="0" smtClean="0"/>
              <a:t>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Как называется личный дневник, который пользователь может опубликовать в сети интернет?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/>
              <a:t>Ответы 6 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Модель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Система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Луи Брайль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Стив Джобс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Алгол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Блог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 descr="20140104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048256"/>
            <a:ext cx="1600200" cy="1600200"/>
          </a:xfrm>
          <a:prstGeom prst="rect">
            <a:avLst/>
          </a:prstGeom>
        </p:spPr>
      </p:pic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048000"/>
            <a:ext cx="1749542" cy="1307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4800" b="1" dirty="0" smtClean="0"/>
              <a:t>7 тур «Блиц»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7 вопросов</a:t>
            </a:r>
          </a:p>
          <a:p>
            <a:pPr algn="ctr"/>
            <a:r>
              <a:rPr lang="ru-RU" sz="4400" b="1" dirty="0" smtClean="0"/>
              <a:t>15 секунд на каждый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1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В каком году стартовал проект </a:t>
            </a:r>
            <a:r>
              <a:rPr lang="ru-RU" sz="4000" dirty="0" err="1" smtClean="0"/>
              <a:t>Вконтакте.ру</a:t>
            </a:r>
            <a:r>
              <a:rPr lang="ru-RU" sz="4000" dirty="0" smtClean="0"/>
              <a:t>?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2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Самый быстрорастущий сайт в интернете: хранилище видеороликов обо всем на свете, которые может закачать любой желающий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3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Какое количество цветных полос было на предыдущем логотипе </a:t>
            </a:r>
            <a:r>
              <a:rPr lang="ru-RU" sz="4000" dirty="0" err="1" smtClean="0"/>
              <a:t>Apple</a:t>
            </a:r>
            <a:r>
              <a:rPr lang="ru-RU" sz="4000" dirty="0" smtClean="0"/>
              <a:t>? 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4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Как называется цветовая модель, которая используется для построения графических изображений в телевизорах, мониторах, проекторах, сканерах, цифровых фотокамерах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7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lnSpcReduction="10000"/>
          </a:bodyPr>
          <a:lstStyle/>
          <a:p>
            <a:pPr marL="0" indent="355600" algn="ctr">
              <a:spcBef>
                <a:spcPts val="0"/>
              </a:spcBef>
              <a:buNone/>
            </a:pPr>
            <a:r>
              <a:rPr lang="ru-RU" sz="6600" b="1" dirty="0" smtClean="0"/>
              <a:t>В каком году фирма </a:t>
            </a:r>
            <a:r>
              <a:rPr lang="ru-RU" sz="6600" b="1" dirty="0" err="1" smtClean="0"/>
              <a:t>Intel</a:t>
            </a:r>
            <a:r>
              <a:rPr lang="ru-RU" sz="6600" b="1" dirty="0" smtClean="0"/>
              <a:t> создала первый в мире микропроцессор?</a:t>
            </a:r>
            <a:endParaRPr lang="ru-RU" sz="6600" b="1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5</a:t>
            </a:r>
            <a:r>
              <a:rPr lang="ru-RU" b="1" dirty="0" smtClean="0"/>
              <a:t>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Какой цвет получается при смешивании красного и зеленого цветов?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6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Как записывается римское число 500?</a:t>
            </a:r>
            <a:endParaRPr lang="ru-RU" sz="7200" b="1" dirty="0"/>
          </a:p>
        </p:txBody>
      </p:sp>
      <p:pic>
        <p:nvPicPr>
          <p:cNvPr id="4" name="обдумывани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7</a:t>
            </a:r>
            <a:r>
              <a:rPr lang="ru-RU" b="1" dirty="0" smtClean="0"/>
              <a:t>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Имя какого математика </a:t>
            </a:r>
            <a:r>
              <a:rPr lang="en-US" sz="4400" dirty="0" smtClean="0"/>
              <a:t>IX</a:t>
            </a:r>
            <a:r>
              <a:rPr lang="ru-RU" sz="4400" dirty="0" smtClean="0"/>
              <a:t> века легло в основу написания слова Алгоритм </a:t>
            </a:r>
            <a:r>
              <a:rPr lang="ru-RU" sz="4400" b="1" dirty="0" smtClean="0"/>
              <a:t>?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1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В каком году стартовал проект </a:t>
            </a:r>
            <a:r>
              <a:rPr lang="ru-RU" sz="4000" dirty="0" err="1" smtClean="0"/>
              <a:t>Вконтакте.ру</a:t>
            </a:r>
            <a:r>
              <a:rPr lang="ru-RU" sz="4000" dirty="0" smtClean="0"/>
              <a:t>?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2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Самый быстрорастущий сайт в интернете: хранилище видеороликов обо всем на свете, которые может закачать любой желающий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3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Какое количество цветных полос было на предыдущем логотипе </a:t>
            </a:r>
            <a:r>
              <a:rPr lang="ru-RU" sz="4000" dirty="0" err="1" smtClean="0"/>
              <a:t>Apple</a:t>
            </a:r>
            <a:r>
              <a:rPr lang="ru-RU" sz="4000" dirty="0" smtClean="0"/>
              <a:t>? 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4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Как называется цветовая модель, которая используется для построения графических изображений в телевизорах, мониторах, проекторах, сканерах, цифровых фотокамерах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5</a:t>
            </a:r>
            <a:r>
              <a:rPr lang="ru-RU" b="1" dirty="0" smtClean="0"/>
              <a:t>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Какой цвет получается при смешивании красного и зеленого цветов?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6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Как записывается римское число 500?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7</a:t>
            </a:r>
            <a:r>
              <a:rPr lang="ru-RU" b="1" dirty="0" smtClean="0"/>
              <a:t>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Имя какого математика </a:t>
            </a:r>
            <a:r>
              <a:rPr lang="en-US" sz="4400" dirty="0" smtClean="0"/>
              <a:t>IX</a:t>
            </a:r>
            <a:r>
              <a:rPr lang="ru-RU" sz="4400" dirty="0" smtClean="0"/>
              <a:t> века легло в основу написания слова Алгоритм </a:t>
            </a:r>
            <a:r>
              <a:rPr lang="ru-RU" sz="4400" b="1" dirty="0" smtClean="0"/>
              <a:t>?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1608</Words>
  <Application>Microsoft Office PowerPoint</Application>
  <PresentationFormat>Экран (4:3)</PresentationFormat>
  <Paragraphs>270</Paragraphs>
  <Slides>101</Slides>
  <Notes>0</Notes>
  <HiddenSlides>0</HiddenSlides>
  <MMClips>51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101</vt:i4>
      </vt:variant>
    </vt:vector>
  </HeadingPairs>
  <TitlesOfParts>
    <vt:vector size="102" baseType="lpstr">
      <vt:lpstr>Office Theme</vt:lpstr>
      <vt:lpstr>Слайд 1</vt:lpstr>
      <vt:lpstr>1 тур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Вопросы 1 тура</vt:lpstr>
      <vt:lpstr>Ответы 1 тура</vt:lpstr>
      <vt:lpstr>2 тур «Горячие новости»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Ответы 2 тура</vt:lpstr>
      <vt:lpstr>3 тур «Музыкальные вопросы»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Ответы 3 тура</vt:lpstr>
      <vt:lpstr>4 тур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Ответы 4 тура</vt:lpstr>
      <vt:lpstr>5 тур «Вопрос по картинке»</vt:lpstr>
      <vt:lpstr>Этот американец с корейской фамилией придумал технологию «Всемирная паутина» или WWW </vt:lpstr>
      <vt:lpstr>Первым в истории программистом была женщина. Свои программы она писала на перфокартах для аналитической машины Чарльза Беббиджа.</vt:lpstr>
      <vt:lpstr>Совместно с Биллом Гейтсом они основали компанию Microsoft</vt:lpstr>
      <vt:lpstr>Что это?</vt:lpstr>
      <vt:lpstr>Это небольшой проектор, который проецирует ____________________Cube подключается к компьютеру либо через Bluetooth, либо через USB.</vt:lpstr>
      <vt:lpstr>Что это?</vt:lpstr>
      <vt:lpstr>В Древней Греции и в Древнем Риме — абак, в Китае — суан-пан, в России -счеты. А в Японии?</vt:lpstr>
      <vt:lpstr>Этот американец с корейской фамилией придумал технологию «Всемирная паутина» или WWW </vt:lpstr>
      <vt:lpstr>Первым в истории программистом была женщина. Свои программы она писала на перфокартах для аналитической машины Чарльза Беббиджа.</vt:lpstr>
      <vt:lpstr>Совместно с Биллом Гейтсом они основали компанию Microsoft</vt:lpstr>
      <vt:lpstr>Что это?</vt:lpstr>
      <vt:lpstr>Это небольшой проектор, который проецирует ____________________Cube подключается к компьютеру либо через Bluetooth, либо через USB.</vt:lpstr>
      <vt:lpstr>Что это?</vt:lpstr>
      <vt:lpstr>В Древней Греции и в Древнем Риме — абак, в Китае — суан-пан, в России -счеты. А в Японии?</vt:lpstr>
      <vt:lpstr>Ответы 5 тура</vt:lpstr>
      <vt:lpstr>6 тур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Ответы 6 тура</vt:lpstr>
      <vt:lpstr>7 тур «Блиц»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Ответы 7 тура</vt:lpstr>
      <vt:lpstr>Слайд 101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</dc:creator>
  <cp:lastModifiedBy>Win</cp:lastModifiedBy>
  <cp:revision>33</cp:revision>
  <dcterms:created xsi:type="dcterms:W3CDTF">2017-12-05T12:29:34Z</dcterms:created>
  <dcterms:modified xsi:type="dcterms:W3CDTF">2017-12-16T06:44:36Z</dcterms:modified>
</cp:coreProperties>
</file>