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77" r:id="rId2"/>
    <p:sldId id="260" r:id="rId3"/>
    <p:sldId id="280" r:id="rId4"/>
    <p:sldId id="256" r:id="rId5"/>
    <p:sldId id="257" r:id="rId6"/>
    <p:sldId id="275" r:id="rId7"/>
    <p:sldId id="263" r:id="rId8"/>
    <p:sldId id="258" r:id="rId9"/>
    <p:sldId id="264" r:id="rId10"/>
    <p:sldId id="265" r:id="rId11"/>
    <p:sldId id="279" r:id="rId12"/>
    <p:sldId id="268" r:id="rId13"/>
    <p:sldId id="276" r:id="rId14"/>
    <p:sldId id="286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81" r:id="rId23"/>
    <p:sldId id="284" r:id="rId24"/>
    <p:sldId id="282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0000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728" autoAdjust="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12E88E-5BF6-4DE4-A5F2-C1384FEC8D77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32DC61-DAEA-4110-9D56-96C3A9E8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82F2-B9E5-4AA3-9667-E9D3324D2DB2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FEED-9A6D-436B-8A6E-0C6E42985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5B73-A80A-4921-A939-654871AD7B22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388-6075-4141-B020-9A7EE7841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C7E8-C002-4FFA-9F40-952DC35889CD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B8E7-03E3-4055-B0F0-E10E5F4D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14D53D-C3AE-429D-A898-1059DC7F3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2CC6-0817-4771-8952-D9D3F306364E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1259-1D2B-47CF-8077-531563E17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4063-6C15-48D4-883C-9BEA603A79E1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CB04-B406-482E-AC57-499CF4ABE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61D3-7FBF-4822-8939-8BE8B7774CE9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2DEF-8EF7-4AC6-B541-6AF58AE8E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456C-784C-4FFA-AF01-FB6F4804E4C5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6E1C-6165-4DBA-B0B2-58E50B08B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7515-66D9-4C7D-9A21-F766E8681049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EBC9-569A-4581-A8BF-3F316C73B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3567-55A0-4EBC-9C04-D89AB654F74B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AFDA-BFC1-48BB-B8C9-57AD257FB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70F9-8B9F-402B-968E-729925790544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0AE4-31B8-4006-B676-0F920DDAE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FF9B-8D48-4BD8-89D6-4A4F85C915A6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70F9-A793-4BE8-9369-5A78333C2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9F1E9FC-82A1-49F1-8950-D0326F3ED9EA}" type="datetimeFigureOut">
              <a:rPr lang="ru-RU"/>
              <a:pPr>
                <a:defRPr/>
              </a:pPr>
              <a:t>18.02.2018</a:t>
            </a:fld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7B0BCE4-91FF-4853-A339-12D186837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7.depositphotos.com/1278120/776/i/950/depositphotos_7762175-3d-graduate-with-banner.jpg" TargetMode="External"/><Relationship Id="rId7" Type="http://schemas.openxmlformats.org/officeDocument/2006/relationships/hyperlink" Target="http://s6.favim.com/orig/65/hot-cake-cakes-chocolate-Favim.com-579639.jpg" TargetMode="External"/><Relationship Id="rId2" Type="http://schemas.openxmlformats.org/officeDocument/2006/relationships/hyperlink" Target="https://img3.stockfresh.com/files/d/dazdraperma/m/45/813070_stock-photo-cartoon-wise-owl-with-graduation-cap-and-diploma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pt-union.ru/l1528176/images/photocat/1000x1000/999853851.jpg" TargetMode="External"/><Relationship Id="rId5" Type="http://schemas.openxmlformats.org/officeDocument/2006/relationships/hyperlink" Target="http://dom.novosel24.ru/upload/media/images/PRODUCT_156351_SIZE4.jpg" TargetMode="External"/><Relationship Id="rId4" Type="http://schemas.openxmlformats.org/officeDocument/2006/relationships/hyperlink" Target="http://images.myshared.ru/6/679840/slide_13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a1469.phobos.apple.com/us/r1000/090/Purple/v4/bb/c2/89/bbc28945-def9-6301-5105-74a00c6b39ea/mzl.pfnfhugn.png" TargetMode="External"/><Relationship Id="rId3" Type="http://schemas.openxmlformats.org/officeDocument/2006/relationships/hyperlink" Target="http://evrikak.ru/wp-content/uploads/2015/12/front-img_kak-narisovat-globus-uroven-slozhnosti-sredniy.jpg" TargetMode="External"/><Relationship Id="rId7" Type="http://schemas.openxmlformats.org/officeDocument/2006/relationships/hyperlink" Target="http://poliksal.ru/uploads/posts/2016-12/14811087621clipboard07.jpeg" TargetMode="External"/><Relationship Id="rId2" Type="http://schemas.openxmlformats.org/officeDocument/2006/relationships/hyperlink" Target="http://oldskola1.narod.ru/Nikitin/338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t1.stranamam.ru/data/cache/2014aug/07/07/12993684_26221-700x500.jpg" TargetMode="External"/><Relationship Id="rId5" Type="http://schemas.openxmlformats.org/officeDocument/2006/relationships/hyperlink" Target="http://repetitor-problem.net/wp-content/uploads/2014/04/sharovoy-sektor.jpg" TargetMode="External"/><Relationship Id="rId4" Type="http://schemas.openxmlformats.org/officeDocument/2006/relationships/hyperlink" Target="http://megabook.ru/stream/mediapreview?Key=&#1064;&#1072;&#1088;&#1086;&#1074;&#1086;&#1081;%20&#1089;&#1077;&#1075;&#1084;&#1077;&#1085;&#1090;&amp;Width=20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liparts.com/wp-content/uploads/2016/07/school-books-clipart-3.jpg" TargetMode="External"/><Relationship Id="rId2" Type="http://schemas.openxmlformats.org/officeDocument/2006/relationships/hyperlink" Target="https://st.depositphotos.com/1654249/1946/i/950/depositphotos_19466583-stock-photo-3d-man-showing-word-idea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900igr.net/datai/anglijskij-jazyk/English-speaking-countries-quiz/0029-094-English-speaking-countries-quiz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6629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математики Хабибуллина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Александровна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Хомутининская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mg3.stockfresh.com/files/d/dazdraperma/m/45/813070_stock-photo-cartoon-wise-owl-with-graduation-cap-and-dipl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50638"/>
            <a:ext cx="2286000" cy="4207362"/>
          </a:xfrm>
          <a:prstGeom prst="rect">
            <a:avLst/>
          </a:prstGeom>
          <a:noFill/>
        </p:spPr>
      </p:pic>
      <p:pic>
        <p:nvPicPr>
          <p:cNvPr id="25604" name="Picture 4" descr="http://static7.depositphotos.com/1278120/776/i/950/depositphotos_7762175-3d-graduate-with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303859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33600" y="990600"/>
            <a:ext cx="43434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Сечение конуса плоскостью, проходящей через его вершину и две образующие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304800" y="1981200"/>
            <a:ext cx="19812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304800" y="228600"/>
            <a:ext cx="99060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295400" y="228600"/>
            <a:ext cx="99060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838200" y="2514600"/>
            <a:ext cx="1371600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838200" y="228600"/>
            <a:ext cx="4572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295400" y="228600"/>
            <a:ext cx="914400" cy="228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895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Осевое сечение, сечение которое проходит через ось конуса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5791200" y="3352800"/>
            <a:ext cx="1981200" cy="685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5791200" y="1524000"/>
            <a:ext cx="99060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6781800" y="1524000"/>
            <a:ext cx="9906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6096000" y="1524000"/>
            <a:ext cx="6858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781800" y="1524000"/>
            <a:ext cx="533400" cy="1905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6096000" y="3429000"/>
            <a:ext cx="1219200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6781800" y="1219200"/>
            <a:ext cx="45719" cy="304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502920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Сечение конуса плоскостью, параллельной плоскости основания конуса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33400" y="5943600"/>
            <a:ext cx="25146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533400" y="3657600"/>
            <a:ext cx="12954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828800" y="3657600"/>
            <a:ext cx="12192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28600" y="4648200"/>
            <a:ext cx="3581400" cy="533400"/>
          </a:xfrm>
          <a:prstGeom prst="parallelogram">
            <a:avLst>
              <a:gd name="adj" fmla="val 7692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1219200" y="4648200"/>
            <a:ext cx="1143000" cy="533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3581400" y="1524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Сечения конуса</a:t>
            </a:r>
            <a:endParaRPr lang="ru-RU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 animBg="1"/>
      <p:bldP spid="19469" grpId="0" animBg="1"/>
      <p:bldP spid="19471" grpId="0" animBg="1"/>
      <p:bldP spid="19472" grpId="0" animBg="1"/>
      <p:bldP spid="19476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Основные формулы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33400" y="4495800"/>
            <a:ext cx="7391400" cy="38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Площадь полной поверхности конуса равна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85800" y="22098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Площадь основания равна.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57200" y="3352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3. Площадь боковой поверхности прямого  конуса равна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38200" y="990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конуса равен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09600" y="1447800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438399" y="4953000"/>
          <a:ext cx="4350835" cy="762000"/>
        </p:xfrm>
        <a:graphic>
          <a:graphicData uri="http://schemas.openxmlformats.org/presentationml/2006/ole">
            <p:oleObj spid="_x0000_s3074" name="Формула" r:id="rId3" imgW="1180800" imgH="2286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927349" y="2689224"/>
          <a:ext cx="2863851" cy="773463"/>
        </p:xfrm>
        <a:graphic>
          <a:graphicData uri="http://schemas.openxmlformats.org/presentationml/2006/ole">
            <p:oleObj spid="_x0000_s3075" name="Формула" r:id="rId4" imgW="698400" imgH="24120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981200" y="1371600"/>
          <a:ext cx="4953000" cy="914400"/>
        </p:xfrm>
        <a:graphic>
          <a:graphicData uri="http://schemas.openxmlformats.org/presentationml/2006/ole">
            <p:oleObj spid="_x0000_s3076" name="Формула" r:id="rId5" imgW="1447560" imgH="39348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873375" y="3733800"/>
          <a:ext cx="3174652" cy="685800"/>
        </p:xfrm>
        <a:graphic>
          <a:graphicData uri="http://schemas.openxmlformats.org/presentationml/2006/ole">
            <p:oleObj spid="_x0000_s3077" name="Формула" r:id="rId6" imgW="761760" imgH="228600" progId="Equation.3">
              <p:embed/>
            </p:oleObj>
          </a:graphicData>
        </a:graphic>
      </p:graphicFrame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838200" y="5943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Н-высота конуса,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основания,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 -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образующая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81400" y="4572000"/>
            <a:ext cx="5562600" cy="228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Плоскость, параллельная основанию конуса и пересекающая конус, отсекает от него меньший конус. Оставшаяся часть называется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усеченным конусом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066800" y="3810000"/>
            <a:ext cx="2590800" cy="12954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1066800" y="2590800"/>
            <a:ext cx="68580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895600" y="2590800"/>
            <a:ext cx="7620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1752600" y="2286000"/>
            <a:ext cx="1143000" cy="533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4864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Усеченный конус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8674" name="Picture 2" descr="http://s6.favim.com/orig/65/hot-cake-cakes-chocolate-Favim.com-579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619500" cy="2410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019800" y="3886200"/>
            <a:ext cx="2590800" cy="12954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019800" y="2667000"/>
            <a:ext cx="68580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924800" y="2590800"/>
            <a:ext cx="68580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705600" y="2362200"/>
            <a:ext cx="1219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Круги называются </a:t>
            </a:r>
            <a:r>
              <a:rPr lang="ru-RU" sz="2400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основаниями усеченного конуса</a:t>
            </a: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4800" y="1066800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отрезки, соединяющие соответствующие точки окружностей кругов, -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образующими (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L)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усеченного конуса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3400" y="2667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u="sng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u="sng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радиусы оснований усеченного конуса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5800" y="3581400"/>
            <a:ext cx="518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Высотой 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(H)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усеченного конуса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расстояние между плоскостями его оснований.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2000" y="51816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Осью усеченного конуса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прямая, проходящая через центры оснований.</a:t>
            </a:r>
          </a:p>
        </p:txBody>
      </p:sp>
      <p:cxnSp>
        <p:nvCxnSpPr>
          <p:cNvPr id="19" name="Прямая соединительная линия 18"/>
          <p:cNvCxnSpPr>
            <a:cxnSpLocks noChangeShapeType="1"/>
            <a:stCxn id="6" idx="1"/>
          </p:cNvCxnSpPr>
          <p:nvPr/>
        </p:nvCxnSpPr>
        <p:spPr bwMode="auto">
          <a:xfrm rot="16200000" flipV="1">
            <a:off x="7962900" y="3848101"/>
            <a:ext cx="3175" cy="1295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Прямая соединительная линия 20"/>
          <p:cNvCxnSpPr>
            <a:cxnSpLocks noChangeShapeType="1"/>
            <a:stCxn id="7" idx="6"/>
          </p:cNvCxnSpPr>
          <p:nvPr/>
        </p:nvCxnSpPr>
        <p:spPr bwMode="auto">
          <a:xfrm flipH="1" flipV="1">
            <a:off x="7315200" y="2590800"/>
            <a:ext cx="609600" cy="381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 rot="5400000" flipH="1" flipV="1">
            <a:off x="6363494" y="3542506"/>
            <a:ext cx="1905000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67600" y="4572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39000" y="2133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8000" y="3276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229600" y="3048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29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295400"/>
            <a:ext cx="609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Осевое сечение, сечение которое проходит через ось конуса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5791200" y="3352800"/>
            <a:ext cx="1981200" cy="685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5791200" y="2438400"/>
            <a:ext cx="5334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7239000" y="2438400"/>
            <a:ext cx="533400" cy="129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6096000" y="2514600"/>
            <a:ext cx="3048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7010400" y="2286000"/>
            <a:ext cx="304800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6096000" y="3429000"/>
            <a:ext cx="1219200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6781800" y="1219200"/>
            <a:ext cx="45719" cy="304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191000" y="50292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Сечение конуса плоскостью, параллельной плоскости основания конуса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33400" y="5943600"/>
            <a:ext cx="25146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533400" y="4495800"/>
            <a:ext cx="91440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209800" y="4495800"/>
            <a:ext cx="8382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52400" y="4953000"/>
            <a:ext cx="3581400" cy="381000"/>
          </a:xfrm>
          <a:prstGeom prst="parallelogram">
            <a:avLst>
              <a:gd name="adj" fmla="val 7692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1143000" y="4953000"/>
            <a:ext cx="1371600" cy="381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1371600" y="1524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Сечения  усеченного конуса</a:t>
            </a:r>
            <a:endParaRPr lang="ru-RU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324600" y="2286000"/>
            <a:ext cx="914400" cy="304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6400800" y="2286000"/>
            <a:ext cx="609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1447800" y="4343400"/>
            <a:ext cx="762000" cy="228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build="allAtOnce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формулы: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" y="43434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полной поверхности усеченного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конуса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33600" y="1371600"/>
          <a:ext cx="4781862" cy="838200"/>
        </p:xfrm>
        <a:graphic>
          <a:graphicData uri="http://schemas.openxmlformats.org/presentationml/2006/ole">
            <p:oleObj spid="_x0000_s4098" name="Формула" r:id="rId3" imgW="1688760" imgH="393480" progId="Equation.3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2133600" y="4953000"/>
          <a:ext cx="4344785" cy="609600"/>
        </p:xfrm>
        <a:graphic>
          <a:graphicData uri="http://schemas.openxmlformats.org/presentationml/2006/ole">
            <p:oleObj spid="_x0000_s4099" name="Формула" r:id="rId4" imgW="1549080" imgH="228600" progId="Equation.3">
              <p:embed/>
            </p:oleObj>
          </a:graphicData>
        </a:graphic>
      </p:graphicFrame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2819400" y="2743200"/>
          <a:ext cx="2819400" cy="476250"/>
        </p:xfrm>
        <a:graphic>
          <a:graphicData uri="http://schemas.openxmlformats.org/presentationml/2006/ole">
            <p:oleObj spid="_x0000_s4100" name="Формула" r:id="rId5" imgW="1028254" imgH="215806" progId="Equation.3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3400" y="838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Объем усеченного конуса равен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боковой поверхности усеченного конуса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62000" y="6019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где, радиусы оснований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, образующая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5800" y="3429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(Для вычисления площади оснований  используется формула площади круга)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733800" y="3810000"/>
          <a:ext cx="1228725" cy="419100"/>
        </p:xfrm>
        <a:graphic>
          <a:graphicData uri="http://schemas.openxmlformats.org/presentationml/2006/ole">
            <p:oleObj spid="_x0000_s4101" name="Формула" r:id="rId6" imgW="520560" imgH="203040" progId="Equation.3">
              <p:embed/>
            </p:oleObj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47244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Ш а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137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Шаром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называется тело, которое состоит из точек пространства, находящихся на расстоянии, не большем данного, от данной точки. Эта точка называется центром шара, а данное расстояние радиусом шара.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895600" y="3581400"/>
            <a:ext cx="2590800" cy="2514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2895600" y="4495800"/>
            <a:ext cx="2590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2667000" y="4800600"/>
            <a:ext cx="304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flipH="1" flipV="1">
            <a:off x="4114800" y="47244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038600" y="4495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19465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3276600" y="5105400"/>
            <a:ext cx="11430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3962400" y="533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pic>
        <p:nvPicPr>
          <p:cNvPr id="33796" name="Picture 4" descr="http://magazine.myfit.su/wp-content/uploads/2017/04/Domashnie-Rafaell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808907" cy="2109788"/>
          </a:xfrm>
          <a:prstGeom prst="rect">
            <a:avLst/>
          </a:prstGeom>
          <a:noFill/>
        </p:spPr>
      </p:pic>
      <p:pic>
        <p:nvPicPr>
          <p:cNvPr id="33798" name="Picture 6" descr="http://evrikak.ru/wp-content/uploads/2015/12/front-img_kak-narisovat-globus-uroven-slozhnosti-sredn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200" y="304800"/>
            <a:ext cx="3116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build="p"/>
      <p:bldP spid="24582" grpId="0" animBg="1"/>
      <p:bldP spid="24583" grpId="0" animBg="1"/>
      <p:bldP spid="24584" grpId="0" animBg="1"/>
      <p:bldP spid="24585" grpId="0" animBg="1"/>
      <p:bldP spid="19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52578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Граница шара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называется шаровой поверхностью, или сферой.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181600" y="2133600"/>
            <a:ext cx="2590800" cy="2514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5181600" y="3048000"/>
            <a:ext cx="2590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0000"/>
                </a:solidFill>
              </a:rPr>
              <a:t>    О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4953000" y="3352800"/>
            <a:ext cx="304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flipH="1" flipV="1">
            <a:off x="6400800" y="32766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1676400"/>
            <a:ext cx="495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Отрезок, соединяющий две точки шаровой поверхности и проходящей через центр шара, называется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диаметром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8600" y="41910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Концы любого диаметра называются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диаметрально противоположными точками шара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0489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5295900" y="2857500"/>
            <a:ext cx="2286000" cy="9906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705600" y="2514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nimBg="1"/>
      <p:bldP spid="25605" grpId="0" animBg="1"/>
      <p:bldP spid="25606" grpId="0" animBg="1"/>
      <p:bldP spid="25607" grpId="0" animBg="1"/>
      <p:bldP spid="20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1219200"/>
            <a:ext cx="38100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Сечение шара диаметральной плоскостью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762000"/>
            <a:ext cx="2590800" cy="2514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1676400"/>
            <a:ext cx="2590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   </a:t>
            </a:r>
            <a:r>
              <a:rPr lang="ru-RU" sz="1400">
                <a:solidFill>
                  <a:srgbClr val="000000"/>
                </a:solidFill>
              </a:rPr>
              <a:t>О</a:t>
            </a:r>
            <a:endParaRPr lang="ru-RU" sz="140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flipH="1" flipV="1">
            <a:off x="2362200" y="19812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0" y="1676400"/>
            <a:ext cx="4876800" cy="685800"/>
          </a:xfrm>
          <a:prstGeom prst="parallelogram">
            <a:avLst>
              <a:gd name="adj" fmla="val 9027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38"/>
          <p:cNvSpPr txBox="1">
            <a:spLocks noChangeArrowheads="1"/>
          </p:cNvSpPr>
          <p:nvPr/>
        </p:nvSpPr>
        <p:spPr bwMode="auto">
          <a:xfrm>
            <a:off x="3581400" y="1524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Сечения шара</a:t>
            </a:r>
            <a:endParaRPr lang="ru-RU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oldskola1.narod.ru/Nikitin/3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5861708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animBg="1"/>
      <p:bldP spid="26629" grpId="0" animBg="1"/>
      <p:bldP spid="26631" grpId="0" animBg="1"/>
      <p:bldP spid="26632" grpId="0" animBg="1"/>
      <p:bldP spid="9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4"/>
          <p:cNvSpPr>
            <a:spLocks noChangeArrowheads="1"/>
          </p:cNvSpPr>
          <p:nvPr/>
        </p:nvSpPr>
        <p:spPr bwMode="auto">
          <a:xfrm>
            <a:off x="762000" y="304800"/>
            <a:ext cx="2590800" cy="2514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1066800" y="609600"/>
            <a:ext cx="1981200" cy="304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152400"/>
            <a:ext cx="5562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Сферический сегмент – часть сферы полученной путем сечения сферы плоскостью</a:t>
            </a:r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304800" y="609600"/>
            <a:ext cx="3276600" cy="304800"/>
          </a:xfrm>
          <a:prstGeom prst="parallelogram">
            <a:avLst>
              <a:gd name="adj" fmla="val 6184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576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Шаровой сектор – тело состоящее  из шарового сегмента и конуса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791200" y="3886200"/>
            <a:ext cx="2590800" cy="2514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096000" y="4114800"/>
            <a:ext cx="1981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cxnSp>
        <p:nvCxnSpPr>
          <p:cNvPr id="11" name="Прямая соединительная линия 9"/>
          <p:cNvCxnSpPr>
            <a:cxnSpLocks noChangeShapeType="1"/>
          </p:cNvCxnSpPr>
          <p:nvPr/>
        </p:nvCxnSpPr>
        <p:spPr bwMode="auto">
          <a:xfrm rot="10800000" flipV="1">
            <a:off x="7086600" y="4343400"/>
            <a:ext cx="990600" cy="914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6096000" y="4419600"/>
            <a:ext cx="1066800" cy="838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276600" y="1371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Шаровой  сегмент – часть шара полученной путем сечения шара плоскостью</a:t>
            </a:r>
          </a:p>
        </p:txBody>
      </p:sp>
      <p:pic>
        <p:nvPicPr>
          <p:cNvPr id="30722" name="Picture 2" descr="http://megabook.ru/stream/mediapreview?Key=%D0%A8%D0%B0%D1%80%D0%BE%D0%B2%D0%BE%D0%B9%20%D1%81%D0%B5%D0%B3%D0%BC%D0%B5%D0%BD%D1%82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1905000" cy="1419226"/>
          </a:xfrm>
          <a:prstGeom prst="rect">
            <a:avLst/>
          </a:prstGeom>
          <a:noFill/>
        </p:spPr>
      </p:pic>
      <p:pic>
        <p:nvPicPr>
          <p:cNvPr id="30724" name="Picture 4" descr="http://repetitor-problem.net/wp-content/uploads/2014/04/sharovoy-sek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2082224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7655" grpId="0"/>
      <p:bldP spid="22536" grpId="0" animBg="1"/>
      <p:bldP spid="7" grpId="0"/>
      <p:bldP spid="9" grpId="0" animBg="1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086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Тела вращения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315200" cy="6096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Тема: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«Математика»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6858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Цель: Обобщить и систематизировать знания по данной теме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6148" grpId="0"/>
      <p:bldP spid="6151" grpId="0"/>
      <p:bldP spid="614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формулы: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Площадь сферы радиуса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вычисляется по формуле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124200" y="1371600"/>
          <a:ext cx="1998663" cy="511175"/>
        </p:xfrm>
        <a:graphic>
          <a:graphicData uri="http://schemas.openxmlformats.org/presentationml/2006/ole">
            <p:oleObj spid="_x0000_s5122" name="Формула" r:id="rId3" imgW="596880" imgH="20304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895600" y="2514600"/>
          <a:ext cx="2209800" cy="889000"/>
        </p:xfrm>
        <a:graphic>
          <a:graphicData uri="http://schemas.openxmlformats.org/presentationml/2006/ole">
            <p:oleObj spid="_x0000_s5123" name="Формула" r:id="rId4" imgW="634680" imgH="393480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743200" y="4343400"/>
          <a:ext cx="2743200" cy="836613"/>
        </p:xfrm>
        <a:graphic>
          <a:graphicData uri="http://schemas.openxmlformats.org/presentationml/2006/ole">
            <p:oleObj spid="_x0000_s5124" name="Формула" r:id="rId5" imgW="787320" imgH="393480" progId="Equation.3">
              <p:embed/>
            </p:oleObj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981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Объем шара определяется по формуле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Объем шарового сектора определяется по формуле, где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радиус шара,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высота соответствующего шарового фрагмента.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5029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     Площадь сферического сегмента вычисляется по формуле, где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высота сегмента</a:t>
            </a: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667000" y="6019800"/>
          <a:ext cx="2514600" cy="522288"/>
        </p:xfrm>
        <a:graphic>
          <a:graphicData uri="http://schemas.openxmlformats.org/presentationml/2006/ole">
            <p:oleObj spid="_x0000_s5125" name="Формула" r:id="rId6" imgW="660240" imgH="177480" progId="Equation.3">
              <p:embed/>
            </p:oleObj>
          </a:graphicData>
        </a:graphic>
      </p:graphicFrame>
      <p:sp>
        <p:nvSpPr>
          <p:cNvPr id="5" name="Овал 10"/>
          <p:cNvSpPr>
            <a:spLocks noChangeArrowheads="1"/>
          </p:cNvSpPr>
          <p:nvPr/>
        </p:nvSpPr>
        <p:spPr bwMode="auto">
          <a:xfrm>
            <a:off x="6781800" y="1905000"/>
            <a:ext cx="1371600" cy="1371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 bwMode="auto">
          <a:xfrm>
            <a:off x="6781800" y="2438400"/>
            <a:ext cx="1371600" cy="2286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3089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7239000" y="2057400"/>
            <a:ext cx="609600" cy="304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090" name="TextBox 29"/>
          <p:cNvSpPr txBox="1">
            <a:spLocks noChangeArrowheads="1"/>
          </p:cNvSpPr>
          <p:nvPr/>
        </p:nvSpPr>
        <p:spPr bwMode="auto">
          <a:xfrm>
            <a:off x="7620000" y="2133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pic>
        <p:nvPicPr>
          <p:cNvPr id="16" name="Picture 4" descr="http://repetitor-problem.net/wp-content/uploads/2014/04/sharovoy-sek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2204" y="5257800"/>
            <a:ext cx="1681796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" grpId="0"/>
      <p:bldP spid="3" grpId="0"/>
      <p:bldP spid="4" grpId="0"/>
      <p:bldP spid="5" grpId="0" animBg="1"/>
      <p:bldP spid="12" grpId="0" animBg="1"/>
      <p:bldP spid="30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03604" y="600118"/>
            <a:ext cx="4906996" cy="221928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Реши карточку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 rot="936359">
            <a:off x="4855123" y="4408011"/>
            <a:ext cx="4010191" cy="954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</a:p>
        </p:txBody>
      </p:sp>
      <p:pic>
        <p:nvPicPr>
          <p:cNvPr id="38914" name="Picture 2" descr="http://poliksal.ru/uploads/posts/2016-12/14811087621clipboard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029200"/>
            <a:ext cx="2438400" cy="1600200"/>
          </a:xfrm>
          <a:prstGeom prst="rect">
            <a:avLst/>
          </a:prstGeom>
          <a:noFill/>
        </p:spPr>
      </p:pic>
      <p:pic>
        <p:nvPicPr>
          <p:cNvPr id="38918" name="Picture 6" descr="http://st1.stranamam.ru/data/cache/2014aug/07/07/12993684_26221-7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048000" cy="3364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-25261" y="228600"/>
          <a:ext cx="9169261" cy="6858000"/>
        </p:xfrm>
        <a:graphic>
          <a:graphicData uri="http://schemas.openxmlformats.org/presentationml/2006/ole">
            <p:oleObj spid="_x0000_s37889" name="Slide" r:id="rId3" imgW="2752456" imgH="2063402" progId="PowerPoint.Slide.12">
              <p:embed/>
            </p:oleObj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467287" y="533401"/>
            <a:ext cx="6305113" cy="1142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по группам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0" y="2286000"/>
            <a:ext cx="91440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111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Вычисли </a:t>
            </a:r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  </a:t>
            </a:r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приготовленного изделия и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площадь </a:t>
            </a:r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поверхности  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необходимой для вычисления</a:t>
            </a:r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задания по карточке</a:t>
            </a:r>
            <a:endParaRPr lang="ru-RU" sz="3600" b="1" i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eorgia"/>
              </a:rPr>
              <a:t> </a:t>
            </a:r>
            <a:endParaRPr lang="ru-RU" sz="36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Georgia"/>
            </a:endParaRPr>
          </a:p>
        </p:txBody>
      </p:sp>
      <p:pic>
        <p:nvPicPr>
          <p:cNvPr id="41986" name="Picture 2" descr="https://st.depositphotos.com/1654249/1946/i/950/depositphotos_19466583-stock-photo-3d-man-showing-word-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24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7239000" cy="1066800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Подготовиться к контрольной работе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im0-tub-ru.yandex.net/i?id=3a301c59193584d7c62015701314100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505200" cy="2478021"/>
          </a:xfrm>
          <a:prstGeom prst="rect">
            <a:avLst/>
          </a:prstGeom>
          <a:noFill/>
        </p:spPr>
      </p:pic>
      <p:pic>
        <p:nvPicPr>
          <p:cNvPr id="40964" name="Picture 4" descr="http://900igr.net/datai/anglijskij-jazyk/English-speaking-countries-quiz/0029-094-English-speaking-countries-qu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285392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304800"/>
            <a:ext cx="8153400" cy="6172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https://img3.stockfresh.com/files/d/dazdraperma/m/45/813070_stock-photo-cartoon-wise-owl-with-graduation-cap-and-diploma.jpg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совы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http://static7.depositphotos.com/1278120/776/i/950/depositphotos_7762175-3d-graduate-with-banner.jpg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человечка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http://images.myshared.ru/6/679840/slide_13.jpg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картинки ученых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http://dom.novosel24.ru/upload/media/images/PRODUCT_156351_SIZE4.jpg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торта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www.opt-union.ru/l1528176/images/photocat/1000x1000/999853851.jpg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-картинка вафельного стаканчика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s6.favim.com/orig/65/hot-cake-cakes-chocolate-Favim.com-579639.jpg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кекса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28600"/>
            <a:ext cx="8382000" cy="58674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oldskola1.narod.ru/Nikitin/338.gif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сечение шара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evrikak.ru/wp-content/uploads/2015/12/front-img_kak-narisovat-globus-uroven-slozhnosti-sredniy.jpg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глобус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http://megabook.ru/stream/mediapreview?Key=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Шаровой%20сегмент&amp;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Width=200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шаровой сегмент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repetitor-problem.net/wp-content/uploads/2014/04/sharovoy-sektor.jpg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шаровой сектор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st1.stranamam.ru/data/cache/2014aug/07/07/12993684_26221-700x500.jpg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смайлик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poliksal.ru/uploads/posts/2016-12/14811087621clipboard07.jpeg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смайлик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a1469.phobos.apple.com/us/r1000/090/Purple/v4/bb/c2/89/bbc28945-def9-6301-5105-74a00c6b39ea/mzl.pfnfhugn.png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смайлик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304800"/>
            <a:ext cx="8382000" cy="6172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st.depositphotos.com/1654249/1946/i/950/depositphotos_19466583-stock-photo-3d-man-showing-word-idea.jpg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идея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thecliparts.com/wp-content/uploads/2016/07/school-books-clipart-3.jpg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картинка книги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900igr.net/datai/anglijskij-jazyk/English-speaking-countries-quiz/0029-094-English-speaking-countries-quiz.jpg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смайлик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971550" y="3068638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684213" y="6021388"/>
            <a:ext cx="6481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2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0" y="404813"/>
            <a:ext cx="91440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далеком прошлом, важнейшей задачей египетской и вавилонской геометрии было определение объема различных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пространственных тел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Эта задача отвечала необходимости строить дома, дворцы, храмы и другие сооружения. Объемы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сооружений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виде кубов, призм и цилиндров египтяне и вавилоняне, китайцы и индийцы вычисляли путем умножения площади основания на высоту. Однако древнему Востоку были известны в основном только отдельные правила, найденные опытным путем. В более позднее время, когда геометрия сформировалась как наука, был найден общий подход к вычислению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площадей и объемов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многогранников и тел вращения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замечательных греческих ученых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V-IV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вв. до н.э., которые разрабатывали теорию объемов, были</a:t>
            </a:r>
            <a:r>
              <a:rPr lang="ru-RU" sz="2400" dirty="0"/>
              <a:t>: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468313" y="4868863"/>
            <a:ext cx="1582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395288" y="4797425"/>
            <a:ext cx="122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33" name="Picture 14" descr="pe_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25975"/>
            <a:ext cx="2305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597400"/>
          <a:ext cx="2089150" cy="2260600"/>
        </p:xfrm>
        <a:graphic>
          <a:graphicData uri="http://schemas.openxmlformats.org/presentationml/2006/ole">
            <p:oleObj spid="_x0000_s1026" name="Точечный рисунок" r:id="rId4" imgW="1771429" imgH="1971950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83425" y="4598987"/>
          <a:ext cx="2060575" cy="2259013"/>
        </p:xfrm>
        <a:graphic>
          <a:graphicData uri="http://schemas.openxmlformats.org/presentationml/2006/ole">
            <p:oleObj spid="_x0000_s1027" name="Точечный рисунок" r:id="rId5" imgW="1771429" imgH="1971950" progId="PBrush">
              <p:embed/>
            </p:oleObj>
          </a:graphicData>
        </a:graphic>
      </p:graphicFrame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900113" y="0"/>
            <a:ext cx="7632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«Знаете ли Вы, что…»</a:t>
            </a:r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228600" y="6491288"/>
            <a:ext cx="1728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Архимед</a:t>
            </a:r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3348038" y="6237288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Евклид</a:t>
            </a:r>
          </a:p>
        </p:txBody>
      </p: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7272337" y="6491288"/>
            <a:ext cx="1871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Демокрит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35052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Цилиндр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276600" y="3505200"/>
            <a:ext cx="2286000" cy="6858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276600" y="5791200"/>
            <a:ext cx="2286000" cy="762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276600" y="38100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562600" y="3886200"/>
            <a:ext cx="0" cy="2286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1600200"/>
            <a:ext cx="7772400" cy="1584325"/>
          </a:xfrm>
        </p:spPr>
        <p:txBody>
          <a:bodyPr anchor="b" anchorCtr="1"/>
          <a:lstStyle/>
          <a:p>
            <a:pPr eaLnBrk="1" hangingPunct="1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Цилиндром (круговым цилиндром)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называется тело, которое состоит из двух кругов, не лежащих в одной плоскости и совмещаемых параллельным переносом, и всех отрезков, соединяющих соответствующие точки этих кругов.</a:t>
            </a:r>
          </a:p>
        </p:txBody>
      </p:sp>
      <p:pic>
        <p:nvPicPr>
          <p:cNvPr id="20482" name="Picture 2" descr="http://dom.novosel24.ru/upload/media/images/PRODUCT_156351_SI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666" y="4724399"/>
            <a:ext cx="2963334" cy="213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build="allAtOnce" animBg="1"/>
      <p:bldP spid="4105" grpId="0" animBg="1"/>
      <p:bldP spid="4106" grpId="0" animBg="1"/>
      <p:bldP spid="4107" grpId="0" animBg="1"/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029200" cy="9779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Круги называются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основаниями цилиндра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257800" y="1143000"/>
            <a:ext cx="2590800" cy="914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            </a:t>
            </a:r>
            <a:r>
              <a:rPr lang="en-US" b="1">
                <a:solidFill>
                  <a:srgbClr val="000000"/>
                </a:solidFill>
              </a:rPr>
              <a:t>R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257800" y="4191000"/>
            <a:ext cx="2590800" cy="9906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257800" y="1600200"/>
            <a:ext cx="0" cy="304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7848600" y="1600200"/>
            <a:ext cx="0" cy="3124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6553200" y="1600200"/>
            <a:ext cx="129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6553200" y="47244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553200" y="16002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19800" y="312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</a:t>
            </a:r>
            <a:endParaRPr lang="ru-RU" sz="24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8486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</a:t>
            </a:r>
            <a:endParaRPr lang="ru-RU" sz="240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8382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отрезки, соединяющие соответствующие точки окружностей кругов, -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образующими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цилиндра(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L)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23622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Радиусом цилиндра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(R)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 радиус его основания.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34290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ысотой цилиндра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расстояние между плоскостями его оснований. 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52400" y="48768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Осью цилиндра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прямая, проходящая через центры оснований.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allAtOnce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914400" y="152400"/>
            <a:ext cx="2057400" cy="6096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           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990600" y="1905000"/>
            <a:ext cx="2057400" cy="6858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914400" y="457200"/>
            <a:ext cx="762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971800" y="457200"/>
            <a:ext cx="762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38"/>
          <p:cNvSpPr txBox="1">
            <a:spLocks noChangeArrowheads="1"/>
          </p:cNvSpPr>
          <p:nvPr/>
        </p:nvSpPr>
        <p:spPr bwMode="auto">
          <a:xfrm>
            <a:off x="3429000" y="7620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Сечение цилиндра плоскостью, параллельна его оси</a:t>
            </a:r>
          </a:p>
        </p:txBody>
      </p:sp>
      <p:sp>
        <p:nvSpPr>
          <p:cNvPr id="13" name="Параллелограмм 12"/>
          <p:cNvSpPr>
            <a:spLocks noChangeArrowheads="1"/>
          </p:cNvSpPr>
          <p:nvPr/>
        </p:nvSpPr>
        <p:spPr bwMode="auto">
          <a:xfrm rot="19250173">
            <a:off x="1528745" y="696258"/>
            <a:ext cx="1916348" cy="1435117"/>
          </a:xfrm>
          <a:prstGeom prst="parallelogram">
            <a:avLst>
              <a:gd name="adj" fmla="val 78182"/>
            </a:avLst>
          </a:prstGeom>
          <a:solidFill>
            <a:srgbClr val="66FFCC">
              <a:alpha val="4509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0" y="28194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Сечение цилиндра плоскостью, проходящей через его ось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629400" y="1905000"/>
            <a:ext cx="1905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           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8534400" y="2133600"/>
            <a:ext cx="45719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629400" y="2057400"/>
            <a:ext cx="76200" cy="205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8305800" y="1981200"/>
            <a:ext cx="45719" cy="198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6934200" y="1981200"/>
            <a:ext cx="1371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38"/>
          <p:cNvSpPr txBox="1">
            <a:spLocks noChangeArrowheads="1"/>
          </p:cNvSpPr>
          <p:nvPr/>
        </p:nvSpPr>
        <p:spPr bwMode="auto">
          <a:xfrm>
            <a:off x="3581400" y="1524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Сечения цилиндра</a:t>
            </a:r>
            <a:endParaRPr lang="ru-RU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6705600" y="3886200"/>
            <a:ext cx="1905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           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934200" y="2209800"/>
            <a:ext cx="45719" cy="198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7010400" y="3962400"/>
            <a:ext cx="1371600" cy="228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696200" y="1371600"/>
            <a:ext cx="45719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16"/>
          <p:cNvSpPr txBox="1">
            <a:spLocks noChangeArrowheads="1"/>
          </p:cNvSpPr>
          <p:nvPr/>
        </p:nvSpPr>
        <p:spPr bwMode="auto">
          <a:xfrm>
            <a:off x="4648200" y="48768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Сечение цилиндра плоскостью, параллельной плоскостям основания цилиндра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609600" y="3810000"/>
            <a:ext cx="21336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           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85800" y="6096000"/>
            <a:ext cx="21336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           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609600" y="4648200"/>
            <a:ext cx="2133600" cy="533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09600" y="4038600"/>
            <a:ext cx="762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743200" y="4038600"/>
            <a:ext cx="76200" cy="2286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0" y="4648200"/>
            <a:ext cx="3505200" cy="533400"/>
          </a:xfrm>
          <a:prstGeom prst="parallelogram">
            <a:avLst>
              <a:gd name="adj" fmla="val 4783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8" grpId="0"/>
      <p:bldP spid="9" grpId="0" animBg="1"/>
      <p:bldP spid="11" grpId="0" animBg="1"/>
      <p:bldP spid="14" grpId="0" animBg="1"/>
      <p:bldP spid="17" grpId="0" animBg="1"/>
      <p:bldP spid="18" grpId="0" animBg="1"/>
      <p:bldP spid="21" grpId="0" build="allAtOnce"/>
      <p:bldP spid="22" grpId="0" animBg="1"/>
      <p:bldP spid="16" grpId="0" animBg="1"/>
      <p:bldP spid="20" grpId="0" animBg="1"/>
      <p:bldP spid="19" grpId="0" animBg="1"/>
      <p:bldP spid="23" grpId="0"/>
      <p:bldP spid="24" grpId="0" build="allAtOnce" animBg="1"/>
      <p:bldP spid="25" grpId="0" build="allAtOnce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9493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формулы: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143000"/>
            <a:ext cx="8610600" cy="10668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цилиндра равен произведению площади основания на высоту.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609851" y="1981200"/>
          <a:ext cx="3790950" cy="676756"/>
        </p:xfrm>
        <a:graphic>
          <a:graphicData uri="http://schemas.openxmlformats.org/presentationml/2006/ole">
            <p:oleObj spid="_x0000_s2050" name="Формула" r:id="rId3" imgW="1028520" imgH="203040" progId="Equation.3">
              <p:embed/>
            </p:oleObj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438400" y="3429000"/>
          <a:ext cx="3505200" cy="534988"/>
        </p:xfrm>
        <a:graphic>
          <a:graphicData uri="http://schemas.openxmlformats.org/presentationml/2006/ole">
            <p:oleObj spid="_x0000_s2051" name="Формула" r:id="rId4" imgW="990360" imgH="177480" progId="Equation.3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2667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Площадь боковой поверхности цилиндра вычисляется по формуле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8600" y="6324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радиус цилиндра,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высота,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образующая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1524000" y="4953000"/>
          <a:ext cx="6476999" cy="1143000"/>
        </p:xfrm>
        <a:graphic>
          <a:graphicData uri="http://schemas.openxmlformats.org/presentationml/2006/ole">
            <p:oleObj spid="_x0000_s2052" name="Формула" r:id="rId5" imgW="1396800" imgH="431640" progId="Equation.3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33400" y="411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Площадь  полной поверхности цилиндра вычисляется по формуле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8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9144000" cy="160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Конусом (круговым конусом)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называется тело, которое состоит из круга – основания конуса, точки, не лежащей в плоскости этого круга, - вершины конуса и всех отрезков, соединяющих вершину конуса с точками основания.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4958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Конус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200400" y="5486400"/>
            <a:ext cx="2590800" cy="1066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3200400" y="3276600"/>
            <a:ext cx="12954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495800" y="3276600"/>
            <a:ext cx="12954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95800" y="3276600"/>
            <a:ext cx="0" cy="2667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3657600" y="5943600"/>
            <a:ext cx="838200" cy="457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657600" y="3276600"/>
            <a:ext cx="8382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191000" y="609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R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0" y="434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endParaRPr lang="ru-RU" b="1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733800" y="4800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</a:t>
            </a:r>
            <a:endParaRPr lang="ru-RU" b="1"/>
          </a:p>
        </p:txBody>
      </p:sp>
      <p:pic>
        <p:nvPicPr>
          <p:cNvPr id="24578" name="Picture 2" descr="http://www.opt-union.ru/l1528176/images/photocat/1000x1000/999853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3524250"/>
            <a:ext cx="270510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8" grpId="0"/>
      <p:bldP spid="61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943600" cy="1524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Конус называется прямым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если прямая, соединяющая вершину конуса с центром основания, перпендикулярна плоскости основания.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257800" y="3886200"/>
            <a:ext cx="2590800" cy="1066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5257800" y="1676400"/>
            <a:ext cx="12954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553200" y="1676400"/>
            <a:ext cx="12954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553200" y="1676400"/>
            <a:ext cx="0" cy="2667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715000" y="4343400"/>
            <a:ext cx="838200" cy="457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715000" y="1676400"/>
            <a:ext cx="8382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248400" y="4495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R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294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</a:t>
            </a:r>
            <a:endParaRPr lang="ru-RU" b="1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91200" y="3200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</a:t>
            </a:r>
            <a:endParaRPr lang="ru-RU" b="1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1752600"/>
            <a:ext cx="525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Высотой конуса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 перпендикуляр, опущенный из его вершины на плоскость основания.</a:t>
            </a:r>
            <a:b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прямого конуса основание высоты совпадает с центром основания.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953000" y="57912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-радиус основания конуса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53340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Образующая конуса 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отрезок соединяющий вершину конуса с точкой окружности основания.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38862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Осью прямого кругового конуса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прямая, содержащая его высоту.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2161</TotalTime>
  <Words>937</Words>
  <Application>Microsoft Office PowerPoint</Application>
  <PresentationFormat>Экран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Текстура</vt:lpstr>
      <vt:lpstr>Точечный рисунок</vt:lpstr>
      <vt:lpstr>Формула</vt:lpstr>
      <vt:lpstr>Microsoft Office PowerPoint Slide</vt:lpstr>
      <vt:lpstr> </vt:lpstr>
      <vt:lpstr>Тема:</vt:lpstr>
      <vt:lpstr>Слайд 3</vt:lpstr>
      <vt:lpstr>Цилиндром (круговым цилиндром) называется тело, которое состоит из двух кругов, не лежащих в одной плоскости и совмещаемых параллельным переносом, и всех отрезков, соединяющих соответствующие точки этих кругов.</vt:lpstr>
      <vt:lpstr>Круги называются основаниями цилиндра,  </vt:lpstr>
      <vt:lpstr>Слайд 6</vt:lpstr>
      <vt:lpstr>Основные формулы:</vt:lpstr>
      <vt:lpstr>Слайд 8</vt:lpstr>
      <vt:lpstr>Конус называется прямым, если прямая, соединяющая вершину конуса с центром основания, перпендикулярна плоскости основания.</vt:lpstr>
      <vt:lpstr>Слайд 10</vt:lpstr>
      <vt:lpstr>Основные формулы</vt:lpstr>
      <vt:lpstr>Слайд 12</vt:lpstr>
      <vt:lpstr>Слайд 13</vt:lpstr>
      <vt:lpstr>Слайд 14</vt:lpstr>
      <vt:lpstr>Слайд 15</vt:lpstr>
      <vt:lpstr>Слайд 16</vt:lpstr>
      <vt:lpstr>Граница шара называется шаровой поверхностью, или сферой.</vt:lpstr>
      <vt:lpstr>Сечение шара диаметральной плоскостью </vt:lpstr>
      <vt:lpstr>Сферический сегмент – часть сферы полученной путем сечения сферы плоскостью</vt:lpstr>
      <vt:lpstr>Слайд 20</vt:lpstr>
      <vt:lpstr>Слайд 21</vt:lpstr>
      <vt:lpstr>Слайд 22</vt:lpstr>
      <vt:lpstr>Слайд 23</vt:lpstr>
      <vt:lpstr>Домашнее задание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WwW</cp:lastModifiedBy>
  <cp:revision>155</cp:revision>
  <cp:lastPrinted>1601-01-01T00:00:00Z</cp:lastPrinted>
  <dcterms:created xsi:type="dcterms:W3CDTF">1601-01-01T00:00:00Z</dcterms:created>
  <dcterms:modified xsi:type="dcterms:W3CDTF">2018-02-18T06:41:31Z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