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89" r:id="rId4"/>
    <p:sldId id="290" r:id="rId5"/>
    <p:sldId id="291" r:id="rId6"/>
    <p:sldId id="261" r:id="rId7"/>
    <p:sldId id="292" r:id="rId8"/>
    <p:sldId id="293" r:id="rId9"/>
    <p:sldId id="263" r:id="rId10"/>
    <p:sldId id="294" r:id="rId11"/>
    <p:sldId id="296" r:id="rId12"/>
    <p:sldId id="297" r:id="rId13"/>
    <p:sldId id="298" r:id="rId14"/>
    <p:sldId id="295" r:id="rId15"/>
    <p:sldId id="264" r:id="rId16"/>
    <p:sldId id="299" r:id="rId17"/>
    <p:sldId id="300" r:id="rId18"/>
    <p:sldId id="301" r:id="rId19"/>
    <p:sldId id="302" r:id="rId20"/>
    <p:sldId id="303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98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CF2B1-4660-4807-9805-F99F6D5EEBB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10C1F-2BA9-4411-975E-3FF090702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10C1F-2BA9-4411-975E-3FF09070287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7353"/>
          <a:stretch>
            <a:fillRect/>
          </a:stretch>
        </p:blipFill>
        <p:spPr bwMode="auto">
          <a:xfrm>
            <a:off x="285720" y="1000108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357298"/>
            <a:ext cx="380565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14313"/>
            <a:ext cx="8429625" cy="1570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ambria" pitchFamily="18" charset="0"/>
              </a:rPr>
              <a:t>Поскольку книга стоила дорого, её берегли.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ambria" pitchFamily="18" charset="0"/>
              </a:rPr>
              <a:t>Для защиты от механических повреждений делали переплёт из двух досок, обтянутых кожей и имевших застёжку на боковом срезе.</a:t>
            </a:r>
          </a:p>
        </p:txBody>
      </p:sp>
      <p:pic>
        <p:nvPicPr>
          <p:cNvPr id="19459" name="Рисунок 4" descr="переплёты древних рукописных книг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00250"/>
            <a:ext cx="371475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 descr="rybu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928813"/>
            <a:ext cx="395287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b_stuart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4786313"/>
            <a:ext cx="2865438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642938" y="357188"/>
            <a:ext cx="7929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mbria" pitchFamily="18" charset="0"/>
              </a:rPr>
              <a:t> </a:t>
            </a:r>
          </a:p>
        </p:txBody>
      </p:sp>
      <p:pic>
        <p:nvPicPr>
          <p:cNvPr id="20483" name="Рисунок 3" descr="05_clip_image0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428750"/>
            <a:ext cx="4068762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4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00188"/>
            <a:ext cx="38909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38" y="214313"/>
            <a:ext cx="7858125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ambria" pitchFamily="18" charset="0"/>
              </a:rPr>
              <a:t>Иногда переплёт оковывали золотом и серебром, украшали драгоценными камнями.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ambria" pitchFamily="18" charset="0"/>
              </a:rPr>
              <a:t>Такие металлические переплёты называют окладами.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214313"/>
            <a:ext cx="8286750" cy="10779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ambria" pitchFamily="18" charset="0"/>
              </a:rPr>
              <a:t>Первую, заглавную букву в тексте – </a:t>
            </a:r>
            <a:r>
              <a:rPr lang="ru-RU" sz="2400" b="1" dirty="0">
                <a:solidFill>
                  <a:srgbClr val="0070C0"/>
                </a:solidFill>
                <a:latin typeface="Cambria" pitchFamily="18" charset="0"/>
              </a:rPr>
              <a:t>"инициал" </a:t>
            </a:r>
            <a:r>
              <a:rPr lang="ru-RU" sz="2000" b="1" dirty="0">
                <a:latin typeface="Cambria" pitchFamily="18" charset="0"/>
              </a:rPr>
              <a:t>– писали крупнее и красивее остальных, украшали орнаментом, иногда в виде человечка, животного, птицы, фантастического существа. 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714375" y="5643563"/>
            <a:ext cx="7786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Обычно инициал был красным. </a:t>
            </a:r>
          </a:p>
          <a:p>
            <a:pPr algn="ctr"/>
            <a:r>
              <a:rPr lang="ru-RU" sz="2000">
                <a:latin typeface="Cambria" pitchFamily="18" charset="0"/>
              </a:rPr>
              <a:t>С тех пор говорят – "писать с красной строки". </a:t>
            </a:r>
          </a:p>
        </p:txBody>
      </p:sp>
      <p:pic>
        <p:nvPicPr>
          <p:cNvPr id="22532" name="Рисунок 3" descr="Инициал 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3063"/>
            <a:ext cx="23876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4" descr="Инициал В с монстром. Остромирово евангелие. 1056-1057 гг.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643063"/>
            <a:ext cx="240347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5" descr="Лист Остромирова евангелия. Заставка-разделитель, инициалы М и Р с личиной.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643063"/>
            <a:ext cx="23320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25876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2" descr="e6df8a1717ff9ffb88cb7d91ba6f59d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00063"/>
            <a:ext cx="47371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3" descr="hunterlo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643188"/>
            <a:ext cx="20097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4" descr="image5-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2643188"/>
            <a:ext cx="28273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5" descr="MS_1_122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643438"/>
            <a:ext cx="257175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71546"/>
            <a:ext cx="41434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Буквицы, или инициалы - начальные буквы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928670"/>
            <a:ext cx="37027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 descr="3213d4824c86a56ae80055d2ae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396255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 descr="book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928670"/>
            <a:ext cx="39127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285750"/>
            <a:ext cx="4214812" cy="6002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Среди рукописных книг было много </a:t>
            </a:r>
            <a:r>
              <a:rPr lang="ru-RU" sz="2400" b="1" dirty="0">
                <a:solidFill>
                  <a:srgbClr val="0070C0"/>
                </a:solidFill>
                <a:latin typeface="Cambria" pitchFamily="18" charset="0"/>
              </a:rPr>
              <a:t>летописей</a:t>
            </a:r>
            <a:r>
              <a:rPr lang="ru-RU" sz="2000" dirty="0">
                <a:latin typeface="Cambria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Текст летописи состоит из погодных (составленных по годам) записей.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Каждая из них начинается словами: "в лето такое-то"... и сообщений о событиях,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которые произошли в этом году.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Сообщения бывают и короткими, и длинными,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 иногда они даже включают пространные повести о важных событиях.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Но иногда летописец ограничивался кратким замечанием типа: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" В лето 6752 (1244) не </a:t>
            </a:r>
            <a:r>
              <a:rPr lang="ru-RU" sz="2000" dirty="0" err="1">
                <a:latin typeface="Cambria" pitchFamily="18" charset="0"/>
              </a:rPr>
              <a:t>бысть</a:t>
            </a:r>
            <a:r>
              <a:rPr lang="ru-RU" sz="2000" dirty="0">
                <a:latin typeface="Cambria" pitchFamily="18" charset="0"/>
              </a:rPr>
              <a:t> ничтоже" (ничего не было).</a:t>
            </a:r>
          </a:p>
        </p:txBody>
      </p:sp>
      <p:pic>
        <p:nvPicPr>
          <p:cNvPr id="3" name="Рисунок 2" descr="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8" y="285750"/>
            <a:ext cx="3738562" cy="2803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3111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3500438"/>
            <a:ext cx="3760787" cy="235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85750"/>
            <a:ext cx="3571875" cy="624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Как настоящие историки, летописцы стремились как можно точнее рассказать обо всём, что происходило в стране. Чтобы составить краткий и точный рассказ, летописцам приходилось быть в самой гуще событий. Они сражались "подле стремени" своего князя, участвовали в походах и осадах городов, принимали участие в мирских делах.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     Но летописец должен был рассказывать и о тех событиях, свидетелем которых он не был, поэтому в летописи включались и рассказы других лиц, и даже легенды и предания.</a:t>
            </a:r>
          </a:p>
        </p:txBody>
      </p:sp>
      <p:pic>
        <p:nvPicPr>
          <p:cNvPr id="3" name="Рисунок 2" descr="f_letopis2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285750"/>
            <a:ext cx="4071938" cy="30178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osnova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8" y="3500438"/>
            <a:ext cx="4143375" cy="3113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14313"/>
            <a:ext cx="8715375" cy="2616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Cambria" pitchFamily="18" charset="0"/>
              </a:rPr>
              <a:t>«Повесть временных лет»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Самое знаменитое из летописных сочинений (12 в.), описывающее в основном историю восточных славян (повествование начинается от Всемирного потопа), исторические и полулегендарные события, происходившие в Древней Руси.</a:t>
            </a:r>
            <a:br>
              <a:rPr lang="ru-RU" sz="2000" dirty="0">
                <a:latin typeface="Cambria" pitchFamily="18" charset="0"/>
              </a:rPr>
            </a:br>
            <a:r>
              <a:rPr lang="ru-RU" sz="2000" i="1" dirty="0">
                <a:latin typeface="Cambria" pitchFamily="18" charset="0"/>
              </a:rPr>
              <a:t>Повесть временных лет</a:t>
            </a:r>
            <a:r>
              <a:rPr lang="ru-RU" sz="2000" dirty="0">
                <a:latin typeface="Cambria" pitchFamily="18" charset="0"/>
              </a:rPr>
              <a:t> - труд нескольких монахов Киево-Печерской лавры, прежде всего </a:t>
            </a:r>
            <a:r>
              <a:rPr lang="ru-RU" sz="2000" b="1" dirty="0">
                <a:solidFill>
                  <a:srgbClr val="0070C0"/>
                </a:solidFill>
                <a:latin typeface="Cambria" pitchFamily="18" charset="0"/>
              </a:rPr>
              <a:t>Нестора </a:t>
            </a:r>
            <a:r>
              <a:rPr lang="ru-RU" sz="2000" dirty="0">
                <a:latin typeface="Cambria" pitchFamily="18" charset="0"/>
              </a:rPr>
              <a:t>(по-другому памятник называется Летопись Нестора). </a:t>
            </a:r>
          </a:p>
        </p:txBody>
      </p:sp>
      <p:pic>
        <p:nvPicPr>
          <p:cNvPr id="35843" name="Рисунок 4" descr="150202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3087">
            <a:off x="1196975" y="3167063"/>
            <a:ext cx="28733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5" descr="3213d4824c86a56ae80055d2ae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928938"/>
            <a:ext cx="27844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сообщения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«Рукописные книги Древней Руси – настоящие произведения искусства»</a:t>
            </a:r>
            <a:b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/>
              <a:t>с. 7-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вопросы учебника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492500"/>
            <a:ext cx="3529012" cy="336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Сегодня мы: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000240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Comic Sans MS" pitchFamily="66" charset="0"/>
              </a:rPr>
              <a:t>  побываем в мире книги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4143380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 узнаем о рукописных книгах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4" name="Рисунок 1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357298"/>
            <a:ext cx="380565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63" y="357188"/>
            <a:ext cx="5072062" cy="1928812"/>
          </a:xfrm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00B0F0"/>
                </a:solidFill>
              </a:rPr>
              <a:t>Рефлексия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tx2"/>
                </a:solidFill>
              </a:rPr>
              <a:t>На уроке я узнал(а)…</a:t>
            </a:r>
          </a:p>
          <a:p>
            <a:pPr eaLnBrk="1" hangingPunct="1"/>
            <a:r>
              <a:rPr lang="ru-RU" sz="4000" b="1" i="1" smtClean="0">
                <a:solidFill>
                  <a:schemeClr val="tx2"/>
                </a:solidFill>
              </a:rPr>
              <a:t>Мне было легко (сложно)…..</a:t>
            </a:r>
          </a:p>
          <a:p>
            <a:pPr eaLnBrk="1" hangingPunct="1"/>
            <a:r>
              <a:rPr lang="ru-RU" sz="4000" b="1" i="1" smtClean="0">
                <a:solidFill>
                  <a:schemeClr val="tx2"/>
                </a:solidFill>
              </a:rPr>
              <a:t>Я узнала новое….</a:t>
            </a:r>
          </a:p>
          <a:p>
            <a:pPr eaLnBrk="1" hangingPunct="1"/>
            <a:r>
              <a:rPr lang="ru-RU" sz="4000" b="1" i="1" smtClean="0">
                <a:solidFill>
                  <a:schemeClr val="tx2"/>
                </a:solidFill>
              </a:rPr>
              <a:t>Урок был интересным (не очень)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4488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Печатных дел мастера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boo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5E9"/>
              </a:clrFrom>
              <a:clrTo>
                <a:srgbClr val="F6F5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0"/>
            <a:ext cx="3762842" cy="3286148"/>
          </a:xfrm>
          <a:prstGeom prst="rect">
            <a:avLst/>
          </a:prstGeom>
        </p:spPr>
      </p:pic>
      <p:pic>
        <p:nvPicPr>
          <p:cNvPr id="6" name="Содержимое 6" descr="3.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143248"/>
            <a:ext cx="3357586" cy="335087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00108"/>
            <a:ext cx="41434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Иван Федоров – первый русский печатник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000108"/>
            <a:ext cx="3686201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00108"/>
            <a:ext cx="4143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Первый печатный русский станок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42918"/>
            <a:ext cx="359427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00108"/>
            <a:ext cx="41434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Помощники Ивана Федорова – </a:t>
            </a:r>
          </a:p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Пётр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Мстиславец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Андронник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Тимофеев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642918"/>
            <a:ext cx="3790500" cy="50006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285860"/>
            <a:ext cx="41434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На создание первой книги, которая называлась «Апостол», ушёл целый год.</a:t>
            </a:r>
          </a:p>
        </p:txBody>
      </p:sp>
      <p:pic>
        <p:nvPicPr>
          <p:cNvPr id="4" name="Содержимое 4" descr="ап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571480"/>
            <a:ext cx="3793240" cy="1925556"/>
          </a:xfrm>
          <a:prstGeom prst="rect">
            <a:avLst/>
          </a:prstGeom>
        </p:spPr>
      </p:pic>
      <p:pic>
        <p:nvPicPr>
          <p:cNvPr id="6" name="Содержимое 5" descr="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928934"/>
            <a:ext cx="4122293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285860"/>
            <a:ext cx="41434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Вторая книга -  «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Часовник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» (она содержала молитвы) – была подготовлена за два месяца.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0"/>
            <a:ext cx="3500437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41434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Самой знаменитой среди других печатных книг Ивана Фёдорова является Острожская «Библия»</a:t>
            </a:r>
          </a:p>
        </p:txBody>
      </p:sp>
      <p:pic>
        <p:nvPicPr>
          <p:cNvPr id="27650" name="Picture 2" descr="http://900igr.net/datai/literatura/Drevnie-knigi/0007-010-Aleksandrijskaja-bibliote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71480"/>
            <a:ext cx="373916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928802"/>
            <a:ext cx="41434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Умер Иван Фёдоров во Львове </a:t>
            </a:r>
          </a:p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6 декабря 1583 года.</a:t>
            </a:r>
          </a:p>
        </p:txBody>
      </p:sp>
      <p:pic>
        <p:nvPicPr>
          <p:cNvPr id="40962" name="Picture 2" descr="http://icache.rutraveller.ru/icache/place/1/116/002/11162_603x354.jpg"/>
          <p:cNvPicPr>
            <a:picLocks noChangeAspect="1" noChangeArrowheads="1"/>
          </p:cNvPicPr>
          <p:nvPr/>
        </p:nvPicPr>
        <p:blipFill>
          <a:blip r:embed="rId3" cstate="print"/>
          <a:srcRect l="4975" r="22885"/>
          <a:stretch>
            <a:fillRect/>
          </a:stretch>
        </p:blipFill>
        <p:spPr bwMode="auto">
          <a:xfrm>
            <a:off x="5143504" y="357166"/>
            <a:ext cx="3786182" cy="3081148"/>
          </a:xfrm>
          <a:prstGeom prst="rect">
            <a:avLst/>
          </a:prstGeom>
          <a:noFill/>
        </p:spPr>
      </p:pic>
      <p:pic>
        <p:nvPicPr>
          <p:cNvPr id="40964" name="Picture 4" descr="http://all-photo.ru/temples/photos/15418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71876"/>
            <a:ext cx="1285884" cy="2978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928802"/>
            <a:ext cx="41434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 самом центре Москвы стоит памятник Ивану Федорову</a:t>
            </a:r>
          </a:p>
        </p:txBody>
      </p:sp>
      <p:pic>
        <p:nvPicPr>
          <p:cNvPr id="43010" name="Picture 2" descr="http://img0.liveinternet.ru/images/attach/c/1/49/239/49239536_Moskva_pamyatnik_Ivanu_Fedorovu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928670"/>
            <a:ext cx="380044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e1076c30d2a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3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857250" y="1571625"/>
            <a:ext cx="35718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mbria" pitchFamily="18" charset="0"/>
              </a:rPr>
              <a:t>РУКОПИСНАЯ КНИГА</a:t>
            </a:r>
            <a:r>
              <a:rPr lang="ru-RU" sz="2800">
                <a:latin typeface="Cambria" pitchFamily="18" charset="0"/>
              </a:rPr>
              <a:t> – уникальная книга, </a:t>
            </a:r>
          </a:p>
          <a:p>
            <a:pPr algn="ctr"/>
            <a:r>
              <a:rPr lang="ru-RU" sz="2800">
                <a:latin typeface="Cambria" pitchFamily="18" charset="0"/>
              </a:rPr>
              <a:t>в которой текст, иллюстрации и орнаментальное оформление воспроизведены от руки.</a:t>
            </a:r>
          </a:p>
        </p:txBody>
      </p:sp>
      <p:pic>
        <p:nvPicPr>
          <p:cNvPr id="9220" name="Рисунок 5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85750"/>
            <a:ext cx="33575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7" descr="ruk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96677">
            <a:off x="5997575" y="2941638"/>
            <a:ext cx="2143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214554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Пословицы </a:t>
            </a:r>
          </a:p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о книгах</a:t>
            </a:r>
          </a:p>
        </p:txBody>
      </p:sp>
      <p:pic>
        <p:nvPicPr>
          <p:cNvPr id="45058" name="Picture 2" descr="http://pixelbrush.ru/uploads/posts/2013-08/1377936243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79593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Пословицы </a:t>
            </a:r>
          </a:p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о книгах</a:t>
            </a:r>
          </a:p>
        </p:txBody>
      </p:sp>
      <p:pic>
        <p:nvPicPr>
          <p:cNvPr id="45058" name="Picture 2" descr="http://pixelbrush.ru/uploads/posts/2013-08/1377936243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795930" cy="3857652"/>
          </a:xfrm>
          <a:prstGeom prst="rect">
            <a:avLst/>
          </a:prstGeom>
          <a:noFill/>
        </p:spPr>
      </p:pic>
      <p:pic>
        <p:nvPicPr>
          <p:cNvPr id="47106" name="Picture 2" descr="http://blog.printpapa.com/wp-content/uploads/2010/12/126_2748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214554"/>
            <a:ext cx="2500330" cy="4288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41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Не красна книга письмом, а красна …</a:t>
            </a:r>
          </a:p>
        </p:txBody>
      </p:sp>
      <p:pic>
        <p:nvPicPr>
          <p:cNvPr id="47106" name="Picture 2" descr="http://blog.printpapa.com/wp-content/uploads/2010/12/126_2748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14355"/>
            <a:ext cx="3214710" cy="55140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5072074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умом.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41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Книга в счастье украшает, а в несчастье …</a:t>
            </a:r>
          </a:p>
        </p:txBody>
      </p:sp>
      <p:pic>
        <p:nvPicPr>
          <p:cNvPr id="47106" name="Picture 2" descr="http://blog.printpapa.com/wp-content/uploads/2010/12/126_2748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14355"/>
            <a:ext cx="3214710" cy="55140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5072074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утешает.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41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Не всякий, кто читает, в чтении силу …</a:t>
            </a:r>
          </a:p>
        </p:txBody>
      </p:sp>
      <p:pic>
        <p:nvPicPr>
          <p:cNvPr id="47106" name="Picture 2" descr="http://blog.printpapa.com/wp-content/uploads/2010/12/126_2748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14355"/>
            <a:ext cx="3214710" cy="55140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507207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знает.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Книга – друг …</a:t>
            </a:r>
          </a:p>
        </p:txBody>
      </p:sp>
      <p:pic>
        <p:nvPicPr>
          <p:cNvPr id="47106" name="Picture 2" descr="http://blog.printpapa.com/wp-content/uploads/2010/12/126_2748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14355"/>
            <a:ext cx="3214710" cy="55140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714884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человека.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4143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Кто много читает, тот много …</a:t>
            </a:r>
          </a:p>
        </p:txBody>
      </p:sp>
      <p:pic>
        <p:nvPicPr>
          <p:cNvPr id="47106" name="Picture 2" descr="http://blog.printpapa.com/wp-content/uploads/2010/12/126_2748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14355"/>
            <a:ext cx="3214710" cy="55140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85776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знает.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4143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Одна книга тысячу людей …</a:t>
            </a:r>
          </a:p>
        </p:txBody>
      </p:sp>
      <p:pic>
        <p:nvPicPr>
          <p:cNvPr id="47106" name="Picture 2" descr="http://blog.printpapa.com/wp-content/uploads/2010/12/126_2748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14355"/>
            <a:ext cx="3214710" cy="55140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85776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учит.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41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Книга книгой, да и своим умом …</a:t>
            </a:r>
          </a:p>
        </p:txBody>
      </p:sp>
      <p:pic>
        <p:nvPicPr>
          <p:cNvPr id="47106" name="Picture 2" descr="http://blog.printpapa.com/wp-content/uploads/2010/12/126_2748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14355"/>
            <a:ext cx="3214710" cy="55140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857760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двигай.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4143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Читай, книгочей, не жалей …</a:t>
            </a:r>
          </a:p>
        </p:txBody>
      </p:sp>
      <p:pic>
        <p:nvPicPr>
          <p:cNvPr id="47106" name="Picture 2" descr="http://blog.printpapa.com/wp-content/uploads/2010/12/126_2748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14355"/>
            <a:ext cx="3214710" cy="55140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857760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очей.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428625"/>
            <a:ext cx="7500937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ambria" pitchFamily="18" charset="0"/>
              </a:rPr>
              <a:t>Изготовление древних рукописных книг было делом дорогим и трудоёмким. 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0" y="1643063"/>
            <a:ext cx="9001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mbria" pitchFamily="18" charset="0"/>
              </a:rPr>
              <a:t>Материалом для них служил </a:t>
            </a:r>
            <a:r>
              <a:rPr lang="ru-RU" sz="2800" b="1">
                <a:solidFill>
                  <a:srgbClr val="0070C0"/>
                </a:solidFill>
                <a:latin typeface="Cambria" pitchFamily="18" charset="0"/>
              </a:rPr>
              <a:t>пергамен </a:t>
            </a:r>
            <a:r>
              <a:rPr lang="ru-RU" sz="2400">
                <a:latin typeface="Cambria" pitchFamily="18" charset="0"/>
              </a:rPr>
              <a:t>(или пергамент) – </a:t>
            </a:r>
          </a:p>
          <a:p>
            <a:pPr algn="ctr"/>
            <a:r>
              <a:rPr lang="ru-RU" sz="2400">
                <a:latin typeface="Cambria" pitchFamily="18" charset="0"/>
              </a:rPr>
              <a:t>кожа особой выделки. </a:t>
            </a:r>
          </a:p>
        </p:txBody>
      </p:sp>
      <p:pic>
        <p:nvPicPr>
          <p:cNvPr id="14340" name="Рисунок 5" descr="13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928938"/>
            <a:ext cx="2857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214313" y="3071813"/>
            <a:ext cx="50006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ambria" pitchFamily="18" charset="0"/>
              </a:rPr>
              <a:t>Лучший пергамен получался из мягкой, тонкой кожи </a:t>
            </a:r>
          </a:p>
          <a:p>
            <a:pPr algn="ctr"/>
            <a:r>
              <a:rPr lang="ru-RU" sz="2400" dirty="0">
                <a:latin typeface="Cambria" pitchFamily="18" charset="0"/>
              </a:rPr>
              <a:t>ягнят и телят. </a:t>
            </a:r>
          </a:p>
          <a:p>
            <a:pPr algn="ctr"/>
            <a:r>
              <a:rPr lang="ru-RU" sz="2400" dirty="0">
                <a:latin typeface="Cambria" pitchFamily="18" charset="0"/>
              </a:rPr>
              <a:t>Её очищали от шерсти и тщательно промывали.</a:t>
            </a:r>
          </a:p>
          <a:p>
            <a:pPr algn="ctr"/>
            <a:r>
              <a:rPr lang="ru-RU" sz="2400" dirty="0">
                <a:latin typeface="Cambria" pitchFamily="18" charset="0"/>
              </a:rPr>
              <a:t> Затем натягивали на рамки, посыпали мелом и чистили пемзой.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4143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Книги читать – не в ладушки …</a:t>
            </a:r>
          </a:p>
        </p:txBody>
      </p:sp>
      <p:pic>
        <p:nvPicPr>
          <p:cNvPr id="47106" name="Picture 2" descr="http://blog.printpapa.com/wp-content/uploads/2010/12/126_2748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14355"/>
            <a:ext cx="3214710" cy="55140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857760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играть.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41434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Пожалуйста,  не трогайте меня грязными руками. Мне будет стыдно, когда меня возьмут другие читатели. Не пишите на мне ни ручкой, ни карандашом – это так некрасиво. Если вы закончили читать. То вложите в меня закладку, чтобы я могла удобно и спокойно отдохнуть. В сырую погоду заворачивайте меня в бумагу, потому что влажность мне вредна. Помогите мне остаться чистой, а я помогу вам быть счастливыми и радостными.</a:t>
            </a:r>
          </a:p>
        </p:txBody>
      </p:sp>
      <p:pic>
        <p:nvPicPr>
          <p:cNvPr id="49154" name="Picture 2" descr="http://im6-tub-ru.yandex.net/i?id=43168937-3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3116"/>
            <a:ext cx="3656674" cy="2527655"/>
          </a:xfrm>
          <a:prstGeom prst="rect">
            <a:avLst/>
          </a:prstGeom>
          <a:noFill/>
        </p:spPr>
      </p:pic>
      <p:pic>
        <p:nvPicPr>
          <p:cNvPr id="49156" name="Picture 4" descr="http://rvoice.co.uk/uploads/Image/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357298"/>
            <a:ext cx="3929092" cy="367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00108"/>
            <a:ext cx="4143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accent6">
                    <a:lumMod val="50000"/>
                  </a:schemeClr>
                </a:solidFill>
              </a:rPr>
              <a:t>Сегодня на уроке</a:t>
            </a:r>
          </a:p>
          <a:p>
            <a:pPr algn="ctr"/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1571612"/>
            <a:ext cx="41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Я узнал …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Я научился …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Мне понравилось …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Новыми знаниями я смогу поделится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14313"/>
            <a:ext cx="8643937" cy="1631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Выделанную кожу разрезали на прямоугольные куски и сшивали в тетради по восемь листов.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Сшитые тетради собирали в книгу.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В зависимости от формата и количества листов, на одну книгу требовалось от 10 до 30 шкур животных – целое стадо! </a:t>
            </a:r>
          </a:p>
        </p:txBody>
      </p:sp>
      <p:pic>
        <p:nvPicPr>
          <p:cNvPr id="15364" name="Рисунок 3" descr="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4525962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переплёты древних рукописных кни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286000"/>
            <a:ext cx="37036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642918"/>
            <a:ext cx="2143140" cy="3150416"/>
          </a:xfrm>
          <a:prstGeom prst="rect">
            <a:avLst/>
          </a:prstGeom>
          <a:effectLst/>
        </p:spPr>
      </p:pic>
      <p:pic>
        <p:nvPicPr>
          <p:cNvPr id="8" name="Рисунок 7" descr="manuscriptIntr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18"/>
            <a:ext cx="3357562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 descr="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785794"/>
            <a:ext cx="3786214" cy="26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age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643314"/>
            <a:ext cx="3738562" cy="2803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st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57188"/>
            <a:ext cx="3444875" cy="2078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Начало Евангелия от Иоанна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2714625"/>
            <a:ext cx="3143250" cy="3778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714875" y="214313"/>
            <a:ext cx="4000500" cy="2862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Приступая к работе, писец брал стопу пергаменных листов и тщательно линовал их с помощью шильца.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Рукописи большого формата писали в два столбца.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В каждом столбце по 18 строк.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ambria" pitchFamily="18" charset="0"/>
              </a:rPr>
              <a:t>Так написано и Остромирово Евангелие. </a:t>
            </a:r>
          </a:p>
        </p:txBody>
      </p:sp>
      <p:pic>
        <p:nvPicPr>
          <p:cNvPr id="8" name="Рисунок 7" descr="Escriban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86125"/>
            <a:ext cx="4086225" cy="31607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214313"/>
            <a:ext cx="8215313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ambria" pitchFamily="18" charset="0"/>
              </a:rPr>
              <a:t>Писали книги обычно гусиным пером и чернилами.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ambria" pitchFamily="18" charset="0"/>
              </a:rPr>
              <a:t>Привилегию писать лебединым и даже павлиньим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ambria" pitchFamily="18" charset="0"/>
              </a:rPr>
              <a:t>пером имел царь. </a:t>
            </a:r>
          </a:p>
        </p:txBody>
      </p:sp>
      <p:pic>
        <p:nvPicPr>
          <p:cNvPr id="17412" name="Рисунок 3" descr="120px-Feather_150_transpar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57313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Walraversijde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5" descr="art_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2143125"/>
            <a:ext cx="18859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евангелие 11 ве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642918"/>
            <a:ext cx="3929062" cy="252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b_rus_57pag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429000"/>
            <a:ext cx="22336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82-12-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71480"/>
            <a:ext cx="39005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778</Words>
  <Application>Microsoft Office PowerPoint</Application>
  <PresentationFormat>Экран (4:3)</PresentationFormat>
  <Paragraphs>109</Paragraphs>
  <Slides>42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Подготовка сообщения «Рукописные книги Древней Руси – настоящие произведения искусства»   с. 7- используйте вопросы учебника</vt:lpstr>
      <vt:lpstr>Рефлексия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Комп</cp:lastModifiedBy>
  <cp:revision>24</cp:revision>
  <dcterms:modified xsi:type="dcterms:W3CDTF">2015-09-02T16:48:07Z</dcterms:modified>
</cp:coreProperties>
</file>