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4538-D364-4A29-999E-61B0CD3A884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C4C9A-5677-43F0-BF26-2556B9719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C4C9A-5677-43F0-BF26-2556B971949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0861F-506E-48F9-AB3E-7FD32974FB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C2FA9-26BB-449D-9AA2-1329087C87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8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540F-40B8-446E-970A-ECE68B73F5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7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5B8C0-F327-4372-8C3F-C93CC017CA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7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93CB1-00B0-4B3C-8AD8-C50F9480A2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6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81EA-E895-4FB5-A597-1B9FE3659E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A0144-8994-46C2-ABC8-0ED26386B2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E5A5-A478-465D-B253-491BBEDB58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1CB1-B700-43E4-A850-519251EE70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3443-6F74-4725-99EA-7AE4CC9B46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6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B8A3-A669-4604-93E2-7546A1FE4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1F9F98-5CE4-4A5F-B55C-DB00569169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17" y="1484784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Готовимся к заданию 5 ОГЭ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Правописание приставок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08295" y="3140968"/>
            <a:ext cx="44438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ОГЭ 2022</a:t>
            </a:r>
            <a:endParaRPr lang="ru-RU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6120680"/>
          </a:xfrm>
        </p:spPr>
        <p:txBody>
          <a:bodyPr/>
          <a:lstStyle/>
          <a:p>
            <a:pPr algn="l"/>
            <a:r>
              <a:rPr lang="ru-RU" sz="3600" b="1" i="1" u="sng" dirty="0">
                <a:solidFill>
                  <a:srgbClr val="002060"/>
                </a:solidFill>
              </a:rPr>
              <a:t>Правописание приставок </a:t>
            </a:r>
            <a:r>
              <a:rPr lang="ru-RU" sz="3600" b="1" i="1" u="sng" dirty="0" smtClean="0">
                <a:solidFill>
                  <a:srgbClr val="002060"/>
                </a:solidFill>
              </a:rPr>
              <a:t/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>РАС-</a:t>
            </a:r>
            <a:r>
              <a:rPr lang="ru-RU" sz="3600" b="1" i="1" u="sng" dirty="0">
                <a:solidFill>
                  <a:srgbClr val="002060"/>
                </a:solidFill>
              </a:rPr>
              <a:t>/РОС-, РАЗ-/</a:t>
            </a:r>
            <a:r>
              <a:rPr lang="ru-RU" sz="3600" b="1" i="1" u="sng" dirty="0" smtClean="0">
                <a:solidFill>
                  <a:srgbClr val="002060"/>
                </a:solidFill>
              </a:rPr>
              <a:t>РОЗ</a:t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dirty="0" smtClean="0"/>
              <a:t>Выбор </a:t>
            </a:r>
            <a:r>
              <a:rPr lang="ru-RU" sz="3600" dirty="0"/>
              <a:t>гласной зависит от </a:t>
            </a:r>
            <a:r>
              <a:rPr lang="ru-RU" sz="3600" b="1" dirty="0"/>
              <a:t>ударения</a:t>
            </a:r>
            <a:r>
              <a:rPr lang="ru-RU" sz="3600" dirty="0"/>
              <a:t>: под ударением пишется </a:t>
            </a:r>
            <a:r>
              <a:rPr lang="ru-RU" sz="3600" b="1" dirty="0"/>
              <a:t>О</a:t>
            </a:r>
            <a:r>
              <a:rPr lang="ru-RU" sz="3600" dirty="0"/>
              <a:t>, в безударном положении </a:t>
            </a:r>
            <a:r>
              <a:rPr lang="ru-RU" sz="3600" b="1" dirty="0"/>
              <a:t>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Примеры: </a:t>
            </a:r>
            <a:r>
              <a:rPr lang="ru-RU" sz="3600" dirty="0" err="1"/>
              <a:t>р</a:t>
            </a:r>
            <a:r>
              <a:rPr lang="ru-RU" sz="3600" b="1" dirty="0" err="1"/>
              <a:t>А</a:t>
            </a:r>
            <a:r>
              <a:rPr lang="ru-RU" sz="3600" dirty="0" err="1"/>
              <a:t>списание</a:t>
            </a:r>
            <a:r>
              <a:rPr lang="ru-RU" sz="3600" dirty="0"/>
              <a:t> – </a:t>
            </a:r>
            <a:r>
              <a:rPr lang="ru-RU" sz="3600" dirty="0" err="1"/>
              <a:t>р</a:t>
            </a:r>
            <a:r>
              <a:rPr lang="ru-RU" sz="3600" b="1" dirty="0" err="1"/>
              <a:t>О</a:t>
            </a:r>
            <a:r>
              <a:rPr lang="ru-RU" sz="3600" dirty="0" err="1"/>
              <a:t>спись</a:t>
            </a:r>
            <a:r>
              <a:rPr lang="ru-RU" sz="3600" dirty="0"/>
              <a:t>, </a:t>
            </a:r>
            <a:r>
              <a:rPr lang="ru-RU" sz="3600" dirty="0" smtClean="0"/>
              <a:t>		   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А</a:t>
            </a:r>
            <a:r>
              <a:rPr lang="ru-RU" sz="3600" dirty="0" err="1" smtClean="0"/>
              <a:t>ссыпать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О</a:t>
            </a:r>
            <a:r>
              <a:rPr lang="ru-RU" sz="3600" dirty="0" err="1" smtClean="0"/>
              <a:t>ссыпь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		   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А</a:t>
            </a:r>
            <a:r>
              <a:rPr lang="ru-RU" sz="3600" dirty="0" err="1" smtClean="0"/>
              <a:t>зыскать</a:t>
            </a:r>
            <a:r>
              <a:rPr lang="ru-RU" sz="3600" dirty="0" smtClean="0"/>
              <a:t> </a:t>
            </a:r>
            <a:r>
              <a:rPr lang="ru-RU" sz="3600" dirty="0"/>
              <a:t>– </a:t>
            </a:r>
            <a:r>
              <a:rPr lang="ru-RU" sz="3600" dirty="0" err="1"/>
              <a:t>р</a:t>
            </a:r>
            <a:r>
              <a:rPr lang="ru-RU" sz="3600" b="1" dirty="0" err="1"/>
              <a:t>О</a:t>
            </a:r>
            <a:r>
              <a:rPr lang="ru-RU" sz="3600" dirty="0" err="1"/>
              <a:t>зыск</a:t>
            </a:r>
            <a:r>
              <a:rPr lang="ru-RU" sz="3600" b="1" i="1" u="sng" dirty="0"/>
              <a:t>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484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6120680"/>
          </a:xfrm>
        </p:spPr>
        <p:txBody>
          <a:bodyPr/>
          <a:lstStyle/>
          <a:p>
            <a:pPr algn="l"/>
            <a:r>
              <a:rPr lang="ru-RU" sz="3600" b="1" i="1" u="sng" dirty="0">
                <a:solidFill>
                  <a:srgbClr val="002060"/>
                </a:solidFill>
              </a:rPr>
              <a:t>Правописание приставок НЕ-/НИ-</a:t>
            </a:r>
            <a:r>
              <a:rPr lang="ru-RU" sz="3600" b="1" i="1" u="sng" dirty="0"/>
              <a:t/>
            </a:r>
            <a:br>
              <a:rPr lang="ru-RU" sz="3600" b="1" i="1" u="sng" dirty="0"/>
            </a:br>
            <a:r>
              <a:rPr lang="ru-RU" sz="3600" b="1" i="1" u="sng" dirty="0" smtClean="0">
                <a:solidFill>
                  <a:srgbClr val="002060"/>
                </a:solidFill>
              </a:rPr>
              <a:t/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dirty="0" smtClean="0"/>
              <a:t>Выбор </a:t>
            </a:r>
            <a:r>
              <a:rPr lang="ru-RU" sz="3600" dirty="0"/>
              <a:t>гласной зависит от </a:t>
            </a:r>
            <a:r>
              <a:rPr lang="ru-RU" sz="3600" b="1" dirty="0"/>
              <a:t>ударения</a:t>
            </a:r>
            <a:r>
              <a:rPr lang="ru-RU" sz="3600" dirty="0"/>
              <a:t>: под ударением пишется </a:t>
            </a:r>
            <a:r>
              <a:rPr lang="ru-RU" sz="3600" b="1" dirty="0"/>
              <a:t>Е</a:t>
            </a:r>
            <a:r>
              <a:rPr lang="ru-RU" sz="3600" dirty="0" smtClean="0"/>
              <a:t>, </a:t>
            </a:r>
            <a:r>
              <a:rPr lang="ru-RU" sz="3600" dirty="0"/>
              <a:t>в безударном положении </a:t>
            </a:r>
            <a:r>
              <a:rPr lang="ru-RU" sz="3600" b="1" dirty="0" smtClean="0"/>
              <a:t>И.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err="1" smtClean="0"/>
              <a:t>Примеры:</a:t>
            </a:r>
            <a:r>
              <a:rPr lang="ru-RU" sz="3600" dirty="0" err="1"/>
              <a:t>нИчего</a:t>
            </a:r>
            <a:r>
              <a:rPr lang="ru-RU" sz="3600" dirty="0"/>
              <a:t> (</a:t>
            </a:r>
            <a:r>
              <a:rPr lang="ru-RU" sz="2800" dirty="0"/>
              <a:t>не знаю</a:t>
            </a:r>
            <a:r>
              <a:rPr lang="ru-RU" sz="3600" dirty="0"/>
              <a:t>) – </a:t>
            </a:r>
            <a:r>
              <a:rPr lang="ru-RU" sz="3600" dirty="0" err="1"/>
              <a:t>нЕчего</a:t>
            </a:r>
            <a:r>
              <a:rPr lang="ru-RU" sz="3600" dirty="0"/>
              <a:t> (</a:t>
            </a:r>
            <a:r>
              <a:rPr lang="ru-RU" sz="2800" dirty="0" smtClean="0"/>
              <a:t>делать</a:t>
            </a:r>
            <a:r>
              <a:rPr lang="ru-RU" sz="3600" dirty="0" smtClean="0"/>
              <a:t>)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err="1" smtClean="0"/>
              <a:t>нИгде</a:t>
            </a:r>
            <a:r>
              <a:rPr lang="ru-RU" sz="3600" dirty="0" smtClean="0"/>
              <a:t>   </a:t>
            </a:r>
            <a:r>
              <a:rPr lang="ru-RU" sz="3600" dirty="0"/>
              <a:t>(не нашли) – </a:t>
            </a:r>
            <a:r>
              <a:rPr lang="ru-RU" sz="3600" dirty="0" err="1"/>
              <a:t>нЕгде</a:t>
            </a:r>
            <a:r>
              <a:rPr lang="ru-RU" sz="3600" dirty="0"/>
              <a:t> (спрятаться)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883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6120680"/>
          </a:xfrm>
        </p:spPr>
        <p:txBody>
          <a:bodyPr/>
          <a:lstStyle/>
          <a:p>
            <a:pPr algn="l"/>
            <a:r>
              <a:rPr lang="ru-RU" sz="3600" b="1" i="1" u="sng" dirty="0">
                <a:solidFill>
                  <a:srgbClr val="002060"/>
                </a:solidFill>
              </a:rPr>
              <a:t>Правописание приставок </a:t>
            </a:r>
            <a:r>
              <a:rPr lang="ru-RU" sz="3600" b="1" i="1" u="sng" dirty="0" smtClean="0">
                <a:solidFill>
                  <a:srgbClr val="002060"/>
                </a:solidFill>
              </a:rPr>
              <a:t>ПРА-/ПРО-</a:t>
            </a:r>
            <a:r>
              <a:rPr lang="ru-RU" sz="3600" b="1" i="1" u="sng" dirty="0"/>
              <a:t/>
            </a:r>
            <a:br>
              <a:rPr lang="ru-RU" sz="3600" b="1" i="1" u="sng" dirty="0"/>
            </a:br>
            <a:r>
              <a:rPr lang="ru-RU" sz="2800" dirty="0" smtClean="0"/>
              <a:t>Выбор </a:t>
            </a:r>
            <a:r>
              <a:rPr lang="ru-RU" sz="2800" dirty="0"/>
              <a:t>гласной зависит от </a:t>
            </a:r>
            <a:r>
              <a:rPr lang="ru-RU" sz="2800" b="1" dirty="0" smtClean="0"/>
              <a:t>значения</a:t>
            </a:r>
            <a:r>
              <a:rPr lang="ru-RU" sz="2800" dirty="0" smtClean="0"/>
              <a:t>: </a:t>
            </a:r>
            <a:br>
              <a:rPr lang="ru-RU" sz="2800" dirty="0" smtClean="0"/>
            </a:br>
            <a:r>
              <a:rPr lang="ru-RU" sz="2800" dirty="0" smtClean="0"/>
              <a:t>приставка </a:t>
            </a:r>
            <a:r>
              <a:rPr lang="ru-RU" sz="2800" b="1" i="1" dirty="0" smtClean="0"/>
              <a:t>ПРА-</a:t>
            </a:r>
            <a:r>
              <a:rPr lang="ru-RU" sz="2800" dirty="0" smtClean="0"/>
              <a:t> пишется, если слово указывает на давность чего-либо</a:t>
            </a:r>
            <a:br>
              <a:rPr lang="ru-RU" sz="2800" dirty="0" smtClean="0"/>
            </a:br>
            <a:r>
              <a:rPr lang="ru-RU" sz="2800" dirty="0" smtClean="0"/>
              <a:t>Примеры:</a:t>
            </a:r>
            <a:br>
              <a:rPr lang="ru-RU" sz="2800" dirty="0" smtClean="0"/>
            </a:br>
            <a:r>
              <a:rPr lang="ru-RU" sz="2800" b="1" i="1" dirty="0" err="1" smtClean="0"/>
              <a:t>прАбабушка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прАязык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прАвнук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>В остальных случаях пишется приставка </a:t>
            </a:r>
            <a:r>
              <a:rPr lang="ru-RU" sz="2800" b="1" i="1" dirty="0" smtClean="0"/>
              <a:t>ПРО-</a:t>
            </a:r>
            <a:br>
              <a:rPr lang="ru-RU" sz="2800" b="1" i="1" dirty="0" smtClean="0"/>
            </a:br>
            <a:r>
              <a:rPr lang="ru-RU" sz="2800" dirty="0" smtClean="0"/>
              <a:t>Примеры: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 err="1" smtClean="0"/>
              <a:t>прОход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прОлететь,прОзвучать</a:t>
            </a: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10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229600" cy="2664296"/>
          </a:xfrm>
        </p:spPr>
        <p:txBody>
          <a:bodyPr/>
          <a:lstStyle/>
          <a:p>
            <a:r>
              <a:rPr lang="ru-RU" dirty="0" smtClean="0"/>
              <a:t>Задание 5 ОГЭ. Правописание приставок. 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1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62880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 Укажите варианты ответов, в которых дано </a:t>
            </a:r>
            <a:r>
              <a:rPr lang="ru-RU" sz="2400" b="1" u="sng" dirty="0"/>
              <a:t>верное</a:t>
            </a:r>
            <a:r>
              <a:rPr lang="ru-RU" sz="2400" b="1" dirty="0"/>
              <a:t> объяснение написания выделенного слова. Запишите номера этих ответов.</a:t>
            </a:r>
            <a:endParaRPr lang="ru-RU" sz="2400" dirty="0"/>
          </a:p>
          <a:p>
            <a:r>
              <a:rPr lang="ru-RU" sz="2400" dirty="0"/>
              <a:t> 1) </a:t>
            </a:r>
            <a:r>
              <a:rPr lang="ru-RU" sz="2400" b="1" dirty="0" smtClean="0"/>
              <a:t>рассчитал </a:t>
            </a:r>
            <a:r>
              <a:rPr lang="ru-RU" sz="2400" dirty="0" smtClean="0"/>
              <a:t>- в </a:t>
            </a:r>
            <a:r>
              <a:rPr lang="ru-RU" sz="2400" dirty="0"/>
              <a:t>приставках, оканчивающихся на З и С, перед глухими согласными – С</a:t>
            </a:r>
          </a:p>
          <a:p>
            <a:r>
              <a:rPr lang="ru-RU" sz="2400" dirty="0"/>
              <a:t> 2) </a:t>
            </a:r>
            <a:r>
              <a:rPr lang="ru-RU" sz="2400" b="1" dirty="0" smtClean="0"/>
              <a:t>списал</a:t>
            </a:r>
            <a:r>
              <a:rPr lang="ru-RU" sz="2400" dirty="0" smtClean="0"/>
              <a:t> </a:t>
            </a:r>
            <a:r>
              <a:rPr lang="ru-RU" sz="2400" dirty="0"/>
              <a:t>- в приставках, оканчивающихся на З и С, перед глухими согласными – С</a:t>
            </a:r>
          </a:p>
          <a:p>
            <a:r>
              <a:rPr lang="ru-RU" sz="2400" dirty="0"/>
              <a:t> 3) </a:t>
            </a:r>
            <a:r>
              <a:rPr lang="ru-RU" sz="2400" b="1" dirty="0"/>
              <a:t>здание </a:t>
            </a:r>
            <a:r>
              <a:rPr lang="ru-RU" sz="2400" dirty="0"/>
              <a:t>- в приставках, оканчивающихся на З и С, перед звонкими согласными – З</a:t>
            </a:r>
          </a:p>
          <a:p>
            <a:r>
              <a:rPr lang="ru-RU" sz="2400" dirty="0"/>
              <a:t> 4) </a:t>
            </a:r>
            <a:r>
              <a:rPr lang="ru-RU" sz="2400" b="1" dirty="0"/>
              <a:t>взбежал</a:t>
            </a:r>
            <a:r>
              <a:rPr lang="ru-RU" sz="2400" dirty="0"/>
              <a:t> - в приставках, оканчивающихся на З и С, перед звонкими согласными – З</a:t>
            </a:r>
          </a:p>
          <a:p>
            <a:r>
              <a:rPr lang="ru-RU" sz="2400" dirty="0"/>
              <a:t> 5) </a:t>
            </a:r>
            <a:r>
              <a:rPr lang="ru-RU" sz="2400" b="1" dirty="0"/>
              <a:t>отдать</a:t>
            </a:r>
            <a:r>
              <a:rPr lang="ru-RU" sz="2400" dirty="0"/>
              <a:t> - приставка пишется всегда одинаково, независимо от произношения.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617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8196" y="126876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/>
              <a:t>Укажите варианты ответов, в которых дано </a:t>
            </a:r>
            <a:r>
              <a:rPr lang="ru-RU" sz="2400" b="1" u="sng" dirty="0"/>
              <a:t>неверное</a:t>
            </a:r>
            <a:r>
              <a:rPr lang="ru-RU" sz="2400" b="1" dirty="0"/>
              <a:t> объяснение написания выделенного слова. Запишите номера этих ответов.</a:t>
            </a:r>
            <a:endParaRPr lang="ru-RU" sz="2400" dirty="0"/>
          </a:p>
          <a:p>
            <a:r>
              <a:rPr lang="ru-RU" sz="2400" dirty="0"/>
              <a:t> 1) </a:t>
            </a:r>
            <a:r>
              <a:rPr lang="ru-RU" sz="2400" b="1" dirty="0"/>
              <a:t>сразу -</a:t>
            </a:r>
            <a:r>
              <a:rPr lang="ru-RU" sz="2400" dirty="0"/>
              <a:t> приставка пишется всегда одинаково, независимо от произношения.</a:t>
            </a:r>
          </a:p>
          <a:p>
            <a:r>
              <a:rPr lang="ru-RU" sz="2400" dirty="0"/>
              <a:t> 2) </a:t>
            </a:r>
            <a:r>
              <a:rPr lang="ru-RU" sz="2400" b="1" dirty="0"/>
              <a:t>спросил </a:t>
            </a:r>
            <a:r>
              <a:rPr lang="ru-RU" sz="2400" dirty="0"/>
              <a:t>- в приставках, оканчивающихся на З и С, перед глухими согласными – С</a:t>
            </a:r>
          </a:p>
          <a:p>
            <a:r>
              <a:rPr lang="ru-RU" sz="2400" dirty="0"/>
              <a:t> 3) </a:t>
            </a:r>
            <a:r>
              <a:rPr lang="ru-RU" sz="2400" b="1" dirty="0"/>
              <a:t>здравствуйте</a:t>
            </a:r>
            <a:r>
              <a:rPr lang="ru-RU" sz="2400" dirty="0"/>
              <a:t> - приставка пишется всегда одинаково, независимо от произношения.</a:t>
            </a:r>
          </a:p>
          <a:p>
            <a:r>
              <a:rPr lang="ru-RU" sz="2400" dirty="0"/>
              <a:t> 4) </a:t>
            </a:r>
            <a:r>
              <a:rPr lang="ru-RU" sz="2400" b="1" dirty="0"/>
              <a:t>никогда </a:t>
            </a:r>
            <a:r>
              <a:rPr lang="ru-RU" sz="2400" dirty="0"/>
              <a:t>- правописание приставки определяется ударением</a:t>
            </a:r>
          </a:p>
          <a:p>
            <a:r>
              <a:rPr lang="ru-RU" sz="2400" dirty="0"/>
              <a:t> 5) </a:t>
            </a:r>
            <a:r>
              <a:rPr lang="ru-RU" sz="2400" b="1" dirty="0"/>
              <a:t>низкорослый</a:t>
            </a:r>
            <a:r>
              <a:rPr lang="ru-RU" sz="2400" dirty="0"/>
              <a:t> - в приставках, оканчивающихся на З и С, перед звонкими согласными – З</a:t>
            </a:r>
          </a:p>
        </p:txBody>
      </p:sp>
    </p:spTree>
    <p:extLst>
      <p:ext uri="{BB962C8B-B14F-4D97-AF65-F5344CB8AC3E}">
        <p14:creationId xmlns:p14="http://schemas.microsoft.com/office/powerpoint/2010/main" val="35874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12776"/>
            <a:ext cx="8568952" cy="4624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3.Укажите 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объяснение написания выделенного слова. Запишите номера этих </a:t>
            </a:r>
            <a:r>
              <a:rPr lang="ru-RU" sz="20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ответов.</a:t>
            </a:r>
            <a:r>
              <a:rPr lang="ru-RU" sz="2000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прибить -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правописание приставки определяется ее значением – «присоединение»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привык -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правописание приставки определяется её значением – «приближение»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3)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приезжать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определяется ее значением – «пространственная близость».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4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) прищурив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её значением – «неполнота действия»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5)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преуспеть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её значением - «высшая степень качества»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39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628800"/>
            <a:ext cx="8820472" cy="4439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</a:t>
            </a:r>
            <a:r>
              <a:rPr lang="ru-RU" sz="20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. Укажите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объяснение написания выделенного слова. Запишите номера этих ответов.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несдобровать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зависит от глухости — звонкости последующего согласного.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пригород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её значением — «неполнота действия».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прискакал -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правописание приставки определяется её значением — «приближение».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прекрасно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в котором определяется её близостью к приставке ПЕРЕ-.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предсказание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приставка всегда пишется единообразно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320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7244" y="1268760"/>
            <a:ext cx="8712968" cy="508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5. Укажите 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неверное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объяснение написания выделенного слова. Запишите номера этих ответов.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приозёрный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её значением – «расположение вблизи чего-либо».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приделал -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 правописание приставки определяется её значением – «неполнота действия».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) нездоровый -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правописание приставки зависит от глухости – звонкости последующего согласного.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бесследно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правилом: «В приставках, оканчивающихся на -З и -С, перед звонкими согласными пишется З, перед глухими согласными – С».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некто - правописание приставки определяется ударением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415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572" y="1340768"/>
            <a:ext cx="8571900" cy="472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6</a:t>
            </a:r>
            <a:r>
              <a:rPr lang="ru-RU" sz="20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. Укажите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объяснение написания выделенного слова. Запишите номера этих ответов.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привык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определяется её значением – «приближение».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прищурив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её значением – «неполнота действия».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разговаривал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в приставках, оканчивающихся на З и С, перед звонкими согласными – З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сдать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-приставка пишется всегда одинаково, независимо от произношения.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предъюбилейный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  правописание приставки определяется её значением – «расположение вблизи чего-либо».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164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4035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Повторим теорию.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8578001">
            <a:off x="2915816" y="1844824"/>
            <a:ext cx="129614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398617">
            <a:off x="4621820" y="1861664"/>
            <a:ext cx="129614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1520" y="2786789"/>
            <a:ext cx="446449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неизменяемые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860032" y="2822824"/>
            <a:ext cx="42839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изменяемые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8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7915" y="1556792"/>
            <a:ext cx="8352928" cy="443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7. Укажите 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объяснение написания выделенного слова. Запишите номера этих ответов.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беситься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приставка всегда пишется единообразно.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присвоить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определяется её значением — « присоединение».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претензия –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пре- входит в состав корня, слово для запоминания.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праславянски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й - правописание приставки определяется её значением – «изначальный, древний».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согласие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– правописание приставки зависит от последующего согласного.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83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412776"/>
            <a:ext cx="8208912" cy="4373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8. Укажите варианты ответов, в которых дано </a:t>
            </a:r>
            <a:r>
              <a:rPr lang="ru-RU" sz="20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объяснение написания выделенного слова. Запишите номера этих ответов.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надстроить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приставка пишется всегда одинаково, независимо от произношения.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сгрести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  правописание приставки зависит от глухости – звонкости последующего согласного.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преобразовать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-приставка употреблена в значении пере-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нисколько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приставка всегда пишется единообразно.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</a:t>
            </a:r>
            <a:r>
              <a:rPr lang="ru-RU" sz="20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разжечь </a:t>
            </a:r>
            <a:r>
              <a:rPr lang="ru-RU" sz="20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зависит  от качества следующего звука?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3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96752"/>
            <a:ext cx="8784976" cy="5174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9. Укажите варианты ответов, в которых дано </a:t>
            </a:r>
            <a:r>
              <a:rPr lang="ru-RU" sz="24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неверное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объяснение написания выделенного слова. Запишите номера этих ответов.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собрать -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 слово с неизменяемой на письме приставкой.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прекратить 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правописание приставки зависит  от значения.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здешний 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- приставка всегда пишется единообразно.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восторг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зависит от позиции согласного: перед глухим согласным - буква С.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исчислять 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правописание приставки необходимо запомнить.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991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052736"/>
            <a:ext cx="8856984" cy="622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10. Укажите варианты ответов, в которых дано </a:t>
            </a:r>
            <a:r>
              <a:rPr lang="ru-RU" sz="2400" b="1" u="sng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верное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объяснение написания выделенного слова. Запишите номера этих ответов.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чрезмерный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правописание приставки определяется правилом: «В приставках, оканчивающихся на -З и -С, перед звонкими </a:t>
            </a:r>
            <a:r>
              <a:rPr lang="ru-RU" sz="2400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согласными 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пишется З, перед глухими </a:t>
            </a:r>
            <a:r>
              <a:rPr lang="ru-RU" sz="2400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С».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непреодолимый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слово с неизменяемой на письме приставкой.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разобщить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приставки на З - С пишутся с буквой 3 перед гласными и звонкими согласными.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4) 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розыгрыш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– гласная в приставке зависит от ударения.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</a:t>
            </a:r>
            <a:r>
              <a:rPr lang="ru-RU" sz="24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) нечем</a:t>
            </a:r>
            <a:r>
              <a:rPr lang="ru-RU" sz="2400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 - слово с неизменяемой на письме приставкой.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678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5462" y="1772816"/>
            <a:ext cx="8064896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Зад. 5 (правописание приставок)</a:t>
            </a:r>
            <a:endParaRPr lang="ru-RU" sz="2400" dirty="0">
              <a:solidFill>
                <a:srgbClr val="555555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ОТВЕТЫ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 – </a:t>
            </a:r>
            <a:r>
              <a:rPr lang="ru-RU" sz="28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145					2 </a:t>
            </a: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235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 – </a:t>
            </a:r>
            <a:r>
              <a:rPr lang="ru-RU" sz="28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145					4 </a:t>
            </a: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35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5 – </a:t>
            </a:r>
            <a:r>
              <a:rPr lang="ru-RU" sz="28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23					6 </a:t>
            </a: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234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7 – </a:t>
            </a:r>
            <a:r>
              <a:rPr lang="ru-RU" sz="28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234					8 </a:t>
            </a: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135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9 – </a:t>
            </a:r>
            <a:r>
              <a:rPr lang="ru-RU" sz="2800" b="1" dirty="0" smtClean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345					10 </a:t>
            </a:r>
            <a:r>
              <a:rPr lang="ru-RU" sz="2800" b="1" dirty="0">
                <a:solidFill>
                  <a:srgbClr val="555555"/>
                </a:solidFill>
                <a:latin typeface="Helvetica"/>
                <a:ea typeface="Times New Roman"/>
                <a:cs typeface="Times New Roman"/>
              </a:rPr>
              <a:t>– 134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30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    </a:t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  </a:t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</a:t>
            </a:r>
            <a:r>
              <a:rPr lang="ru-RU" b="1" kern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  <a:cs typeface="Times New Roman" pitchFamily="18" charset="0"/>
              </a:rPr>
              <a:t>Приставки неизменяемые</a:t>
            </a:r>
            <a: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24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Пишутся одинаково, </a:t>
            </a:r>
            <a:b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независимо от позиции гласной и согласной в слове</a:t>
            </a:r>
            <a:endParaRPr lang="ru-RU" sz="5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996952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ад, под, пред, от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2996952"/>
            <a:ext cx="362697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 по, во, со, об, обо, за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797152"/>
            <a:ext cx="38164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(НО: здесь, здание, здоровье)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ариса\Desktop\Подготовка к ЕГЭ\ЕГЭ картинки\45185870_1227605291_stud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37112"/>
            <a:ext cx="1523459" cy="204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 изменяемые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404" y="1612803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Воз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вос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Из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ис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err="1" smtClean="0">
                <a:solidFill>
                  <a:srgbClr val="C00000"/>
                </a:solidFill>
              </a:rPr>
              <a:t>Вз</a:t>
            </a:r>
            <a:r>
              <a:rPr lang="ru-RU" sz="3600" b="1" dirty="0" smtClean="0">
                <a:solidFill>
                  <a:srgbClr val="C00000"/>
                </a:solidFill>
              </a:rPr>
              <a:t> – </a:t>
            </a:r>
            <a:r>
              <a:rPr lang="ru-RU" sz="3600" b="1" dirty="0" err="1" smtClean="0">
                <a:solidFill>
                  <a:srgbClr val="C00000"/>
                </a:solidFill>
              </a:rPr>
              <a:t>вс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Раз – рас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Без – бес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Низ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нис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Через - </a:t>
            </a:r>
            <a:r>
              <a:rPr lang="ru-RU" sz="3600" b="1" dirty="0" err="1" smtClean="0">
                <a:solidFill>
                  <a:srgbClr val="C00000"/>
                </a:solidFill>
              </a:rPr>
              <a:t>черес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532668" y="1772817"/>
            <a:ext cx="1728192" cy="3810304"/>
          </a:xfrm>
          <a:prstGeom prst="rightBrace">
            <a:avLst>
              <a:gd name="adj1" fmla="val 8333"/>
              <a:gd name="adj2" fmla="val 5058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5145" y="1412776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Воз</a:t>
            </a:r>
            <a:r>
              <a:rPr lang="ru-RU" sz="2000" b="1" dirty="0" smtClean="0"/>
              <a:t>нести – </a:t>
            </a:r>
            <a:r>
              <a:rPr lang="ru-RU" sz="2000" b="1" dirty="0" smtClean="0">
                <a:solidFill>
                  <a:srgbClr val="C00000"/>
                </a:solidFill>
              </a:rPr>
              <a:t>вос</a:t>
            </a:r>
            <a:r>
              <a:rPr lang="ru-RU" sz="2000" b="1" dirty="0" smtClean="0"/>
              <a:t>поминание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Из</a:t>
            </a:r>
            <a:r>
              <a:rPr lang="ru-RU" sz="2000" b="1" dirty="0" smtClean="0"/>
              <a:t>возчик – </a:t>
            </a:r>
            <a:r>
              <a:rPr lang="ru-RU" sz="2000" b="1" dirty="0" smtClean="0">
                <a:solidFill>
                  <a:srgbClr val="C00000"/>
                </a:solidFill>
              </a:rPr>
              <a:t>ис</a:t>
            </a:r>
            <a:r>
              <a:rPr lang="ru-RU" sz="2000" b="1" dirty="0" smtClean="0"/>
              <a:t>париться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Вз</a:t>
            </a:r>
            <a:r>
              <a:rPr lang="ru-RU" sz="2000" b="1" dirty="0" smtClean="0"/>
              <a:t>бить – </a:t>
            </a:r>
            <a:r>
              <a:rPr lang="ru-RU" sz="2000" b="1" dirty="0" smtClean="0">
                <a:solidFill>
                  <a:srgbClr val="C00000"/>
                </a:solidFill>
              </a:rPr>
              <a:t>вс</a:t>
            </a:r>
            <a:r>
              <a:rPr lang="ru-RU" sz="2000" b="1" dirty="0" smtClean="0"/>
              <a:t>помнить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Раз</a:t>
            </a:r>
            <a:r>
              <a:rPr lang="ru-RU" sz="2000" b="1" dirty="0" smtClean="0"/>
              <a:t>гневаться – </a:t>
            </a:r>
            <a:r>
              <a:rPr lang="ru-RU" sz="2000" b="1" dirty="0" smtClean="0">
                <a:solidFill>
                  <a:srgbClr val="C00000"/>
                </a:solidFill>
              </a:rPr>
              <a:t>рас</a:t>
            </a:r>
            <a:r>
              <a:rPr lang="ru-RU" sz="2000" b="1" dirty="0" smtClean="0"/>
              <a:t>положиться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Без</a:t>
            </a:r>
            <a:r>
              <a:rPr lang="ru-RU" sz="2000" b="1" dirty="0" smtClean="0"/>
              <a:t>донный – </a:t>
            </a:r>
            <a:r>
              <a:rPr lang="ru-RU" sz="2000" b="1" dirty="0" smtClean="0">
                <a:solidFill>
                  <a:srgbClr val="FF0000"/>
                </a:solidFill>
              </a:rPr>
              <a:t>бес</a:t>
            </a:r>
            <a:r>
              <a:rPr lang="ru-RU" sz="2000" b="1" dirty="0" smtClean="0"/>
              <a:t>порядочный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942" y="5538137"/>
            <a:ext cx="79303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Запомните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глухой согласный  (к, п, с, т, ф, х, ц, ч, ш, щ)</a:t>
            </a:r>
          </a:p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З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звонкий согласный (б, в, г, д, ж, з, й, л, м, н, р) ,     		     гласный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719428" y="5619075"/>
            <a:ext cx="489204" cy="2423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719428" y="5909421"/>
            <a:ext cx="489204" cy="2423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Запомни: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Нис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падать – </a:t>
            </a: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низ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вергаться  </a:t>
            </a: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не</a:t>
            </a: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добровать, </a:t>
            </a:r>
            <a:r>
              <a:rPr lang="ru-RU" sz="4400" b="1" dirty="0" err="1" smtClean="0">
                <a:solidFill>
                  <a:srgbClr val="00B050"/>
                </a:solidFill>
                <a:latin typeface="Comic Sans MS" pitchFamily="66" charset="0"/>
              </a:rPr>
              <a:t>не</a:t>
            </a:r>
            <a:r>
              <a:rPr lang="ru-RU" sz="4400" b="1" dirty="0" err="1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группированный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6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ПРЕ - ПРИ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19116"/>
              </p:ext>
            </p:extLst>
          </p:nvPr>
        </p:nvGraphicFramePr>
        <p:xfrm>
          <a:off x="611560" y="1340769"/>
          <a:ext cx="8424936" cy="487093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12468"/>
                <a:gridCol w="4212468"/>
              </a:tblGrid>
              <a:tr h="5732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Пре-</a:t>
                      </a:r>
                      <a:endParaRPr lang="ru-RU" sz="2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При-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5465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Пре – очень, наивысшая степень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(прекрасный,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престарелый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При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– приближение , присоединение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(прилететь, пригласить)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5465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2. Пре – пере </a:t>
                      </a:r>
                    </a:p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(преломить, преграда)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2. При – неполнота действия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(чуть-чуть) </a:t>
                      </a:r>
                    </a:p>
                    <a:p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(приоткрыть, присесть)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09929">
                <a:tc>
                  <a:txBody>
                    <a:bodyPr/>
                    <a:lstStyle/>
                    <a:p>
                      <a:endParaRPr lang="ru-RU" sz="24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3. При – близость (около, вблизи) </a:t>
                      </a:r>
                    </a:p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(пришкольный, приморский)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5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ПРЕ - ПРИ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бывать в город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бывать в городе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клонить ветку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клонить колено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творить дверь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творить мечту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ходящий поезд – не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ходящие ценности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ступить к выполнению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ступить закон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дать вид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дать Родину</a:t>
            </a:r>
            <a:endParaRPr lang="ru-RU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0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приставок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1768457"/>
            <a:ext cx="6372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После приставки на согласную</a:t>
            </a:r>
          </a:p>
          <a:p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Без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мянный,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скать, 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пред</a:t>
            </a:r>
            <a:r>
              <a:rPr lang="ru-RU" sz="3200" b="1" dirty="0" err="1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юльская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 (жара), вз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 (штраф),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грать, 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змальства,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скное (агентство).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НО: взимать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1916832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-Ы-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приставок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520" y="1919997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-И-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3676" y="1237895"/>
            <a:ext cx="6279790" cy="83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После приставки на гласную: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про</a:t>
            </a:r>
            <a:r>
              <a:rPr lang="ru-RU" sz="2000" b="1" u="sng" dirty="0" smtClean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грать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3101" y="2097960"/>
            <a:ext cx="6250899" cy="3049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2. После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 меж-, сверх-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играющих роль приставок: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 меж</a:t>
            </a:r>
            <a:r>
              <a:rPr lang="ru-RU" sz="2000" b="1" u="sng" dirty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нститутский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, сверх</a:t>
            </a:r>
            <a:r>
              <a:rPr lang="ru-RU" sz="2000" b="1" u="sng" dirty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нтересный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, </a:t>
            </a:r>
            <a:endParaRPr lang="ru-RU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3. После приставок иноязычного происхождения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контр-, пан-,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дез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-,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суб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-, транс-, пост- и т.д.: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контр</a:t>
            </a:r>
            <a:r>
              <a:rPr lang="ru-RU" sz="2000" b="1" u="sng" dirty="0" smtClean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гра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, пан</a:t>
            </a:r>
            <a:r>
              <a:rPr lang="ru-RU" sz="2000" b="1" u="sng" dirty="0" smtClean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сламизм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, дез</a:t>
            </a:r>
            <a:r>
              <a:rPr lang="ru-RU" sz="2000" b="1" u="sng" dirty="0" smtClean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нфекция,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пост</a:t>
            </a:r>
            <a:r>
              <a:rPr lang="ru-RU" sz="2000" b="1" u="sng" dirty="0" smtClean="0">
                <a:solidFill>
                  <a:schemeClr val="tx1"/>
                </a:solidFill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мпрессионистский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4. После двух-, трёх-, четырёх-: </a:t>
            </a:r>
            <a:r>
              <a:rPr lang="ru-RU" sz="2000" b="1" dirty="0" err="1" smtClean="0">
                <a:solidFill>
                  <a:schemeClr val="tx1"/>
                </a:solidFill>
                <a:latin typeface="Comic Sans MS" pitchFamily="66" charset="0"/>
              </a:rPr>
              <a:t>двухигольчатый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0106" y="5147831"/>
            <a:ext cx="6283360" cy="72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5. В сложных словах: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пединститут, спортинвентарь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8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описание приставок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правописание приставок</Template>
  <TotalTime>847</TotalTime>
  <Words>906</Words>
  <Application>Microsoft Office PowerPoint</Application>
  <PresentationFormat>Экран (4:3)</PresentationFormat>
  <Paragraphs>140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правописание приставок</vt:lpstr>
      <vt:lpstr>Готовимся к заданию 5 ОГЭ Правописание приставок</vt:lpstr>
      <vt:lpstr>Повторим теорию. ПРИСТАВКИ</vt:lpstr>
      <vt:lpstr>                   Приставки неизменяемые  Пишутся одинаково,  независимо от позиции гласной и согласной в слове</vt:lpstr>
      <vt:lpstr>Приставки изменяемые</vt:lpstr>
      <vt:lpstr>Запомни:</vt:lpstr>
      <vt:lpstr>ПРЕ - ПРИ</vt:lpstr>
      <vt:lpstr>ПРЕ - ПРИ</vt:lpstr>
      <vt:lpstr>Ы, И после приставок</vt:lpstr>
      <vt:lpstr>Ы, И после приставок</vt:lpstr>
      <vt:lpstr>Правописание приставок  РАС-/РОС-, РАЗ-/РОЗ  Выбор гласной зависит от ударения: под ударением пишется О, в безударном положении А. Примеры: рАсписание – рОспись,      рАссыпать – рОссыпь      рАзыскать – рОзыск     </vt:lpstr>
      <vt:lpstr>Правописание приставок НЕ-/НИ-  Выбор гласной зависит от ударения: под ударением пишется Е, в безударном положении И. Примеры:нИчего (не знаю) – нЕчего (делать) нИгде   (не нашли) – нЕгде (спрятаться)      </vt:lpstr>
      <vt:lpstr>Правописание приставок ПРА-/ПРО- Выбор гласной зависит от значения:  приставка ПРА- пишется, если слово указывает на давность чего-либо Примеры: прАбабушка, прАязык, прАвнук В остальных случаях пишется приставка ПРО- Примеры: прОход, прОлететь,прОзвучать      </vt:lpstr>
      <vt:lpstr>Задание 5 ОГЭ. Правописание приставок. Практика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</dc:title>
  <dc:creator>Лариса</dc:creator>
  <cp:lastModifiedBy>vsv</cp:lastModifiedBy>
  <cp:revision>77</cp:revision>
  <dcterms:created xsi:type="dcterms:W3CDTF">2011-09-26T15:14:12Z</dcterms:created>
  <dcterms:modified xsi:type="dcterms:W3CDTF">2022-09-20T04:05:10Z</dcterms:modified>
</cp:coreProperties>
</file>