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8" r:id="rId5"/>
    <p:sldId id="258" r:id="rId6"/>
    <p:sldId id="269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59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07447" y="3508286"/>
            <a:ext cx="54152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6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ез ШАР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OFF</a:t>
            </a:r>
            <a:r>
              <a:rPr lang="ru-RU" sz="6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!»</a:t>
            </a:r>
            <a:endParaRPr lang="ru-RU" sz="6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9788" y="722313"/>
            <a:ext cx="717061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Экологический проект</a:t>
            </a:r>
            <a:endParaRPr lang="ru-RU" sz="5400" b="1" i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5440" y="1988840"/>
            <a:ext cx="42241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«Экология </a:t>
            </a:r>
            <a:endParaRPr lang="ru-RU" sz="6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6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0684" y="332656"/>
            <a:ext cx="5048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Конкурс рисунков на тему: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«Воздушные шары в природе»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r="4808"/>
          <a:stretch/>
        </p:blipFill>
        <p:spPr bwMode="auto">
          <a:xfrm>
            <a:off x="1547664" y="1586149"/>
            <a:ext cx="5694219" cy="472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7574" y="332803"/>
            <a:ext cx="3391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Лепка </a:t>
            </a:r>
            <a:r>
              <a:rPr lang="ru-RU" sz="2800" b="1" dirty="0" smtClean="0">
                <a:solidFill>
                  <a:srgbClr val="FF0000"/>
                </a:solidFill>
              </a:rPr>
              <a:t>«Черепашки»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"/>
          <a:stretch/>
        </p:blipFill>
        <p:spPr bwMode="auto">
          <a:xfrm rot="5400000">
            <a:off x="5118496" y="3473770"/>
            <a:ext cx="3497918" cy="283231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97"/>
          <a:stretch/>
        </p:blipFill>
        <p:spPr bwMode="auto">
          <a:xfrm rot="5400000">
            <a:off x="5525031" y="332254"/>
            <a:ext cx="2849162" cy="263149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3786" r="2745" b="4728"/>
          <a:stretch/>
        </p:blipFill>
        <p:spPr bwMode="auto">
          <a:xfrm>
            <a:off x="661493" y="1275687"/>
            <a:ext cx="4175125" cy="3319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 descr="https://avatars.mds.yandex.net/i?id=406830b74097605f1adaada8a5c5e3ac-4577239-images-thumbs&amp;ref=rim&amp;n=33&amp;w=172&amp;h=15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17181"/>
            <a:ext cx="2376264" cy="207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4659" y="360806"/>
            <a:ext cx="5894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Альтернатива </a:t>
            </a:r>
            <a:r>
              <a:rPr lang="ru-RU" sz="2800" b="1" i="1" dirty="0" smtClean="0">
                <a:solidFill>
                  <a:srgbClr val="FF0000"/>
                </a:solidFill>
              </a:rPr>
              <a:t>воздушным шарам: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938099"/>
            <a:ext cx="7544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</a:rPr>
              <a:t>Украшение </a:t>
            </a:r>
            <a:r>
              <a:rPr lang="ru-RU" sz="2600" b="1" dirty="0" smtClean="0">
                <a:solidFill>
                  <a:schemeClr val="tx2"/>
                </a:solidFill>
              </a:rPr>
              <a:t>цветами </a:t>
            </a:r>
            <a:r>
              <a:rPr lang="ru-RU" sz="2600" b="1" i="1" dirty="0" smtClean="0">
                <a:solidFill>
                  <a:schemeClr val="tx2"/>
                </a:solidFill>
              </a:rPr>
              <a:t>«Арка </a:t>
            </a:r>
            <a:r>
              <a:rPr lang="ru-RU" sz="2600" b="1" i="1" dirty="0" smtClean="0">
                <a:solidFill>
                  <a:schemeClr val="tx2"/>
                </a:solidFill>
              </a:rPr>
              <a:t>из бумажных цветов»</a:t>
            </a:r>
            <a:endParaRPr lang="ru-RU" sz="2600" b="1" i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1" r="6477"/>
          <a:stretch/>
        </p:blipFill>
        <p:spPr bwMode="auto">
          <a:xfrm rot="5400000">
            <a:off x="378338" y="2107158"/>
            <a:ext cx="4003963" cy="376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" r="12230"/>
          <a:stretch/>
        </p:blipFill>
        <p:spPr bwMode="auto">
          <a:xfrm rot="5400000">
            <a:off x="4699206" y="2122389"/>
            <a:ext cx="4039313" cy="381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7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27504"/>
            <a:ext cx="422673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Запуск мыльных пузырей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3064412"/>
            <a:ext cx="4046790" cy="303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81482" y="2284926"/>
            <a:ext cx="4095915" cy="307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945" y="992264"/>
            <a:ext cx="520187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</a:rPr>
              <a:t>Любимое развлечение детей. </a:t>
            </a:r>
          </a:p>
          <a:p>
            <a:r>
              <a:rPr lang="ru-RU" sz="2600" b="1" dirty="0" smtClean="0">
                <a:solidFill>
                  <a:schemeClr val="tx2"/>
                </a:solidFill>
              </a:rPr>
              <a:t>Красиво, весело, а главное</a:t>
            </a:r>
          </a:p>
          <a:p>
            <a:r>
              <a:rPr lang="ru-RU" sz="2600" b="1" dirty="0" smtClean="0">
                <a:solidFill>
                  <a:schemeClr val="tx2"/>
                </a:solidFill>
              </a:rPr>
              <a:t>БЕЗ </a:t>
            </a:r>
            <a:r>
              <a:rPr lang="ru-RU" sz="2600" b="1" dirty="0" smtClean="0">
                <a:solidFill>
                  <a:schemeClr val="tx2"/>
                </a:solidFill>
              </a:rPr>
              <a:t>ВРЕДА ОКРУЖАЮЩЕЙ СРЕДЕ!</a:t>
            </a:r>
            <a:endParaRPr lang="ru-RU" sz="2600" b="1" dirty="0">
              <a:solidFill>
                <a:schemeClr val="tx2"/>
              </a:solidFill>
            </a:endParaRPr>
          </a:p>
        </p:txBody>
      </p:sp>
      <p:pic>
        <p:nvPicPr>
          <p:cNvPr id="5129" name="Picture 9" descr="свободно мыльный пузырь, ребенок, стоковая фотография прозрачное изображени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4377" y="-763075"/>
            <a:ext cx="3429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Упражнения на дыхание для детей дошкольного возраста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3" b="67500" l="65823" r="96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77" t="-25739" b="42746"/>
          <a:stretch/>
        </p:blipFill>
        <p:spPr bwMode="auto">
          <a:xfrm>
            <a:off x="5868143" y="-737191"/>
            <a:ext cx="1419291" cy="25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895" y="238021"/>
            <a:ext cx="8412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</a:t>
            </a:r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4161" y="1772816"/>
            <a:ext cx="799603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гелиевых шаров 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страдает </a:t>
            </a:r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живое, а природа 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наше главное 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богатство </a:t>
            </a:r>
            <a:endParaRPr lang="ru-RU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ее </a:t>
            </a:r>
            <a:r>
              <a:rPr lang="ru-RU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надо сберечь! 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1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587635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Сохраним</a:t>
            </a:r>
          </a:p>
          <a:p>
            <a:pPr algn="ctr"/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природу </a:t>
            </a:r>
          </a:p>
          <a:p>
            <a:pPr algn="ctr"/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</a:t>
            </a:r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вместе!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78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770485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Тип</a:t>
            </a:r>
            <a:r>
              <a:rPr lang="ru-RU" sz="2800" b="1" i="1" dirty="0">
                <a:solidFill>
                  <a:srgbClr val="002060"/>
                </a:solidFill>
              </a:rPr>
              <a:t> проекта: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экологический</a:t>
            </a:r>
            <a:r>
              <a:rPr lang="ru-RU" sz="2600" dirty="0">
                <a:solidFill>
                  <a:srgbClr val="002060"/>
                </a:solidFill>
              </a:rPr>
              <a:t>, </a:t>
            </a:r>
            <a:r>
              <a:rPr lang="ru-RU" sz="2600" dirty="0" smtClean="0">
                <a:solidFill>
                  <a:srgbClr val="002060"/>
                </a:solidFill>
              </a:rPr>
              <a:t>познавательно-исследовательский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Вид</a:t>
            </a:r>
            <a:r>
              <a:rPr lang="ru-RU" sz="2800" b="1" i="1" dirty="0">
                <a:solidFill>
                  <a:srgbClr val="002060"/>
                </a:solidFill>
              </a:rPr>
              <a:t> проекта: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групповой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Продолжительность</a:t>
            </a:r>
            <a:r>
              <a:rPr lang="ru-RU" sz="2800" b="1" i="1" dirty="0">
                <a:solidFill>
                  <a:srgbClr val="002060"/>
                </a:solidFill>
              </a:rPr>
              <a:t>:</a:t>
            </a:r>
            <a:r>
              <a:rPr lang="ru-RU" sz="3200" i="1" dirty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1 неделя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Участники</a:t>
            </a:r>
            <a:r>
              <a:rPr lang="ru-RU" sz="2800" b="1" i="1" dirty="0">
                <a:solidFill>
                  <a:srgbClr val="002060"/>
                </a:solidFill>
              </a:rPr>
              <a:t>: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2600" dirty="0">
                <a:solidFill>
                  <a:srgbClr val="002060"/>
                </a:solidFill>
              </a:rPr>
              <a:t>воспитатели, дети средней </a:t>
            </a:r>
            <a:r>
              <a:rPr lang="ru-RU" sz="2600" dirty="0" smtClean="0">
                <a:solidFill>
                  <a:srgbClr val="002060"/>
                </a:solidFill>
              </a:rPr>
              <a:t>группы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Образовательная область: </a:t>
            </a:r>
            <a:r>
              <a:rPr lang="ru-RU" sz="2600" dirty="0">
                <a:solidFill>
                  <a:srgbClr val="002060"/>
                </a:solidFill>
              </a:rPr>
              <a:t>социально-коммуникативное развитие, познавательное развитие, художественно-эстетическое </a:t>
            </a:r>
            <a:r>
              <a:rPr lang="ru-RU" sz="2600" dirty="0" smtClean="0">
                <a:solidFill>
                  <a:srgbClr val="002060"/>
                </a:solidFill>
              </a:rPr>
              <a:t>развитие</a:t>
            </a:r>
            <a:endParaRPr lang="ru-RU" sz="2600" dirty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5815" y="188640"/>
            <a:ext cx="64624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Цель проекта: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привлечь </a:t>
            </a:r>
            <a:r>
              <a:rPr lang="ru-RU" sz="2400" dirty="0">
                <a:solidFill>
                  <a:srgbClr val="002060"/>
                </a:solidFill>
              </a:rPr>
              <a:t>внимание </a:t>
            </a:r>
            <a:r>
              <a:rPr lang="ru-RU" sz="2400" dirty="0" smtClean="0">
                <a:solidFill>
                  <a:srgbClr val="002060"/>
                </a:solidFill>
              </a:rPr>
              <a:t>детей и их родителей </a:t>
            </a:r>
            <a:r>
              <a:rPr lang="ru-RU" sz="2400" dirty="0">
                <a:solidFill>
                  <a:srgbClr val="002060"/>
                </a:solidFill>
              </a:rPr>
              <a:t>к проблеме засорения окружающей среды. </a:t>
            </a:r>
          </a:p>
          <a:p>
            <a:endParaRPr lang="ru-RU" sz="22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Задачи проекта:</a:t>
            </a:r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   • </a:t>
            </a:r>
            <a:r>
              <a:rPr lang="ru-RU" sz="2400" dirty="0">
                <a:solidFill>
                  <a:srgbClr val="002060"/>
                </a:solidFill>
              </a:rPr>
              <a:t>дать </a:t>
            </a:r>
            <a:r>
              <a:rPr lang="ru-RU" sz="2400" dirty="0" smtClean="0">
                <a:solidFill>
                  <a:srgbClr val="002060"/>
                </a:solidFill>
              </a:rPr>
              <a:t>представление о</a:t>
            </a:r>
            <a:r>
              <a:rPr lang="ru-RU" sz="2400" dirty="0">
                <a:solidFill>
                  <a:srgbClr val="002060"/>
                </a:solidFill>
              </a:rPr>
              <a:t> вреде гелиевых шаров природе и животным;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• </a:t>
            </a:r>
            <a:r>
              <a:rPr lang="ru-RU" sz="2400" dirty="0">
                <a:solidFill>
                  <a:srgbClr val="002060"/>
                </a:solidFill>
              </a:rPr>
              <a:t>помочь найти альтернативу </a:t>
            </a:r>
            <a:r>
              <a:rPr lang="ru-RU" sz="2400" dirty="0" smtClean="0">
                <a:solidFill>
                  <a:srgbClr val="002060"/>
                </a:solidFill>
              </a:rPr>
              <a:t>воздушным шарам</a:t>
            </a:r>
            <a:r>
              <a:rPr lang="ru-RU" sz="2400" dirty="0">
                <a:solidFill>
                  <a:srgbClr val="002060"/>
                </a:solidFill>
              </a:rPr>
              <a:t>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• </a:t>
            </a:r>
            <a:r>
              <a:rPr lang="ru-RU" sz="2400" dirty="0">
                <a:solidFill>
                  <a:srgbClr val="002060"/>
                </a:solidFill>
              </a:rPr>
              <a:t>уточнить представления об основных источниках загрязнения природы, его последствиях, мероприятиях по предотвращению загрязнения;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• </a:t>
            </a:r>
            <a:r>
              <a:rPr lang="ru-RU" sz="2400" dirty="0">
                <a:solidFill>
                  <a:srgbClr val="002060"/>
                </a:solidFill>
              </a:rPr>
              <a:t>развивать речь, мышление, познавательную активность;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 • </a:t>
            </a:r>
            <a:r>
              <a:rPr lang="ru-RU" sz="2400" dirty="0">
                <a:solidFill>
                  <a:srgbClr val="002060"/>
                </a:solidFill>
              </a:rPr>
              <a:t>воспитывать бережное отношение к природе, животным, </a:t>
            </a:r>
            <a:r>
              <a:rPr lang="ru-RU" sz="2400" dirty="0" smtClean="0">
                <a:solidFill>
                  <a:srgbClr val="002060"/>
                </a:solidFill>
              </a:rPr>
              <a:t>птицам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2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692696"/>
            <a:ext cx="64624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Предполагаемые </a:t>
            </a:r>
            <a:r>
              <a:rPr lang="ru-RU" sz="2800" b="1" i="1" dirty="0">
                <a:solidFill>
                  <a:srgbClr val="002060"/>
                </a:solidFill>
              </a:rPr>
              <a:t>результаты</a:t>
            </a:r>
            <a:r>
              <a:rPr lang="ru-RU" sz="2800" b="1" i="1" dirty="0" smtClean="0">
                <a:solidFill>
                  <a:srgbClr val="002060"/>
                </a:solidFill>
              </a:rPr>
              <a:t>: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600" dirty="0" smtClean="0">
                <a:solidFill>
                  <a:srgbClr val="002060"/>
                </a:solidFill>
              </a:rPr>
              <a:t>   • </a:t>
            </a:r>
            <a:r>
              <a:rPr lang="ru-RU" sz="2600" dirty="0">
                <a:solidFill>
                  <a:srgbClr val="002060"/>
                </a:solidFill>
              </a:rPr>
              <a:t>дети смогут объяснить какой вред приносят </a:t>
            </a:r>
            <a:r>
              <a:rPr lang="ru-RU" sz="2600" dirty="0" smtClean="0">
                <a:solidFill>
                  <a:srgbClr val="002060"/>
                </a:solidFill>
              </a:rPr>
              <a:t>гелиевые </a:t>
            </a:r>
            <a:r>
              <a:rPr lang="ru-RU" sz="2600" dirty="0">
                <a:solidFill>
                  <a:srgbClr val="002060"/>
                </a:solidFill>
              </a:rPr>
              <a:t>шары природе</a:t>
            </a:r>
            <a:r>
              <a:rPr lang="ru-RU" sz="2600" dirty="0" smtClean="0">
                <a:solidFill>
                  <a:srgbClr val="002060"/>
                </a:solidFill>
              </a:rPr>
              <a:t>;</a:t>
            </a:r>
          </a:p>
          <a:p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 smtClean="0">
                <a:solidFill>
                  <a:srgbClr val="002060"/>
                </a:solidFill>
              </a:rPr>
              <a:t>   • </a:t>
            </a:r>
            <a:r>
              <a:rPr lang="ru-RU" sz="2600" dirty="0">
                <a:solidFill>
                  <a:srgbClr val="002060"/>
                </a:solidFill>
              </a:rPr>
              <a:t>заинтересуются способами замены </a:t>
            </a:r>
            <a:r>
              <a:rPr lang="ru-RU" sz="2600" dirty="0" smtClean="0">
                <a:solidFill>
                  <a:srgbClr val="002060"/>
                </a:solidFill>
              </a:rPr>
              <a:t>гелиевых </a:t>
            </a:r>
            <a:r>
              <a:rPr lang="ru-RU" sz="2600" dirty="0">
                <a:solidFill>
                  <a:srgbClr val="002060"/>
                </a:solidFill>
              </a:rPr>
              <a:t>шаров</a:t>
            </a:r>
            <a:r>
              <a:rPr lang="ru-RU" sz="2600" dirty="0" smtClean="0">
                <a:solidFill>
                  <a:srgbClr val="002060"/>
                </a:solidFill>
              </a:rPr>
              <a:t>;</a:t>
            </a:r>
          </a:p>
          <a:p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 smtClean="0">
                <a:solidFill>
                  <a:srgbClr val="002060"/>
                </a:solidFill>
              </a:rPr>
              <a:t>   • </a:t>
            </a:r>
            <a:r>
              <a:rPr lang="ru-RU" sz="2600" dirty="0">
                <a:solidFill>
                  <a:srgbClr val="002060"/>
                </a:solidFill>
              </a:rPr>
              <a:t>научатся применять полученные знания в быту и природе</a:t>
            </a:r>
            <a:r>
              <a:rPr lang="ru-RU" sz="2600" dirty="0" smtClean="0">
                <a:solidFill>
                  <a:srgbClr val="002060"/>
                </a:solidFill>
              </a:rPr>
              <a:t>;</a:t>
            </a:r>
          </a:p>
          <a:p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 smtClean="0">
                <a:solidFill>
                  <a:srgbClr val="002060"/>
                </a:solidFill>
              </a:rPr>
              <a:t>   • </a:t>
            </a:r>
            <a:r>
              <a:rPr lang="ru-RU" sz="2600" dirty="0">
                <a:solidFill>
                  <a:srgbClr val="002060"/>
                </a:solidFill>
              </a:rPr>
              <a:t>будут бережнее относится к 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3695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anket.juna-life.ru/get_pic.php?filename=images/rubric/5_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r="2536"/>
          <a:stretch/>
        </p:blipFill>
        <p:spPr bwMode="auto">
          <a:xfrm>
            <a:off x="5217934" y="3284984"/>
            <a:ext cx="3602182" cy="32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6270" y="836712"/>
            <a:ext cx="4457778" cy="987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 Актуальность</a:t>
            </a:r>
            <a:r>
              <a:rPr lang="ru-RU" sz="2800" dirty="0">
                <a:solidFill>
                  <a:srgbClr val="002060"/>
                </a:solidFill>
              </a:rPr>
              <a:t> 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sz="2600" i="1" dirty="0" smtClean="0">
              <a:solidFill>
                <a:srgbClr val="002060"/>
              </a:solidFill>
            </a:endParaRPr>
          </a:p>
          <a:p>
            <a:r>
              <a:rPr lang="ru-RU" sz="2600" i="1" dirty="0" smtClean="0">
                <a:solidFill>
                  <a:srgbClr val="002060"/>
                </a:solidFill>
              </a:rPr>
              <a:t>   Воздушные </a:t>
            </a:r>
            <a:r>
              <a:rPr lang="ru-RU" sz="2600" i="1" dirty="0">
                <a:solidFill>
                  <a:srgbClr val="002060"/>
                </a:solidFill>
              </a:rPr>
              <a:t>шары </a:t>
            </a:r>
            <a:r>
              <a:rPr lang="ru-RU" sz="2600" dirty="0">
                <a:solidFill>
                  <a:srgbClr val="002060"/>
                </a:solidFill>
              </a:rPr>
              <a:t>– это красиво, </a:t>
            </a:r>
            <a:r>
              <a:rPr lang="ru-RU" sz="2600" dirty="0" smtClean="0">
                <a:solidFill>
                  <a:srgbClr val="002060"/>
                </a:solidFill>
              </a:rPr>
              <a:t>празднично </a:t>
            </a:r>
            <a:r>
              <a:rPr lang="ru-RU" sz="2600" dirty="0">
                <a:solidFill>
                  <a:srgbClr val="002060"/>
                </a:solidFill>
              </a:rPr>
              <a:t>и ярко! Многие торжества не проходят без цветных шаров, </a:t>
            </a:r>
            <a:r>
              <a:rPr lang="ru-RU" sz="2600" dirty="0" smtClean="0">
                <a:solidFill>
                  <a:srgbClr val="002060"/>
                </a:solidFill>
              </a:rPr>
              <a:t>так как для </a:t>
            </a:r>
            <a:r>
              <a:rPr lang="ru-RU" sz="2600" dirty="0">
                <a:solidFill>
                  <a:srgbClr val="002060"/>
                </a:solidFill>
              </a:rPr>
              <a:t>многих являются неотъемлемым атрибутом праздника. </a:t>
            </a:r>
            <a:r>
              <a:rPr lang="ru-RU" sz="2600" dirty="0" smtClean="0">
                <a:solidFill>
                  <a:srgbClr val="002060"/>
                </a:solidFill>
              </a:rPr>
              <a:t>Наступает весна – пора выпускных в школах и детских садах. </a:t>
            </a:r>
            <a:r>
              <a:rPr lang="ru-RU" sz="2600" dirty="0">
                <a:solidFill>
                  <a:srgbClr val="002060"/>
                </a:solidFill>
              </a:rPr>
              <a:t>Т</a:t>
            </a:r>
            <a:r>
              <a:rPr lang="ru-RU" sz="2600" dirty="0" smtClean="0">
                <a:solidFill>
                  <a:srgbClr val="002060"/>
                </a:solidFill>
              </a:rPr>
              <a:t>радиционно сотни </a:t>
            </a:r>
            <a:r>
              <a:rPr lang="ru-RU" sz="2600" dirty="0">
                <a:solidFill>
                  <a:srgbClr val="002060"/>
                </a:solidFill>
              </a:rPr>
              <a:t>гелиевые </a:t>
            </a:r>
            <a:r>
              <a:rPr lang="ru-RU" sz="2600" dirty="0" smtClean="0">
                <a:solidFill>
                  <a:srgbClr val="002060"/>
                </a:solidFill>
              </a:rPr>
              <a:t>шаров будут запущены в небо. 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32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032" name="Picture 8" descr="https://cleanhouse-ukg.kz/wp-content/uploads/2020/05/Balloons-Light-up-%D0%92%D0%BE%D0%B7%D0%B4%D1%83%D1%88%D0%BD%D1%8B%D0%B5-%D0%A8%D0%B0%D1%80%D1%8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r="13019"/>
          <a:stretch/>
        </p:blipFill>
        <p:spPr bwMode="auto">
          <a:xfrm>
            <a:off x="5217934" y="252882"/>
            <a:ext cx="3602182" cy="288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445" y="692696"/>
            <a:ext cx="471316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/>
              <a:t>    </a:t>
            </a:r>
            <a:r>
              <a:rPr lang="ru-RU" sz="2800" dirty="0" smtClean="0">
                <a:solidFill>
                  <a:srgbClr val="002060"/>
                </a:solidFill>
              </a:rPr>
              <a:t>Однако</a:t>
            </a:r>
            <a:r>
              <a:rPr lang="ru-RU" sz="3000" dirty="0" smtClean="0"/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впоследствии воздушные шары, падая на землю, наносят огромный  </a:t>
            </a:r>
            <a:r>
              <a:rPr lang="ru-RU" sz="2600" dirty="0">
                <a:solidFill>
                  <a:srgbClr val="002060"/>
                </a:solidFill>
              </a:rPr>
              <a:t>ущерб нашей </a:t>
            </a:r>
            <a:r>
              <a:rPr lang="ru-RU" sz="2600" dirty="0" smtClean="0">
                <a:solidFill>
                  <a:srgbClr val="002060"/>
                </a:solidFill>
              </a:rPr>
              <a:t>планете. В первую очередь страдают животные , которые воспринимают упавшие </a:t>
            </a:r>
            <a:r>
              <a:rPr lang="ru-RU" sz="2600" dirty="0">
                <a:solidFill>
                  <a:srgbClr val="002060"/>
                </a:solidFill>
              </a:rPr>
              <a:t>шары </a:t>
            </a:r>
            <a:r>
              <a:rPr lang="ru-RU" sz="2600" dirty="0" smtClean="0">
                <a:solidFill>
                  <a:srgbClr val="002060"/>
                </a:solidFill>
              </a:rPr>
              <a:t>за </a:t>
            </a:r>
            <a:r>
              <a:rPr lang="ru-RU" sz="2600" dirty="0">
                <a:solidFill>
                  <a:srgbClr val="002060"/>
                </a:solidFill>
              </a:rPr>
              <a:t>еду. Черепахи, рыбы, дельфины могут проглотить кусочек </a:t>
            </a:r>
            <a:r>
              <a:rPr lang="ru-RU" sz="2600" dirty="0" smtClean="0">
                <a:solidFill>
                  <a:srgbClr val="002060"/>
                </a:solidFill>
              </a:rPr>
              <a:t>шарика и погибнуть. Кроме </a:t>
            </a:r>
            <a:r>
              <a:rPr lang="ru-RU" sz="2600" dirty="0">
                <a:solidFill>
                  <a:srgbClr val="002060"/>
                </a:solidFill>
              </a:rPr>
              <a:t>того, в веревках </a:t>
            </a:r>
            <a:r>
              <a:rPr lang="ru-RU" sz="2600" dirty="0" smtClean="0">
                <a:solidFill>
                  <a:srgbClr val="002060"/>
                </a:solidFill>
              </a:rPr>
              <a:t> очень часто </a:t>
            </a:r>
            <a:r>
              <a:rPr lang="ru-RU" sz="2600" dirty="0">
                <a:solidFill>
                  <a:srgbClr val="002060"/>
                </a:solidFill>
              </a:rPr>
              <a:t>путаются </a:t>
            </a:r>
            <a:r>
              <a:rPr lang="ru-RU" sz="2600" dirty="0" smtClean="0">
                <a:solidFill>
                  <a:srgbClr val="002060"/>
                </a:solidFill>
              </a:rPr>
              <a:t>птицы</a:t>
            </a:r>
            <a:r>
              <a:rPr lang="ru-RU" sz="2600" dirty="0">
                <a:solidFill>
                  <a:srgbClr val="002060"/>
                </a:solidFill>
              </a:rPr>
              <a:t>.</a:t>
            </a:r>
          </a:p>
          <a:p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mpr.alania.gov.ru/sites/mpr/files/styles/news_extralarge/public/media/news/photos/2019-05/4_razorbill-entanglement-158_0.jpg?itok=uO4LV_B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71" y="238021"/>
            <a:ext cx="3239489" cy="196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4888095/pub_60b7f8cae234492719456bcc_60b7f9afbeac402db71c5318/scale_12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/>
          <a:stretch/>
        </p:blipFill>
        <p:spPr bwMode="auto">
          <a:xfrm>
            <a:off x="5208185" y="4473918"/>
            <a:ext cx="3207976" cy="21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nastroy.net/pic/images/201906/944499-156084960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1" b="25655"/>
          <a:stretch/>
        </p:blipFill>
        <p:spPr bwMode="auto">
          <a:xfrm>
            <a:off x="5180709" y="2324765"/>
            <a:ext cx="3207976" cy="20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894" y="476672"/>
            <a:ext cx="471316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    Лопнувшие </a:t>
            </a:r>
            <a:r>
              <a:rPr lang="ru-RU" sz="2800" dirty="0">
                <a:solidFill>
                  <a:srgbClr val="002060"/>
                </a:solidFill>
              </a:rPr>
              <a:t>шары ложатся мусорным слоем на почву и воду, </a:t>
            </a:r>
            <a:r>
              <a:rPr lang="ru-RU" sz="2800" dirty="0" smtClean="0">
                <a:solidFill>
                  <a:srgbClr val="002060"/>
                </a:solidFill>
              </a:rPr>
              <a:t>выделяя </a:t>
            </a:r>
            <a:r>
              <a:rPr lang="ru-RU" sz="2800" dirty="0">
                <a:solidFill>
                  <a:srgbClr val="002060"/>
                </a:solidFill>
              </a:rPr>
              <a:t>вредные </a:t>
            </a:r>
            <a:r>
              <a:rPr lang="ru-RU" sz="2800" dirty="0" smtClean="0">
                <a:solidFill>
                  <a:srgbClr val="002060"/>
                </a:solidFill>
              </a:rPr>
              <a:t>вещества.  В природе латексные шары разлагаются в течении четырех </a:t>
            </a:r>
            <a:r>
              <a:rPr lang="ru-RU" sz="2800" dirty="0">
                <a:solidFill>
                  <a:srgbClr val="002060"/>
                </a:solidFill>
              </a:rPr>
              <a:t>лет, фольгированные </a:t>
            </a:r>
            <a:r>
              <a:rPr lang="ru-RU" sz="2800" dirty="0" smtClean="0">
                <a:solidFill>
                  <a:srgbClr val="002060"/>
                </a:solidFill>
              </a:rPr>
              <a:t>шары – 200 лет, </a:t>
            </a:r>
            <a:r>
              <a:rPr lang="ru-RU" sz="2800" dirty="0">
                <a:solidFill>
                  <a:srgbClr val="002060"/>
                </a:solidFill>
              </a:rPr>
              <a:t>а капроновые </a:t>
            </a:r>
            <a:r>
              <a:rPr lang="ru-RU" sz="2800" dirty="0" smtClean="0">
                <a:solidFill>
                  <a:srgbClr val="002060"/>
                </a:solidFill>
              </a:rPr>
              <a:t>веревки вплоть  </a:t>
            </a:r>
            <a:r>
              <a:rPr lang="ru-RU" sz="2800" dirty="0">
                <a:solidFill>
                  <a:srgbClr val="002060"/>
                </a:solidFill>
              </a:rPr>
              <a:t>до ста лет. </a:t>
            </a:r>
            <a:r>
              <a:rPr lang="ru-RU" sz="2800" dirty="0" smtClean="0">
                <a:solidFill>
                  <a:srgbClr val="002060"/>
                </a:solidFill>
              </a:rPr>
              <a:t>Кроме того, зачастую капроновые веревки от шаров запутываются в ветвях деревьев и электрических проводах.</a:t>
            </a:r>
            <a:endParaRPr lang="ru-RU" sz="2200" dirty="0"/>
          </a:p>
        </p:txBody>
      </p:sp>
      <p:pic>
        <p:nvPicPr>
          <p:cNvPr id="1027" name="Picture 3" descr="C:\Users\Admin\Downloads\5026ee2827bef3cad35cbd0701fa299e_ce_1024x681x0x1_cropped_1332x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196" y="207577"/>
            <a:ext cx="3005728" cy="200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6" b="17120"/>
          <a:stretch/>
        </p:blipFill>
        <p:spPr bwMode="auto">
          <a:xfrm>
            <a:off x="5638633" y="4509120"/>
            <a:ext cx="2978853" cy="209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pre.admoblkaluga.ru/upload/news/enerjy/2020/2020_10_02(1)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4"/>
          <a:stretch/>
        </p:blipFill>
        <p:spPr bwMode="auto">
          <a:xfrm>
            <a:off x="5625196" y="2420888"/>
            <a:ext cx="2947614" cy="189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1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4"/>
            <a:ext cx="3692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tx2"/>
                </a:solidFill>
              </a:rPr>
              <a:t>Реализация проекта 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1"/>
          <a:stretch/>
        </p:blipFill>
        <p:spPr bwMode="auto">
          <a:xfrm rot="5400000">
            <a:off x="341140" y="2552903"/>
            <a:ext cx="4512502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/>
          <a:stretch/>
        </p:blipFill>
        <p:spPr bwMode="auto">
          <a:xfrm rot="5400000">
            <a:off x="4354927" y="2291350"/>
            <a:ext cx="4512502" cy="347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004" y="1124744"/>
            <a:ext cx="8501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Занятие </a:t>
            </a:r>
            <a:r>
              <a:rPr lang="ru-RU" sz="2800" dirty="0" smtClean="0">
                <a:solidFill>
                  <a:srgbClr val="FF0000"/>
                </a:solidFill>
              </a:rPr>
              <a:t>на тему: </a:t>
            </a:r>
            <a:r>
              <a:rPr lang="ru-RU" sz="2800" b="1" i="1" dirty="0" smtClean="0">
                <a:solidFill>
                  <a:srgbClr val="FF0000"/>
                </a:solidFill>
              </a:rPr>
              <a:t>«Воздушные шары – вред природе»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7341" y="359658"/>
            <a:ext cx="63298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Оформление информационного стенда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«Губительная красота»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2" b="12446"/>
          <a:stretch/>
        </p:blipFill>
        <p:spPr bwMode="auto">
          <a:xfrm>
            <a:off x="965508" y="1700808"/>
            <a:ext cx="697347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8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220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34</cp:revision>
  <dcterms:created xsi:type="dcterms:W3CDTF">2022-04-13T12:12:44Z</dcterms:created>
  <dcterms:modified xsi:type="dcterms:W3CDTF">2022-09-04T16:08:59Z</dcterms:modified>
</cp:coreProperties>
</file>