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8" r:id="rId4"/>
    <p:sldId id="269" r:id="rId5"/>
    <p:sldId id="258" r:id="rId6"/>
    <p:sldId id="270" r:id="rId7"/>
    <p:sldId id="271" r:id="rId8"/>
    <p:sldId id="272" r:id="rId9"/>
    <p:sldId id="273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74" r:id="rId18"/>
    <p:sldId id="26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9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542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5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940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2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90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02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28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0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075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392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29E46-2E2D-482E-93A5-4DB09790059D}" type="datetimeFigureOut">
              <a:rPr lang="ru-RU" smtClean="0"/>
              <a:t>11.11.2021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EE45B-75BA-413F-848C-8476B2445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828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4.jpe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04" y="-66573"/>
            <a:ext cx="9251504" cy="6924573"/>
          </a:xfrm>
        </p:spPr>
      </p:pic>
      <p:sp>
        <p:nvSpPr>
          <p:cNvPr id="9" name="Прямоугольник 8"/>
          <p:cNvSpPr/>
          <p:nvPr/>
        </p:nvSpPr>
        <p:spPr>
          <a:xfrm>
            <a:off x="1605143" y="1412776"/>
            <a:ext cx="7344816" cy="259228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>
                <a:gd name="adj" fmla="val 49515"/>
              </a:avLst>
            </a:prstTxWarp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</a:rPr>
              <a:t>Обобщение опыта работы по теме: </a:t>
            </a:r>
            <a:r>
              <a:rPr lang="ru-RU" sz="3200" b="1" dirty="0" smtClean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«Приобщение </a:t>
            </a:r>
            <a:r>
              <a:rPr lang="ru-RU" sz="3200" b="1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</a:rPr>
              <a:t>дошкольника к физической культуре и спорту через знакомство со спортивными секциями для детей»</a:t>
            </a:r>
            <a:endParaRPr lang="ru-RU" sz="3200" dirty="0">
              <a:ln>
                <a:solidFill>
                  <a:srgbClr val="0070C0"/>
                </a:solidFill>
              </a:ln>
              <a:solidFill>
                <a:srgbClr val="FF0000"/>
              </a:solidFill>
            </a:endParaRPr>
          </a:p>
          <a:p>
            <a:pPr algn="ctr"/>
            <a:endParaRPr lang="ru-RU" sz="32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4437112"/>
            <a:ext cx="374441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Авторы: </a:t>
            </a:r>
          </a:p>
          <a:p>
            <a:pPr algn="ctr"/>
            <a:r>
              <a:rPr lang="ru-RU" sz="2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Лазарева Т.Е.</a:t>
            </a:r>
          </a:p>
          <a:p>
            <a:pPr algn="ctr"/>
            <a:r>
              <a:rPr lang="ru-RU" sz="28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Стрюк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Е.В.</a:t>
            </a:r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3808" y="260648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60648"/>
            <a:ext cx="59261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01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73" y="0"/>
            <a:ext cx="923827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11760" y="188640"/>
            <a:ext cx="64087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4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Практические методы и приёмы работы с детьми:</a:t>
            </a:r>
            <a:endParaRPr lang="ru-RU" sz="28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259228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55" t="-214420" r="45242" b="236312"/>
          <a:stretch/>
        </p:blipFill>
        <p:spPr>
          <a:xfrm>
            <a:off x="2266728" y="-759417"/>
            <a:ext cx="2824465" cy="17435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970" y="1196752"/>
            <a:ext cx="267726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0"/>
          <a:stretch/>
        </p:blipFill>
        <p:spPr bwMode="auto">
          <a:xfrm>
            <a:off x="6475604" y="3945053"/>
            <a:ext cx="2016224" cy="2714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55" y="4046118"/>
            <a:ext cx="3538842" cy="2654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10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332656"/>
            <a:ext cx="343901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64" y="3284984"/>
            <a:ext cx="338700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3645024"/>
            <a:ext cx="3529660" cy="2755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t="10732" r="5417" b="11044"/>
          <a:stretch/>
        </p:blipFill>
        <p:spPr bwMode="auto">
          <a:xfrm>
            <a:off x="4914667" y="692696"/>
            <a:ext cx="4161018" cy="2436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00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1080120" cy="2880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11760" y="188640"/>
            <a:ext cx="5688632" cy="122413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ru-RU" sz="2800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Презентации видов спорта, составленные детьми и родителями</a:t>
            </a:r>
            <a:endParaRPr lang="ru-RU" sz="2800" b="1" cap="none" spc="0" dirty="0">
              <a:ln>
                <a:solidFill>
                  <a:srgbClr val="FF0000"/>
                </a:solidFill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3460" r="19178" b="6143"/>
          <a:stretch/>
        </p:blipFill>
        <p:spPr>
          <a:xfrm>
            <a:off x="5796136" y="1945730"/>
            <a:ext cx="3024336" cy="3476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11708"/>
          <a:stretch/>
        </p:blipFill>
        <p:spPr bwMode="auto">
          <a:xfrm>
            <a:off x="1763688" y="1772816"/>
            <a:ext cx="3286898" cy="3478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51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76" y="0"/>
            <a:ext cx="9321176" cy="7091264"/>
          </a:xfrm>
        </p:spPr>
      </p:pic>
      <p:sp>
        <p:nvSpPr>
          <p:cNvPr id="5" name="Прямоугольник 4"/>
          <p:cNvSpPr/>
          <p:nvPr/>
        </p:nvSpPr>
        <p:spPr>
          <a:xfrm>
            <a:off x="2555776" y="260648"/>
            <a:ext cx="6192688" cy="108012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>
                <a:gd name="adj" fmla="val 50121"/>
              </a:avLst>
            </a:prstTxWarp>
            <a:spAutoFit/>
          </a:bodyPr>
          <a:lstStyle/>
          <a:p>
            <a:pPr algn="ctr"/>
            <a:endParaRPr lang="ru-RU" sz="2800" dirty="0">
              <a:ln>
                <a:solidFill>
                  <a:srgbClr val="C00000"/>
                </a:solidFill>
              </a:ln>
              <a:solidFill>
                <a:srgbClr val="FFC000"/>
              </a:solidFill>
            </a:endParaRPr>
          </a:p>
          <a:p>
            <a:pPr algn="ctr"/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2195736" y="188640"/>
            <a:ext cx="633276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8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Итоговые интеллектуальные игры </a:t>
            </a:r>
            <a:endParaRPr lang="ru-RU" sz="2800" dirty="0" smtClean="0">
              <a:ln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  <a:p>
            <a:pPr lvl="0" algn="ctr"/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по видам спорта «Умники </a:t>
            </a:r>
            <a:r>
              <a:rPr lang="ru-RU" sz="28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и умницы</a:t>
            </a:r>
            <a:r>
              <a:rPr lang="ru-RU" sz="2800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»</a:t>
            </a:r>
            <a:endParaRPr lang="ru-RU" sz="2800" b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265750"/>
            <a:ext cx="3460397" cy="259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61" y="4221088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8" y="4329100"/>
            <a:ext cx="3096344" cy="232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116" y="1265750"/>
            <a:ext cx="3170324" cy="2595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339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1" y="-8301"/>
            <a:ext cx="9172516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83768" y="476672"/>
            <a:ext cx="6336704" cy="9361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Заключительная игра: </a:t>
            </a:r>
          </a:p>
          <a:p>
            <a:pPr algn="ctr"/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«Мы выбираем – спорт!»</a:t>
            </a:r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7" y="1556792"/>
            <a:ext cx="338437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501008"/>
            <a:ext cx="3771652" cy="282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01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2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869" y="399976"/>
            <a:ext cx="3600400" cy="2885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685" y="3535619"/>
            <a:ext cx="35850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3501008"/>
            <a:ext cx="3536196" cy="275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65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4664"/>
            <a:ext cx="345638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4664"/>
            <a:ext cx="345675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84984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356993"/>
            <a:ext cx="345675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886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5"/>
            <a:ext cx="9255553" cy="690262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62895"/>
            <a:ext cx="3997412" cy="271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" t="5189" r="163" b="11082"/>
          <a:stretch/>
        </p:blipFill>
        <p:spPr>
          <a:xfrm rot="16200000">
            <a:off x="5771279" y="3377743"/>
            <a:ext cx="2808315" cy="391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699792" y="31622"/>
            <a:ext cx="5904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Результат опыта работы: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Дети расширили знания,  повысили интерес к занятиям физической культуры и уровень физической подготовки, познакомились с разнообразием  работы детских спортивных секций, выбрали свой любимый вид спорта.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Родители выбрали спортивную секцию с учётом интереса ребёнка.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Воспитатели повысили профессиональную компетентность.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7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" y="-7585"/>
            <a:ext cx="9251503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483768" y="836712"/>
            <a:ext cx="5832648" cy="223224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«Всё начинается с детства…»</a:t>
            </a:r>
          </a:p>
          <a:p>
            <a:pPr algn="ctr"/>
            <a:r>
              <a:rPr lang="ru-RU" sz="28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«Будьте здоровы!»</a:t>
            </a:r>
          </a:p>
          <a:p>
            <a:pPr algn="ctr"/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000" y="2636912"/>
            <a:ext cx="3310159" cy="339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5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1" y="0"/>
            <a:ext cx="9180511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390473" y="4005062"/>
            <a:ext cx="6552728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Опыт работы будет полезен воспитателям, инструкторам по физической культуре, родителям детей старшего дошкольного и младшего школьного возраста.</a:t>
            </a:r>
            <a:endParaRPr lang="ru-RU" sz="2800" b="1" cap="none" spc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9" r="6265"/>
          <a:stretch/>
        </p:blipFill>
        <p:spPr>
          <a:xfrm>
            <a:off x="2771800" y="476672"/>
            <a:ext cx="5790075" cy="340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3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513"/>
            <a:ext cx="9394503" cy="7153725"/>
          </a:xfrm>
        </p:spPr>
      </p:pic>
      <p:sp>
        <p:nvSpPr>
          <p:cNvPr id="5" name="Прямоугольник 4"/>
          <p:cNvSpPr/>
          <p:nvPr/>
        </p:nvSpPr>
        <p:spPr>
          <a:xfrm>
            <a:off x="2699792" y="188640"/>
            <a:ext cx="60486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Нормативно правовое обоснование:</a:t>
            </a:r>
          </a:p>
          <a:p>
            <a:pPr algn="ctr"/>
            <a:endParaRPr lang="ru-RU" sz="2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676946"/>
            <a:ext cx="777686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/>
              <a:t>ФГОС ДО </a:t>
            </a:r>
            <a:r>
              <a:rPr lang="ru-RU" sz="2800" dirty="0"/>
              <a:t>от 17 октября 2013 г. N </a:t>
            </a:r>
            <a:r>
              <a:rPr lang="ru-RU" sz="2800" dirty="0" smtClean="0"/>
              <a:t>1155</a:t>
            </a:r>
            <a:r>
              <a:rPr lang="ru-RU" sz="2800" dirty="0"/>
              <a:t>;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/>
              <a:t>Построение образовательной деятельности на основе индивидуальных особенностей каждого </a:t>
            </a:r>
            <a:r>
              <a:rPr lang="ru-RU" sz="2800" dirty="0" smtClean="0"/>
              <a:t>ребенка;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dirty="0"/>
              <a:t>Содействие и сотрудничество детей и взрослых, признание ребенка полноценным участником образовательных </a:t>
            </a:r>
            <a:r>
              <a:rPr lang="ru-RU" sz="2800" dirty="0" smtClean="0"/>
              <a:t>отношений</a:t>
            </a:r>
          </a:p>
          <a:p>
            <a:pPr marL="514350" indent="-514350">
              <a:buAutoNum type="arabicPeriod"/>
            </a:pPr>
            <a:r>
              <a:rPr lang="ru-RU" sz="2800" dirty="0"/>
              <a:t>Поддержка инициативы детей в различных видах деятельности</a:t>
            </a:r>
            <a:r>
              <a:rPr lang="ru-RU" sz="2800" dirty="0" smtClean="0"/>
              <a:t>;</a:t>
            </a:r>
          </a:p>
          <a:p>
            <a:pPr marL="514350" indent="-514350">
              <a:buFontTx/>
              <a:buAutoNum type="arabicPeriod"/>
            </a:pPr>
            <a:r>
              <a:rPr lang="ru-RU" sz="2800" dirty="0" smtClean="0"/>
              <a:t> </a:t>
            </a:r>
            <a:r>
              <a:rPr lang="ru-RU" sz="2800" dirty="0"/>
              <a:t>Сотрудничество ДОУ с семьей</a:t>
            </a:r>
            <a:r>
              <a:rPr lang="ru-RU" sz="2800" dirty="0" smtClean="0"/>
              <a:t>;</a:t>
            </a:r>
          </a:p>
          <a:p>
            <a:pPr marL="514350" indent="-514350">
              <a:buFontTx/>
              <a:buAutoNum type="arabicPeriod"/>
            </a:pPr>
            <a:r>
              <a:rPr lang="ru-RU" sz="2800" dirty="0"/>
              <a:t>Формирование познавательных интересов и познавательных действий ребенка в различных видах деятельности</a:t>
            </a:r>
            <a:r>
              <a:rPr lang="ru-RU" sz="2800" dirty="0" smtClean="0"/>
              <a:t>;</a:t>
            </a:r>
          </a:p>
          <a:p>
            <a:pPr marL="514350" indent="-514350">
              <a:buFontTx/>
              <a:buAutoNum type="arabicPeriod"/>
            </a:pPr>
            <a:r>
              <a:rPr lang="ru-RU" sz="2800" dirty="0"/>
              <a:t>Учёт возрастной адекватности детей.</a:t>
            </a:r>
          </a:p>
          <a:p>
            <a:pPr marL="514350" indent="-514350">
              <a:buFontTx/>
              <a:buAutoNum type="arabicPeriod"/>
            </a:pPr>
            <a:endParaRPr lang="ru-RU" sz="2800" dirty="0"/>
          </a:p>
          <a:p>
            <a:pPr marL="514350" indent="-514350">
              <a:buFontTx/>
              <a:buAutoNum type="arabicPeriod"/>
            </a:pPr>
            <a:endParaRPr lang="ru-RU" sz="2800" dirty="0"/>
          </a:p>
          <a:p>
            <a:pPr marL="514350" indent="-514350">
              <a:buAutoNum type="arabicPeriod"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314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555776" y="476672"/>
            <a:ext cx="6048672" cy="79208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dirty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«Я сам учусь, а не меня учат».</a:t>
            </a:r>
            <a:endParaRPr lang="ru-RU" sz="2800" b="1" cap="none" spc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700808"/>
            <a:ext cx="554461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92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201613" cy="7468261"/>
          </a:xfrm>
        </p:spPr>
      </p:pic>
      <p:sp>
        <p:nvSpPr>
          <p:cNvPr id="5" name="Прямоугольник 4"/>
          <p:cNvSpPr/>
          <p:nvPr/>
        </p:nvSpPr>
        <p:spPr>
          <a:xfrm>
            <a:off x="2134180" y="205784"/>
            <a:ext cx="655272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Цель </a:t>
            </a:r>
            <a:r>
              <a:rPr lang="ru-RU" sz="3200" b="1" dirty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проекта: </a:t>
            </a:r>
            <a:r>
              <a:rPr lang="ru-RU" sz="32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Развитие </a:t>
            </a:r>
            <a:r>
              <a:rPr lang="ru-RU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интереса детей к физической культуре и спорту через знакомство со спортивными секциями для детей г. Котлас.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32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59" y="2708920"/>
            <a:ext cx="3443875" cy="206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708920"/>
            <a:ext cx="3231629" cy="2052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836342"/>
            <a:ext cx="3180734" cy="202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7" y="4869159"/>
            <a:ext cx="3204356" cy="1911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040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03" y="0"/>
            <a:ext cx="9251503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275856" y="332656"/>
            <a:ext cx="4680520" cy="3792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Задачи проекта: </a:t>
            </a:r>
            <a:endParaRPr lang="ru-RU" sz="2800" b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940143"/>
            <a:ext cx="734481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1.Расширять представления детей:</a:t>
            </a:r>
          </a:p>
          <a:p>
            <a:pPr lvl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 видах спорта: настольный теннис, хоккей, плавание, волейбол, бокс, лёгкая атлетика, футбол;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значении физкультуры и спорта в жизни человека; 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выдающихся спортсменах города, России и мира.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2. Развивать мотивацию детей к сохранению своего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здоровья…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3. Познакомить детей с тренерами и спортивными секциями для детей г. Котласа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4. Развивать самостоятельность, инициативу, творчество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детей… 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5. Воспитывать в детях настойчивость и упорство, чувство товарищества и взаимовыручки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1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49695"/>
            <a:ext cx="9396536" cy="6957392"/>
          </a:xfrm>
        </p:spPr>
      </p:pic>
      <p:sp>
        <p:nvSpPr>
          <p:cNvPr id="5" name="Прямоугольник 4"/>
          <p:cNvSpPr/>
          <p:nvPr/>
        </p:nvSpPr>
        <p:spPr>
          <a:xfrm>
            <a:off x="3203848" y="332656"/>
            <a:ext cx="4680520" cy="3792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Система работы:</a:t>
            </a:r>
            <a:endParaRPr lang="ru-RU" sz="2800" b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94079" y="908719"/>
            <a:ext cx="4752528" cy="927063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442545" y="1916832"/>
            <a:ext cx="32403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03846" y="2492897"/>
            <a:ext cx="4680522" cy="93610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5433859" y="3573016"/>
            <a:ext cx="33272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03848" y="4293097"/>
            <a:ext cx="4742759" cy="86409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442545" y="5229200"/>
            <a:ext cx="331863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5805265"/>
            <a:ext cx="4742759" cy="86409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84088" y="908720"/>
            <a:ext cx="438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1. Изучение нормативно – правовых документов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07904" y="2420888"/>
            <a:ext cx="3960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Разработка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плана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реализации проекта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3194078" y="4437112"/>
            <a:ext cx="48343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3.Реализация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плана проекта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84088" y="5805265"/>
            <a:ext cx="4960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4. Анализ результативности опыта</a:t>
            </a:r>
          </a:p>
        </p:txBody>
      </p:sp>
    </p:spTree>
    <p:extLst>
      <p:ext uri="{BB962C8B-B14F-4D97-AF65-F5344CB8AC3E}">
        <p14:creationId xmlns:p14="http://schemas.microsoft.com/office/powerpoint/2010/main" val="249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666" y="1268760"/>
            <a:ext cx="5889749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329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83768" y="548680"/>
            <a:ext cx="604867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2800" b="1" dirty="0" smtClean="0">
                <a:ln w="18000">
                  <a:solidFill>
                    <a:srgbClr val="7030A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Использовали современные образовательные технологии:</a:t>
            </a:r>
            <a:endParaRPr lang="ru-RU" sz="2800" b="1" cap="none" spc="0" dirty="0">
              <a:ln w="18000">
                <a:solidFill>
                  <a:srgbClr val="7030A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1772816"/>
            <a:ext cx="61926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здоровье сберегающие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проектной деятельности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исследовательской деятельности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нформационно – коммуникационные технологии</a:t>
            </a:r>
          </a:p>
          <a:p>
            <a:pPr marL="457200" indent="-457200">
              <a:buFont typeface="Arial" charset="0"/>
              <a:buChar char="•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ичностно – ориентированные технологии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385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User-pc</dc:creator>
  <cp:lastModifiedBy>User-pc</cp:lastModifiedBy>
  <cp:revision>35</cp:revision>
  <dcterms:created xsi:type="dcterms:W3CDTF">2021-11-10T06:44:35Z</dcterms:created>
  <dcterms:modified xsi:type="dcterms:W3CDTF">2021-11-11T18:24:43Z</dcterms:modified>
</cp:coreProperties>
</file>