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313" r:id="rId3"/>
    <p:sldId id="256" r:id="rId4"/>
    <p:sldId id="259" r:id="rId5"/>
    <p:sldId id="284" r:id="rId6"/>
    <p:sldId id="302" r:id="rId7"/>
    <p:sldId id="285" r:id="rId8"/>
    <p:sldId id="304" r:id="rId9"/>
    <p:sldId id="305" r:id="rId10"/>
    <p:sldId id="286" r:id="rId11"/>
    <p:sldId id="265" r:id="rId12"/>
    <p:sldId id="266" r:id="rId13"/>
    <p:sldId id="287" r:id="rId14"/>
    <p:sldId id="288" r:id="rId15"/>
    <p:sldId id="289" r:id="rId16"/>
    <p:sldId id="290" r:id="rId17"/>
    <p:sldId id="291" r:id="rId18"/>
    <p:sldId id="295" r:id="rId19"/>
    <p:sldId id="306" r:id="rId20"/>
    <p:sldId id="307" r:id="rId21"/>
    <p:sldId id="264" r:id="rId22"/>
    <p:sldId id="310" r:id="rId23"/>
    <p:sldId id="292" r:id="rId24"/>
    <p:sldId id="298" r:id="rId25"/>
    <p:sldId id="293" r:id="rId26"/>
    <p:sldId id="297" r:id="rId27"/>
    <p:sldId id="299" r:id="rId28"/>
    <p:sldId id="311" r:id="rId29"/>
    <p:sldId id="312" r:id="rId30"/>
    <p:sldId id="267" r:id="rId31"/>
    <p:sldId id="296" r:id="rId32"/>
    <p:sldId id="275" r:id="rId33"/>
    <p:sldId id="282" r:id="rId34"/>
    <p:sldId id="301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CFBEB-E84A-4346-B3EB-3DC9170CD59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63F07-782C-431D-8E45-32AF1C248F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0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BF0CE-5983-44BA-A0DD-BAA571A77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10E5-06FF-44E1-B9C8-BE4D955D9F4F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01A1-29D1-4EF3-962D-7FB1D9ED9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hyperlink" Target="http://traditio-ru.org/wiki/1-%D1%8F_%D0%B4%D0%B8%D0%B2%D0%B8%D0%B7%D0%B8%D1%8F_%D0%A1%D0%A1_%C2%AB%D0%9B%D0%B5%D0%B9%D0%B1%D1%88%D1%82%D0%B0%D0%BD%D0%B4%D0%B0%D1%80%D1%82%D0%B5-%D0%A1%D0%A1_%D0%90%D0%B4%D0%BE%D0%BB%D1%8C%D1%84_%D0%93%D0%B8%D1%82%D0%BB%D0%B5%D1%80%C2%BB" TargetMode="External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hyperlink" Target="http://traditio-ru.org/wiki/%D0%93%D0%B8%D1%82%D0%BB%D0%B5%D1%80,_%D0%90%D0%B4%D0%BE%D0%BB%D1%8C%D1%84" TargetMode="External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hyperlink" Target="http://traditio-ru.org/wiki/1943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hyperlink" Target="http://traditio-ru.org/wiki/%D0%A1%D1%82%D0%B0%D0%BB%D0%B8%D0%BD,_%D0%98%D0%BE%D1%81%D0%B8%D1%84_%D0%92%D0%B8%D1%81%D1%81%D0%B0%D1%80%D0%B8%D0%BE%D0%BD%D0%BE%D0%B2%D0%B8%D1%87" TargetMode="External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hyperlink" Target="http://traditio-ru.org/wiki/12_%D0%B0%D0%BF%D1%80%D0%B5%D0%BB%D1%8F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8.jpeg"/><Relationship Id="rId2" Type="http://schemas.openxmlformats.org/officeDocument/2006/relationships/image" Target="../media/image9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6.jpeg"/><Relationship Id="rId10" Type="http://schemas.openxmlformats.org/officeDocument/2006/relationships/image" Target="../media/image17.jpeg"/><Relationship Id="rId19" Type="http://schemas.openxmlformats.org/officeDocument/2006/relationships/image" Target="../media/image30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u.convdocs.org/pars_docs/refs/171/170410/170410_html_m21b03e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Ð&amp;zcaron;Ð³Ð¾Ð½ÑŒ ÐÐ½Ð¸Ð¼Ð°Ñ†Ð¸Ñ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3643306" cy="44291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571604" y="1142984"/>
            <a:ext cx="6000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проведения операции немцы сосредоточили группировку, насчитывавшую до 50 дивизий (из них 18 танковых и моторизированных), 2 танковые бригады, 3 отдельных танковых батальона и 8 дивизионов штурмовых орудий, общей численностью, согласно советским источникам, около 900 тысяч человек.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bcy;&amp;icy;&amp;tcy;&amp;vcy;&amp;acy; &amp;ncy;&amp;acy; &amp;kcy;&amp;ucy;&amp;rcy;&amp;scy;&amp;kcy;&amp;ocy;&amp;jcy; &amp;dcy;&amp;ucy;&amp;g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500409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&amp;ocy;&amp;pcy;&amp;iecy;&amp;rcy;&amp;acy;&amp;tscy;&amp;icy;&amp;yacy; &amp;tscy;&amp;icy;&amp;tcy;&amp;acy;&amp;dcy;&amp;iecy;&amp;lcy;&amp;sof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14662"/>
            <a:ext cx="4925793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85852" y="285728"/>
            <a:ext cx="714376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/>
              <a:t>Фото немецких танков и солдат перед началом Курской битвы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kcy;&amp;ucy;&amp;rcy;&amp;scy;&amp;kcy;&amp;acy;&amp;yacy; &amp;bcy;&amp;icy;&amp;tcy;&amp;vcy;&amp;acy; &amp;kcy;&amp;rcy;&amp;acy;&amp;t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462874" cy="3082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04" name="Picture 4" descr="&amp;rcy;&amp;iecy;&amp;fcy;&amp;iecy;&amp;rcy;&amp;acy;&amp;tcy; &amp;kcy;&amp;ucy;&amp;r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3435" y="3214686"/>
            <a:ext cx="4127688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7858180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Фото битвы на Курской дуге (слева советские солдаты ведут бой из немецкого окопа, справа атака русских солдат) 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571604" y="1000108"/>
            <a:ext cx="6000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Советское командование приняло решение провести оборонительное сражение, измотать войска неприятеля и нанести им поражение, нанеся в критический момент контрудары по наступающим. С этой целью на обоих фасах курского выступа была создана глубоко эшелонированная оборона. В общей сложности было создано 8 оборонительных рубежей. Средняя плотность минирования на направлении ожидаемых ударов противника составляла 1500 противотанковых и 1700 противопехотных мин на каждый километр фронта.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643042" y="2071678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Германское наступление началось утром 5 июля 1943 года. Поскольку советскому командованию было точно известно время начала операции — 3 часа ночи (немецкая армия воевала по Берлинскому времени — в переводе на московское 5 часов утра), в 22:30 и в 2:20 по московскому времени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силами двух фронтов была проведена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контрартподготовка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количеством боеприпасов 0.25 боекомплекта.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1500166" y="857232"/>
            <a:ext cx="59102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Mistral" pitchFamily="66" charset="0"/>
                <a:cs typeface="Tahoma" pitchFamily="34" charset="0"/>
              </a:rPr>
              <a:t>Курская оборонительная операция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643042" y="1428736"/>
            <a:ext cx="57864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немецких докладах отмечены значительные повреждения линий связи и незначительные потери в живой силе. Также был произведен неудачный авиационный налет силами 2-й и 17-й воздушных армий (более 400 штурмовиков и истребителей) на Харьковский и Белгородский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аэроузлы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противника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1571604" y="1071546"/>
            <a:ext cx="59102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Сражение под Прохоровкой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2643182"/>
            <a:ext cx="600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июля в районе Прохоровки произошел крупнейший в истории встречный танковый бой. С немецкой стороны в нем участвовала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3" tooltip="1-я дивизия СС «Лейбштандарте-СС Адольф Гитлер»"/>
              </a:rPr>
              <a:t>1-я дивизия СС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3" tooltip="1-я дивизия СС «Лейбштандарте-СС Адольф Гитлер»"/>
              </a:rPr>
              <a:t>Лейбштандарте-СС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3" tooltip="1-я дивизия СС «Лейбштандарте-СС Адольф Гитлер»"/>
              </a:rPr>
              <a:t> Адольф Гитлер»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имевшая около 200 танков,. в том числе 13 «Тигров" и ни одной «Пантеры". С советской стороны в сражении участвовала 5-я танковая армия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Ротмистрова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насчитывавшая около 800 танков. После нанесения массированного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авиаудара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сражение с обеих сторон перешло в активную его фазу и продолжалось до конца дня.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857356" y="1428736"/>
            <a:ext cx="5429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исходу 12 июля сражение завершилось с неясными результатами, чтобы возобновиться днем 13 и 14 июля. После сражения немецкие войска не смогли продвинуться вперед, несмотря на то, что потери советской танковой армии, вызванные тактическими ошибками ее командования, были намного больше.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785918" y="1357298"/>
            <a:ext cx="59293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Продвинувшись за 5-12 июля на 35 километров, войска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Манштейна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вынуждены были, протоптавшись на достигнутых рубежах три дня в тщетных попытках взломать советскую оборону, начать отвод войск с захваченного "плацдарма". В ходе сражения наступил перелом. Перешедшие 23 июля в наступление советские войска отбросили немецкие армии на юге Курской дуги на исходные позиции.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www.tankor.ru/wp-content/uploads/2010/11/maporel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1193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14620"/>
            <a:ext cx="3922713" cy="3384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5 августа в 05-45 советские войска полностью освободили Орёл</a:t>
            </a:r>
          </a:p>
        </p:txBody>
      </p:sp>
      <p:pic>
        <p:nvPicPr>
          <p:cNvPr id="8196" name="Picture 4" descr="http://www.likebook.ru/store/pictures/151/151270/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50" y="2071678"/>
            <a:ext cx="535785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8" name="Picture 6" descr="http://img-fotki.yandex.ru/get/6210/128731516.1d/0_6d148_1b8cc009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256"/>
            <a:ext cx="4500562" cy="257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http://www.pomnivoinu.ru/img/news/upload/1321988131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"/>
            <a:ext cx="4643438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57166"/>
            <a:ext cx="4043363" cy="1930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Monotype Corsiva" pitchFamily="66" charset="0"/>
              </a:rPr>
              <a:t>Орловская наступательная операция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(операция «Кутузов»)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u.convdocs.org/pars_docs/refs/171/170410/170410_html_m21b03eb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Ð&amp;zcaron;Ð³Ð¾Ð½ÑŒ ÐÐ½Ð¸Ð¼Ð°Ñ†Ð¸Ñ"/>
          <p:cNvPicPr>
            <a:picLocks noChangeAspect="1" noChangeArrowheads="1" noCrop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5500694" y="2428868"/>
            <a:ext cx="3643306" cy="44291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53715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беляева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Елена Анатольевна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79859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Место работы: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«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Борисовская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средняя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общеобразовательная школа № 1 им. А.М. Рудого»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00306"/>
            <a:ext cx="63668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Должность: учитель начальных классов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ap-siteonline.ru/belgorodharkovsno-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67839" cy="6858000"/>
          </a:xfrm>
          <a:prstGeom prst="rect">
            <a:avLst/>
          </a:prstGeom>
          <a:noFill/>
        </p:spPr>
      </p:pic>
      <p:pic>
        <p:nvPicPr>
          <p:cNvPr id="7170" name="Picture 2" descr="http://coollib.net/i/16/127316/i_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75566"/>
            <a:ext cx="4714876" cy="2982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http://www.plam.ru/warhistory/kurskaja_duga_5_iyulja_23_avgusta_1943_g/i_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683" y="2071678"/>
            <a:ext cx="481031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6" name="Picture 8" descr="http://www.znamenskiy.com/ef.1939-1945.net/scans/kursk_001_studebaker_us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0106" y="0"/>
            <a:ext cx="4633894" cy="212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8910"/>
            <a:ext cx="4079875" cy="392909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5 августа примерно в 18-00 был освобождён Белгород, </a:t>
            </a:r>
          </a:p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7 августа — Богодухов.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defRPr/>
            </a:pPr>
            <a:r>
              <a:rPr lang="ru-RU" b="1" dirty="0" smtClean="0">
                <a:latin typeface="Monotype Corsiva" pitchFamily="66" charset="0"/>
              </a:rPr>
              <a:t>23 августа овладели Харьковом. 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85728"/>
            <a:ext cx="5043494" cy="26542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err="1" smtClean="0">
                <a:latin typeface="Monotype Corsiva" pitchFamily="66" charset="0"/>
              </a:rPr>
              <a:t>Блгородско-Харьковская</a:t>
            </a:r>
            <a:r>
              <a:rPr lang="ru-RU" sz="4000" b="1" dirty="0" smtClean="0">
                <a:latin typeface="Monotype Corsiva" pitchFamily="66" charset="0"/>
              </a:rPr>
              <a:t> наступательная операция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(</a:t>
            </a:r>
            <a:r>
              <a:rPr lang="ru-RU" sz="4000" b="1" dirty="0" err="1" smtClean="0">
                <a:latin typeface="Monotype Corsiva" pitchFamily="66" charset="0"/>
              </a:rPr>
              <a:t>операция</a:t>
            </a:r>
            <a:r>
              <a:rPr lang="ru-RU" sz="4000" b="1" dirty="0" smtClean="0">
                <a:latin typeface="Monotype Corsiva" pitchFamily="66" charset="0"/>
              </a:rPr>
              <a:t> «Румянцев»)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Bcy;&amp;icy;&amp;tcy;&amp;vcy;&amp;acy; &amp;ncy;&amp;acy; &amp;kcy;&amp;ucy;&amp;rcy;&amp;scy;&amp;kcy;&amp;ocy;&amp;jcy; &amp;dcy;&amp;ucy;&amp;g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500042"/>
            <a:ext cx="8792367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785794"/>
            <a:ext cx="628654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Курская битва. Фото величайшего танкового сражения</a:t>
            </a:r>
            <a:endParaRPr lang="ru-RU" dirty="0"/>
          </a:p>
        </p:txBody>
      </p:sp>
      <p:pic>
        <p:nvPicPr>
          <p:cNvPr id="4" name="Picture 2" descr="&amp;vcy;&amp;iecy;&amp;lcy;&amp;icy;&amp;kcy;&amp;icy;&amp;iecy; &amp;bcy;&amp;icy;&amp;tcy;&amp;vcy;&amp;ycy; &amp;kcy;&amp;ucy;&amp;rcy;&amp;scy;&amp;kcy;&amp;acy;&amp;yacy; &amp;dcy;&amp;ucy;&amp;g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500042"/>
            <a:ext cx="879942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71604" y="642918"/>
            <a:ext cx="757239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Фото русских пехотинцев на фоне подбитого немецкого танка "тигр"</a:t>
            </a:r>
            <a:endParaRPr lang="ru-RU" i="1" dirty="0"/>
          </a:p>
        </p:txBody>
      </p:sp>
      <p:pic>
        <p:nvPicPr>
          <p:cNvPr id="6" name="Picture 2" descr="&amp;bcy;&amp;icy;&amp;tcy;&amp;vcy;&amp;acy; &amp;ncy;&amp;acy; &amp;kcy;&amp;ucy;&amp;rcy;&amp;scy;&amp;kcy;&amp;ocy;&amp;jcy; &amp;dcy;&amp;ucy;&amp;g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66"/>
            <a:ext cx="8641692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14348" y="1142984"/>
            <a:ext cx="63579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Фото русского танка на фоне подбитого "тигра"</a:t>
            </a:r>
            <a:endParaRPr lang="ru-RU" i="1" dirty="0"/>
          </a:p>
        </p:txBody>
      </p:sp>
      <p:pic>
        <p:nvPicPr>
          <p:cNvPr id="8" name="Picture 2" descr="&amp;bcy;&amp;icy;&amp;tcy;&amp;vcy;&amp;acy; &amp;ncy;&amp;acy; &amp;kcy;&amp;ucy;&amp;rcy;&amp;scy;&amp;kcy;&amp;ocy;&amp;jcy; &amp;dcy;&amp;ucy;&amp;gcy;&amp;iecy; &amp;dcy;&amp;acy;&amp;t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9004701" cy="511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928926" y="928670"/>
            <a:ext cx="3372975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 smtClean="0"/>
              <a:t>Фото подбитых немецких САУ</a:t>
            </a:r>
            <a:endParaRPr lang="ru-RU" i="1" dirty="0"/>
          </a:p>
        </p:txBody>
      </p:sp>
      <p:pic>
        <p:nvPicPr>
          <p:cNvPr id="10" name="Picture 2" descr="&amp;bcy;&amp;icy;&amp;tcy;&amp;vcy;&amp;acy; &amp;ncy;&amp;acy; &amp;kcy;&amp;ucy;&amp;rcy;&amp;scy;&amp;kcy;&amp;ocy;&amp;jcy; &amp;dcy;&amp;ucy;&amp;gcy;&amp;iecy; &amp;rcy;&amp;iecy;&amp;fcy;&amp;iecy;&amp;rcy;&amp;acy;&amp;t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0042"/>
            <a:ext cx="9011264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5984" y="4857760"/>
            <a:ext cx="628652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Фото подбитого немецкого танка. Работа Ильина (надпись</a:t>
            </a:r>
            <a:endParaRPr lang="ru-RU" dirty="0"/>
          </a:p>
        </p:txBody>
      </p:sp>
      <p:pic>
        <p:nvPicPr>
          <p:cNvPr id="12" name="Picture 2" descr="&amp;vcy;&amp;ocy;&amp;jcy;&amp;ncy;&amp;acy; &amp;kcy;&amp;ucy;&amp;rcy;&amp;scy;&amp;kcy;&amp;acy;&amp;yacy; &amp;dcy;&amp;ucy;&amp;gcy;&amp;a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214290"/>
            <a:ext cx="8607589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500166" y="357166"/>
            <a:ext cx="735811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На фото русские солдаты осматривают подбитую немецкую САУ</a:t>
            </a:r>
            <a:endParaRPr lang="ru-RU" i="1" dirty="0"/>
          </a:p>
        </p:txBody>
      </p:sp>
      <p:pic>
        <p:nvPicPr>
          <p:cNvPr id="14" name="Picture 2" descr="&amp;icy;&amp;scy;&amp;kcy;&amp;ucy;&amp;scy;&amp;scy;&amp;tcy;&amp;vcy;&amp;ocy; &amp;kcy;&amp;ucy;&amp;rcy;&amp;scy;&amp;kcy;&amp;acy;&amp;yacy; &amp;dcy;&amp;ucy;&amp;gcy;&amp;a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071546"/>
            <a:ext cx="8572560" cy="5636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642910" y="5715016"/>
            <a:ext cx="81439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На фото русские офицеры танкисты осматривают пробоины у "тигра"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15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15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15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15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20891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августа в Москве был дан первый за всю войну салют. Из приказа Верховного главнокомандующего от 5 августа 1943 года: «Сегодня,  5 августа, в 24 часа столица нашей Родины Москва будет салютовать нашим доблестным войскам, освободившим Орёл и Белгород,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двенадцатью артиллерийскими залпами  из ста двадцати орудий.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Вечная слава героям, павшим в борьбе за свободу нашей Родины! Смерть немецким оккупантам!»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 smtClean="0"/>
          </a:p>
        </p:txBody>
      </p:sp>
      <p:pic>
        <p:nvPicPr>
          <p:cNvPr id="526341" name="Picture 5" descr="0429"/>
          <p:cNvPicPr>
            <a:picLocks noChangeAspect="1" noChangeArrowheads="1"/>
          </p:cNvPicPr>
          <p:nvPr/>
        </p:nvPicPr>
        <p:blipFill>
          <a:blip r:embed="rId3"/>
          <a:srcRect t="6658" b="11200"/>
          <a:stretch>
            <a:fillRect/>
          </a:stretch>
        </p:blipFill>
        <p:spPr bwMode="auto">
          <a:xfrm>
            <a:off x="-1" y="2857496"/>
            <a:ext cx="343330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5 &amp;acy;&amp;vcy;&amp;gcy;&amp;ucy;&amp;scy;&amp;tcy;&amp;acy; 1943 &amp;gcy;&amp;ocy;&amp;dcy;&amp;acy; &amp;ncy;&amp;acy;&amp;dcy; &amp;Mcy;&amp;ocy;&amp;scy;&amp;kcy;&amp;vcy;&amp;ocy;&amp;jcy; &amp;pcy;&amp;rcy;&amp;ocy;&amp;zcy;&amp;vcy;&amp;ucy;&amp;chcy;&amp;acy;&amp;lcy; &amp;pcy;&amp;iecy;&amp;rcy;&amp;vcy;&amp;ycy;&amp;jcy; &amp;pcy;&amp;ocy;&amp;bcy;&amp;iecy;&amp;dcy;&amp;ncy;&amp;ycy;&amp;jcy; &amp;scy;&amp;acy;&amp;lcy;&amp;yu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86322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&amp;Scy;&amp;acy;&amp;lcy;&amp;yucy;&amp;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500306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1643042" y="1071546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Курская битва. Итоги.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71604" y="2071678"/>
            <a:ext cx="59293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Операция «Цитадель»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показала миру, что гитлеровская Германия больше не способна вести агрессию. Переломный момент Второй мировой войны , по утверждению абсолютно всех историков и военных специалистов, наступил именно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Курской Дуге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Недооценить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значение Курской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битвы сложно.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214546" y="1428736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 на восточном фронте немецкие войска несли огромные потери, восполнять их приходилось, перебрасывая резервы с других частей покоренной Европы. Не удивительно, что англо-американская высадка в Италии совпала с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Курской битвой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Теперь война пришла и в западную Европу.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000232" y="1857364"/>
            <a:ext cx="51435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 шесть дней просуществовала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операция «Цитадель»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шесть дней немецкие части пытались продвигаться вперед, и все эти шесть дней стойкость и мужество простого советского солдата срывала все планы врага.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571604" y="1214422"/>
            <a:ext cx="60722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июля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Курская дуга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обрела нового, полноценного хозяина. Войска двух советских фронтов, Брянского и Западного начали наступательную операцию на немецкие позиции. Эту дату можно принимать за начало конца третьего Рейха. С этого дня и до самого окончания войны германское оружие больше не познало радость побед. Теперь советской армией велась война наступательная, война освободительная.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643042" y="1214422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наступления были освобождены города: Орел, Белгород, Харьков. Немецкие попытки контратаковать не имели никакого успеха. Уже не сила оружия определяла исход войны, а ее духовность, ее предназначение. Советские герои освобождали свою землю, и ничего не могло остановить эту силу, казалось, сама земля помогает солдатам, идти и идти, освобождая город за городом, селение за селением.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49 дней и ночей шла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ожесточенная битва на Курской дуге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в это время полностью определилось будущее каждого из нас.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-fotki.yandex.ru/get/26/54833049.36/0_8e2b7_1b9f4ef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8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14678" y="1214422"/>
            <a:ext cx="5357850" cy="49117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1800" b="1" dirty="0" smtClean="0"/>
              <a:t>     </a:t>
            </a:r>
            <a:endParaRPr lang="ru-RU" sz="1800" b="1" i="1" dirty="0" smtClean="0"/>
          </a:p>
          <a:p>
            <a:pPr algn="just" eaLnBrk="1" hangingPunct="1">
              <a:buFontTx/>
              <a:buNone/>
            </a:pPr>
            <a:r>
              <a:rPr lang="ru-RU" sz="2800" i="1" dirty="0" smtClean="0"/>
              <a:t>   </a:t>
            </a:r>
            <a:r>
              <a:rPr lang="ru-RU" b="1" i="1" dirty="0" smtClean="0">
                <a:latin typeface="Monotype Corsiva" pitchFamily="66" charset="0"/>
                <a:cs typeface="Times New Roman" pitchFamily="18" charset="0"/>
              </a:rPr>
              <a:t>«Она была последней попыткой сохранить нашу инициативу на Востоке. С ее неудачей, равнозначной провалу, инициатива окончательно перешла к советской стороне. Поэтому операция «Цитадель» является решающим, поворотным пунктом в войне на Восточном фронте»</a:t>
            </a:r>
            <a:endParaRPr lang="ru-RU" b="1" dirty="0" smtClean="0"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3074" name="Picture 2" descr="http://telegrafua.com/photos/bank_13933_60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2705100" cy="3886201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35821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Фельдмаршал Эрих фон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Манштейн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разрабатывавший операцию «Цитадель» и проводивший ее, впоследствии так отзывался о ней: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89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89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89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08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7859713" cy="50006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b="1" dirty="0" smtClean="0"/>
              <a:t>        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Дорогой ценой обошлась победа в Курской битве советским войскам. Они потеряли свыше 860 тыс. человек, более 6 тыс. танков и САУ, 5,2 тыс. орудий и минометов, свыше 1,6 тыс. самолетов.</a:t>
            </a:r>
          </a:p>
          <a:p>
            <a:pPr algn="just" eaLnBrk="1" hangingPunct="1">
              <a:buFontTx/>
              <a:buNone/>
            </a:pP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       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В кровопролитных боях враг понес огромные потери. Престижу немецкого оружия был нанесен непоправимый урон. Разгрому подверглись 30 немецких дивизий, в том числе 7 танковых. Общие потери Вермахта составили более 500 тыс. солдат и офицеров, до 1,5 тыс. танков, 3 тыс. орудий и более 3,5 тыс. самолетов. 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         </a:t>
            </a:r>
          </a:p>
        </p:txBody>
      </p:sp>
      <p:graphicFrame>
        <p:nvGraphicFramePr>
          <p:cNvPr id="564267" name="Group 43"/>
          <p:cNvGraphicFramePr>
            <a:graphicFrameLocks noGrp="1"/>
          </p:cNvGraphicFramePr>
          <p:nvPr>
            <p:ph sz="quarter" idx="2"/>
          </p:nvPr>
        </p:nvGraphicFramePr>
        <p:xfrm>
          <a:off x="642910" y="3929066"/>
          <a:ext cx="7570788" cy="220503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86188"/>
                <a:gridCol w="3784600"/>
              </a:tblGrid>
              <a:tr h="414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Потери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СССР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374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863 303 убитых, раненых или пленных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 танков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1637 самолётов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500 000 убитых, раненых или пленных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1000—1200 танков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3700 самолётов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00034" y="285728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Mistral" pitchFamily="66" charset="0"/>
                <a:cs typeface="Tahoma" pitchFamily="34" charset="0"/>
              </a:rPr>
              <a:t>Потери сторон в Курской битве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&amp;zcaron;Ð³Ð¾Ð½ÑŒ ÐÐ½Ð¸Ð¼Ð°Ñ†Ð¸Ñ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 descr="http://www.altairegion22.ru/upload/import_images/gallery/general/640.kursk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</p:spPr>
      </p:pic>
      <p:pic>
        <p:nvPicPr>
          <p:cNvPr id="1028" name="Picture 4" descr="http://qrok.net/uploads/posts/2010-04/1270207748_pobeda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1928793" cy="15346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img13.nnm.ru/imagez/gallery/5/2/0/8/9/52089171fdd81d8d0ac83528726dbc7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0"/>
            <a:ext cx="1857388" cy="15597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://shkolazhizni.ru/img/content/i41/41398_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0"/>
            <a:ext cx="1857388" cy="16001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8" name="Picture 14" descr="http://baikalpress.ru/images/editions/op/2007/n50/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0635" y="0"/>
            <a:ext cx="1943365" cy="15716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http://i687.photobucket.com/albums/vv238/matiphoto/Kursk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0"/>
            <a:ext cx="1785950" cy="16192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0" y="142873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Mistral" pitchFamily="66" charset="0"/>
                <a:cs typeface="Tahoma" pitchFamily="34" charset="0"/>
              </a:rPr>
              <a:t>Курская битва. </a:t>
            </a:r>
          </a:p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ВЕЛИКОЕ </a:t>
            </a:r>
          </a:p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ТАНКОВОЕ</a:t>
            </a:r>
          </a:p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СРАЖЕНИЕ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bcy;&amp;icy;&amp;tcy;&amp;vcy;&amp;acy; &amp;ncy;&amp;acy; &amp;kcy;&amp;ucy;&amp;rcy;&amp;scy;&amp;kcy;&amp;ocy;&amp;jcy; &amp;dcy;&amp;ucy;&amp;g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819504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828680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Курская дуга. Фото русских пехотинцев идущих в бой под прикрытием танка</a:t>
            </a:r>
            <a:endParaRPr lang="ru-RU" i="1" dirty="0"/>
          </a:p>
        </p:txBody>
      </p:sp>
      <p:pic>
        <p:nvPicPr>
          <p:cNvPr id="4" name="Picture 2" descr="&amp;ncy;&amp;acy;&amp;chcy;&amp;acy;&amp;lcy;&amp;ocy; &amp;kcy;&amp;ucy;&amp;rcy;&amp;scy;&amp;kcy;&amp;ocy;&amp;jcy; &amp;bcy;&amp;icy;&amp;tcy;&amp;v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906"/>
            <a:ext cx="8440310" cy="6615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4744" y="6072206"/>
            <a:ext cx="256999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Фото подбитого "тигра"</a:t>
            </a:r>
            <a:endParaRPr lang="ru-RU" dirty="0"/>
          </a:p>
        </p:txBody>
      </p:sp>
      <p:pic>
        <p:nvPicPr>
          <p:cNvPr id="7" name="Picture 2" descr="&amp;bcy;&amp;icy;&amp;tcy;&amp;vcy;&amp;acy; &amp;pcy;&amp;ocy;&amp;dcy; &amp;kcy;&amp;ucy;&amp;rcy;&amp;scy;&amp;kcy;&amp;o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046420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4000504"/>
            <a:ext cx="9144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На фото подбитая САУ от прямого попадания бомбы сброшенной с самолета</a:t>
            </a:r>
            <a:endParaRPr lang="ru-RU" i="1" dirty="0"/>
          </a:p>
        </p:txBody>
      </p:sp>
      <p:pic>
        <p:nvPicPr>
          <p:cNvPr id="9" name="Picture 2" descr="&amp;tcy;&amp;acy;&amp;ncy;&amp;kcy;&amp;icy; &amp;kcy;&amp;ucy;&amp;r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9144064" cy="60007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786050" y="928670"/>
            <a:ext cx="349473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Фото убитого немецкого солдата</a:t>
            </a:r>
            <a:endParaRPr lang="ru-RU" dirty="0"/>
          </a:p>
        </p:txBody>
      </p:sp>
      <p:pic>
        <p:nvPicPr>
          <p:cNvPr id="11" name="Picture 2" descr="&amp;tcy;&amp;acy;&amp;ncy;&amp;kcy;&amp;icy; &amp;kcy;&amp;ucy;&amp;rcy;&amp;scy;&amp;kcy;&amp;acy;&amp;yacy; &amp;bcy;&amp;icy;&amp;tcy;&amp;vcy;&amp;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142984"/>
            <a:ext cx="8786842" cy="4931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488" y="1214422"/>
            <a:ext cx="57864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 фото убитый член экипажа немецкой САУ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857224" y="1071546"/>
            <a:ext cx="7572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Monotype Corsiva" pitchFamily="66" charset="0"/>
              </a:rPr>
              <a:t>Курская дуга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Броня в броню, рвануло в небо пламя!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И дрогнула былинная земля!..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Горели танки жаркими кострами,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И были дымом застланы поля.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…</a:t>
            </a:r>
            <a:r>
              <a:rPr lang="ru-RU" sz="2400" b="1" i="1" dirty="0" smtClean="0">
                <a:latin typeface="Monotype Corsiva" pitchFamily="66" charset="0"/>
              </a:rPr>
              <a:t>Всего два слова – Курская дуга.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Как много это значит для солдата!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Жила России гневная душа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В бессмертной битве Н–</a:t>
            </a:r>
            <a:r>
              <a:rPr lang="ru-RU" sz="2400" b="1" i="1" dirty="0" err="1" smtClean="0">
                <a:latin typeface="Monotype Corsiva" pitchFamily="66" charset="0"/>
              </a:rPr>
              <a:t>ского</a:t>
            </a:r>
            <a:r>
              <a:rPr lang="ru-RU" sz="2400" b="1" i="1" dirty="0" smtClean="0">
                <a:latin typeface="Monotype Corsiva" pitchFamily="66" charset="0"/>
              </a:rPr>
              <a:t> квадрата.</a:t>
            </a: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Леонид </a:t>
            </a:r>
            <a:r>
              <a:rPr lang="ru-RU" sz="2400" b="1" i="1" dirty="0" err="1" smtClean="0">
                <a:latin typeface="Monotype Corsiva" pitchFamily="66" charset="0"/>
              </a:rPr>
              <a:t>Кузубов</a:t>
            </a:r>
            <a:r>
              <a:rPr lang="ru-RU" sz="2400" b="1" i="1" dirty="0" smtClean="0">
                <a:latin typeface="Monotype Corsiva" pitchFamily="66" charset="0"/>
              </a:rPr>
              <a:t>, </a:t>
            </a:r>
          </a:p>
          <a:p>
            <a:pPr algn="ctr"/>
            <a:r>
              <a:rPr lang="ru-RU" sz="2400" b="1" i="1" dirty="0" smtClean="0">
                <a:latin typeface="Monotype Corsiva" pitchFamily="66" charset="0"/>
              </a:rPr>
              <a:t>сын полка 6-й гвардейской армии, разведчик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kcy;&amp;ucy;&amp;rcy;&amp;scy;&amp;kcy;&amp;yacy; &amp;bcy;&amp;icy;&amp;tcy;&amp;vcy;&amp;a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620000" cy="504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Битва под Курском. Работой доволен! Лицо героя! 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hoto.foto-planeta.com/view/5/3/7/memorial-kurskoy-bitvy-vysota-2545-53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0"/>
            <a:ext cx="5829300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0" y="214290"/>
            <a:ext cx="6572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stral" pitchFamily="66" charset="0"/>
                <a:cs typeface="Tahoma" pitchFamily="34" charset="0"/>
              </a:rPr>
              <a:t>Их подвиг мя не забудем никогда…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stral" pitchFamily="66" charset="0"/>
              <a:cs typeface="Tahoma" pitchFamily="34" charset="0"/>
            </a:endParaRPr>
          </a:p>
        </p:txBody>
      </p:sp>
      <p:pic>
        <p:nvPicPr>
          <p:cNvPr id="3074" name="Picture 2" descr="Ð&amp;zcaron;Ð³Ð¾Ð½ÑŒ ÐÐ½Ð¸Ð¼Ð°Ñ†Ð¸Ñ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prazdnik-land.ru/media/uploads/10010/images/d8f22507277333ce5cef891d9d21eaee.jpg"/>
          <p:cNvPicPr>
            <a:picLocks noChangeAspect="1" noChangeArrowheads="1"/>
          </p:cNvPicPr>
          <p:nvPr/>
        </p:nvPicPr>
        <p:blipFill>
          <a:blip r:embed="rId2"/>
          <a:srcRect b="4411"/>
          <a:stretch>
            <a:fillRect/>
          </a:stretch>
        </p:blipFill>
        <p:spPr bwMode="auto">
          <a:xfrm>
            <a:off x="-1" y="0"/>
            <a:ext cx="7000893" cy="685800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5300" name="Picture 4" descr="http://img1.liveinternet.ru/images/attach/b/2/26/598/26598583_1187735306_24527533_22981213_15203301_14290512_187733prshg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0"/>
            <a:ext cx="2285984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5302" name="Picture 6" descr="http://muzeum1439.narod.ru/Stal/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428736"/>
            <a:ext cx="2285984" cy="1500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5304" name="Picture 8" descr="http://900igr.net/datas/istorija/Kurskaja-duga/0019-019-Diorama-Kurskaja-duga.jpg"/>
          <p:cNvPicPr>
            <a:picLocks noChangeAspect="1" noChangeArrowheads="1"/>
          </p:cNvPicPr>
          <p:nvPr/>
        </p:nvPicPr>
        <p:blipFill>
          <a:blip r:embed="rId5"/>
          <a:srcRect t="18382"/>
          <a:stretch>
            <a:fillRect/>
          </a:stretch>
        </p:blipFill>
        <p:spPr bwMode="auto">
          <a:xfrm>
            <a:off x="6858016" y="2928934"/>
            <a:ext cx="2285984" cy="1399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5308" name="Picture 12" descr="http://forum.nashtransport.ru/uploads/1311189840/med_gallery_16694_1697_2662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286256"/>
            <a:ext cx="228598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5310" name="Picture 14" descr="http://www.perekop.ru/wp-content/uploads/perekop-1941-t34-crime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5603362"/>
            <a:ext cx="2285984" cy="1254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64305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http://www.prikol.ru/2010/01/31/dioramy-srazhenij-velikoj-otechestvennoj-vojny-10-kartin/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7429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http://filessystem.ru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http://picfun.ru/interes/90-nemnogo-dioram-o-velikojj.html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496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http://tanks.vildan-clinic.ru/prezentaciya-tank-t-34.php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357562"/>
            <a:ext cx="412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http://vecherniy.kharkov.ua/news/12868/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786190"/>
            <a:ext cx="4085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http://www.dipkurier.ru/dip76/kursk.htm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86256"/>
            <a:ext cx="144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wikipedia.org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714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http://traditio-ru.org/wiki</a:t>
            </a:r>
            <a:endParaRPr lang="ru-RU" dirty="0"/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357290" y="0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Источники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5072074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http://www.russlav.ru/aktualno/kurskaya-bitva.html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429264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http://domnakorolewa.ucoz.ru/news/2010-2-23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857892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http://www.splav.ru/newforum/index.php?/topic/2984-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6286520"/>
            <a:ext cx="303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http://stihidl.ru/poem/26198/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785794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http://www.sgvavia.ru/forum/10-1867-3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571604" y="1142984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Разведка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928802"/>
            <a:ext cx="5214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начала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1943"/>
              </a:rPr>
              <a:t>1943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года в перехватах секретных сообщениях Верховного командования гитлеровской армии и секретных директивах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tooltip="Гитлер, Адольф"/>
              </a:rPr>
              <a:t>Гитлера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чаще упоминалась операция «Цитадель».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tooltip="12 апреля"/>
              </a:rPr>
              <a:t>12 апреля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1943"/>
              </a:rPr>
              <a:t>1943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года на стол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 tooltip="Сталин, Иосиф Виссарионович"/>
              </a:rPr>
              <a:t>Сталина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лёг переведённый с немецкого точный текст директивы № 6 "О плане операции «Цитадель» немецкого верховного командования, завизированный всеми службами вермахта, но еще не подписанный Гитлером, который подпишет его только через три дня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56" name="Picture 28" descr="http://star31.ru/uploads/star/voi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" y="1142984"/>
            <a:ext cx="1571604" cy="1142984"/>
          </a:xfrm>
          <a:prstGeom prst="rect">
            <a:avLst/>
          </a:prstGeom>
          <a:noFill/>
        </p:spPr>
      </p:pic>
      <p:pic>
        <p:nvPicPr>
          <p:cNvPr id="22558" name="Picture 30" descr="http://www.agromts.ru/01/foto/korp/put/pr/pr4_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2285992"/>
            <a:ext cx="1571605" cy="1143008"/>
          </a:xfrm>
          <a:prstGeom prst="rect">
            <a:avLst/>
          </a:prstGeom>
          <a:noFill/>
        </p:spPr>
      </p:pic>
      <p:pic>
        <p:nvPicPr>
          <p:cNvPr id="22560" name="Picture 32" descr="http://img-fotki.yandex.ru/get/4609/93111285.21/0_64dd1_2bf37e58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571604" cy="1171557"/>
          </a:xfrm>
          <a:prstGeom prst="rect">
            <a:avLst/>
          </a:prstGeom>
          <a:noFill/>
        </p:spPr>
      </p:pic>
      <p:pic>
        <p:nvPicPr>
          <p:cNvPr id="22562" name="Picture 34" descr="http://www.turinfo.ru/images/content/1_5e30655f3b8a3af06efc7646f2a3d38b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4572007"/>
            <a:ext cx="1571604" cy="1145273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1714480" y="1071546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Введение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1928802"/>
            <a:ext cx="5786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Курская битва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своим масштабам, задействованным силам и средствам, напряжённости, результатам и военно-политическим последствиям является одним из ключевых сражений Второй мировой войны и Великой Отечественной Войны. Она продолжалась 50 дней и ночей, с 5 июля по 23 августа 1943 г. По своему ожесточению и упорству борьбы эта битва не имеет себе равных. Самое крупное танковое сражение в истории; в нём участвовали около двух миллионов человек, шесть тысяч танков, четыре тысячи самолётов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"/>
          <a:ext cx="9144000" cy="67699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4572000"/>
              </a:tblGrid>
              <a:tr h="7340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Monotype Corsiva" pitchFamily="66" charset="0"/>
                        </a:rPr>
                        <a:t>Силы сторон</a:t>
                      </a:r>
                      <a:endParaRPr lang="ru-RU" sz="3200" dirty="0"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8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СССР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Германия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4991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Командующие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975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Константин Рокоссовский,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Георгий Жуков,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Николай Ватутин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Эрих фон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Манштейн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Гюнтер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Ханс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фон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Клюге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Вальтер Модель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1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onotype Corsiva" pitchFamily="66" charset="0"/>
                        </a:rPr>
                        <a:t>Силы сторон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89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 началу операции 1,3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 + в резерве 0,6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млн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 советским данным —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900 тыс. человек, По нем. данным — 780 тыс. чел.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3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3444 танков + 1,5 тыс. в резерве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2758 танков и САУ (из них 218 в ремонте)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35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19 100 орудий и миномётов + 7,4 тыс. в резерве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10 тыс. орудий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72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2172 самолётов + 0,5 тыс. в резерве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ок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2050 самолётов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ladenets.ru/wp-content/uploads/postimg/213/212182_1-800x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1148617"/>
          </a:xfrm>
          <a:prstGeom prst="rect">
            <a:avLst/>
          </a:prstGeom>
          <a:noFill/>
        </p:spPr>
      </p:pic>
      <p:pic>
        <p:nvPicPr>
          <p:cNvPr id="22532" name="Picture 4" descr="http://www.tury.ru/img.php?gid=46111&amp;pid=150995&amp;v=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26" y="0"/>
            <a:ext cx="1643074" cy="1142983"/>
          </a:xfrm>
          <a:prstGeom prst="rect">
            <a:avLst/>
          </a:prstGeom>
          <a:noFill/>
        </p:spPr>
      </p:pic>
      <p:pic>
        <p:nvPicPr>
          <p:cNvPr id="22534" name="Picture 6" descr="http://www.terravrn.ru/content/%D0%BF%D1%80%D0%BE%D1%85%D0%BE%D1%80%D0%BE%D0%B2%D1%81%D0%BA%D0%BE%D0%B5%20%D0%BF%D0%BE%D0%BB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6"/>
            <a:ext cx="1428728" cy="1142984"/>
          </a:xfrm>
          <a:prstGeom prst="rect">
            <a:avLst/>
          </a:prstGeom>
          <a:noFill/>
        </p:spPr>
      </p:pic>
      <p:pic>
        <p:nvPicPr>
          <p:cNvPr id="22536" name="Picture 8" descr="http://aleksa-glotov.narod.ru/articles/images/photo_7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571604" cy="1142984"/>
          </a:xfrm>
          <a:prstGeom prst="rect">
            <a:avLst/>
          </a:prstGeom>
          <a:noFill/>
        </p:spPr>
      </p:pic>
      <p:pic>
        <p:nvPicPr>
          <p:cNvPr id="22538" name="Picture 10" descr="http://aip.vsau.ru/uploads/posts/1276242368_img_0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500198" cy="1142984"/>
          </a:xfrm>
          <a:prstGeom prst="rect">
            <a:avLst/>
          </a:prstGeom>
          <a:noFill/>
        </p:spPr>
      </p:pic>
      <p:pic>
        <p:nvPicPr>
          <p:cNvPr id="22540" name="Picture 12" descr="http://aip.vsau.ru/uploads/posts/1276242358_img_04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0"/>
            <a:ext cx="1526780" cy="1142984"/>
          </a:xfrm>
          <a:prstGeom prst="rect">
            <a:avLst/>
          </a:prstGeom>
          <a:noFill/>
        </p:spPr>
      </p:pic>
      <p:pic>
        <p:nvPicPr>
          <p:cNvPr id="22542" name="Picture 14" descr="http://aip.vsau.ru/uploads/posts/1276242382_img_02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1526780" cy="1142984"/>
          </a:xfrm>
          <a:prstGeom prst="rect">
            <a:avLst/>
          </a:prstGeom>
          <a:noFill/>
        </p:spPr>
      </p:pic>
      <p:pic>
        <p:nvPicPr>
          <p:cNvPr id="22544" name="Picture 16" descr="http://www.sogoian.ru/images/monuments/mon_proh_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0"/>
            <a:ext cx="1285884" cy="1142984"/>
          </a:xfrm>
          <a:prstGeom prst="rect">
            <a:avLst/>
          </a:prstGeom>
          <a:noFill/>
        </p:spPr>
      </p:pic>
      <p:pic>
        <p:nvPicPr>
          <p:cNvPr id="22546" name="Picture 18" descr="http://ktmzphoto.narod.ru/2005/crimea07/mana/crimea05m_1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5015"/>
            <a:ext cx="1473198" cy="1142985"/>
          </a:xfrm>
          <a:prstGeom prst="rect">
            <a:avLst/>
          </a:prstGeom>
          <a:noFill/>
        </p:spPr>
      </p:pic>
      <p:pic>
        <p:nvPicPr>
          <p:cNvPr id="22548" name="Picture 20" descr="http://os1.i.ua/3/1/7351543_1473e85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7" y="5715017"/>
            <a:ext cx="969295" cy="1142984"/>
          </a:xfrm>
          <a:prstGeom prst="rect">
            <a:avLst/>
          </a:prstGeom>
          <a:noFill/>
        </p:spPr>
      </p:pic>
      <p:pic>
        <p:nvPicPr>
          <p:cNvPr id="22550" name="Picture 22" descr="http://lebedevalarisa2.ucoz.ru/_ph/8/2/83438525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715016"/>
            <a:ext cx="1285884" cy="1142984"/>
          </a:xfrm>
          <a:prstGeom prst="rect">
            <a:avLst/>
          </a:prstGeom>
          <a:noFill/>
        </p:spPr>
      </p:pic>
      <p:pic>
        <p:nvPicPr>
          <p:cNvPr id="22552" name="Picture 24" descr="http://cs307114.vk.me/v307114251/b4c9/j_AVDAnLtx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5715016"/>
            <a:ext cx="1357322" cy="1142984"/>
          </a:xfrm>
          <a:prstGeom prst="rect">
            <a:avLst/>
          </a:prstGeom>
          <a:noFill/>
        </p:spPr>
      </p:pic>
      <p:pic>
        <p:nvPicPr>
          <p:cNvPr id="22554" name="Picture 26" descr="http://img-fotki.yandex.ru/get/5307/93111285.21/0_64de8_c359df5c_X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715017"/>
            <a:ext cx="1252510" cy="1142984"/>
          </a:xfrm>
          <a:prstGeom prst="rect">
            <a:avLst/>
          </a:prstGeom>
          <a:noFill/>
        </p:spPr>
      </p:pic>
      <p:pic>
        <p:nvPicPr>
          <p:cNvPr id="22564" name="Picture 36" descr="http://e.a.d-cd.net/378d9bu-96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34" y="1142984"/>
            <a:ext cx="1500166" cy="1143008"/>
          </a:xfrm>
          <a:prstGeom prst="rect">
            <a:avLst/>
          </a:prstGeom>
          <a:noFill/>
        </p:spPr>
      </p:pic>
      <p:pic>
        <p:nvPicPr>
          <p:cNvPr id="22566" name="Picture 38" descr="http://en.academic.ru/pictures/enwiki/80/Prokhorovka_Cathedral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43834" y="2285992"/>
            <a:ext cx="1500166" cy="1333204"/>
          </a:xfrm>
          <a:prstGeom prst="rect">
            <a:avLst/>
          </a:prstGeom>
          <a:noFill/>
        </p:spPr>
      </p:pic>
      <p:sp>
        <p:nvSpPr>
          <p:cNvPr id="22568" name="AutoShape 40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0" name="AutoShape 42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2" name="AutoShape 44" descr="http://%D0%B1%D0%B5%D0%BB%D1%80%D1%83.%D1%80%D1%84/pics/news/2011/05/03/54471_s.jpg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74" name="Picture 46" descr="http://www.pomnivoinu.ru/img/reports/1254/tmb/39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43834" y="3643314"/>
            <a:ext cx="1500166" cy="1073135"/>
          </a:xfrm>
          <a:prstGeom prst="rect">
            <a:avLst/>
          </a:prstGeom>
          <a:noFill/>
        </p:spPr>
      </p:pic>
      <p:pic>
        <p:nvPicPr>
          <p:cNvPr id="22576" name="Picture 48" descr="http://www.pomnivoinu.ru/img/reports/1254/tmb/06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43835" y="4714884"/>
            <a:ext cx="1500166" cy="1055038"/>
          </a:xfrm>
          <a:prstGeom prst="rect">
            <a:avLst/>
          </a:prstGeom>
          <a:noFill/>
        </p:spPr>
      </p:pic>
      <p:sp>
        <p:nvSpPr>
          <p:cNvPr id="30" name="Прямоугольник 2"/>
          <p:cNvSpPr>
            <a:spLocks noChangeArrowheads="1"/>
          </p:cNvSpPr>
          <p:nvPr/>
        </p:nvSpPr>
        <p:spPr bwMode="auto">
          <a:xfrm>
            <a:off x="0" y="1285860"/>
            <a:ext cx="59102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latin typeface="Mistral" pitchFamily="66" charset="0"/>
                <a:cs typeface="Tahoma" pitchFamily="34" charset="0"/>
              </a:rPr>
              <a:t>НАЧАЛО…</a:t>
            </a:r>
            <a:endParaRPr lang="ru-RU" sz="5400" dirty="0">
              <a:latin typeface="Mistral" pitchFamily="66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2000240"/>
            <a:ext cx="59293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Германское командование приняло решение провести стратегическую операцию на курском выступе. Планировалось нанести сходящиеся удары из районов городов Орел(с севера) и Белгород (с юга). Ударные группы должны были соединиться в районе Курска, окружив войска Центрального и Воронежского фронтов Красной армии. Операция получила условное название «Цитадель».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 descr="Bundesarchiv_Bild_101I-022-2927-26,_Russland,_Generäle_Hoth_und_v"/>
          <p:cNvPicPr>
            <a:picLocks noChangeAspect="1" noChangeArrowheads="1"/>
          </p:cNvPicPr>
          <p:nvPr/>
        </p:nvPicPr>
        <p:blipFill>
          <a:blip r:embed="rId19"/>
          <a:srcRect r="6666"/>
          <a:stretch>
            <a:fillRect/>
          </a:stretch>
        </p:blipFill>
        <p:spPr bwMode="auto">
          <a:xfrm>
            <a:off x="6143604" y="1"/>
            <a:ext cx="3000396" cy="578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4214818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генерал-фельдмаршал Гюнтер </a:t>
            </a:r>
            <a:r>
              <a:rPr lang="ru-RU" b="1" i="1" dirty="0" err="1">
                <a:latin typeface="Times New Roman" pitchFamily="18" charset="0"/>
              </a:rPr>
              <a:t>Ханс</a:t>
            </a:r>
            <a:r>
              <a:rPr lang="ru-RU" b="1" i="1" dirty="0">
                <a:latin typeface="Times New Roman" pitchFamily="18" charset="0"/>
              </a:rPr>
              <a:t> фон </a:t>
            </a:r>
            <a:r>
              <a:rPr lang="ru-RU" b="1" i="1" dirty="0" err="1">
                <a:latin typeface="Times New Roman" pitchFamily="18" charset="0"/>
              </a:rPr>
              <a:t>Клюге</a:t>
            </a:r>
            <a:r>
              <a:rPr lang="ru-RU" b="1" i="1" dirty="0">
                <a:latin typeface="Times New Roman" pitchFamily="18" charset="0"/>
              </a:rPr>
              <a:t> (группа армий «Центр») </a:t>
            </a:r>
          </a:p>
        </p:txBody>
      </p:sp>
      <p:pic>
        <p:nvPicPr>
          <p:cNvPr id="7172" name="Picture 9" descr="250px-Bundesarchiv_Bild_183-2004-0524-500,_Hans_Günther_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406"/>
          <a:stretch>
            <a:fillRect/>
          </a:stretch>
        </p:blipFill>
        <p:spPr>
          <a:xfrm>
            <a:off x="168153" y="928670"/>
            <a:ext cx="2189270" cy="32795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2411413" y="4868863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генерал-фельдмаршал Фриц Эрих фон </a:t>
            </a:r>
            <a:r>
              <a:rPr lang="ru-RU" b="1" i="1" dirty="0" err="1">
                <a:latin typeface="Times New Roman" pitchFamily="18" charset="0"/>
              </a:rPr>
              <a:t>Манштейн</a:t>
            </a:r>
            <a:r>
              <a:rPr lang="ru-RU" b="1" i="1" dirty="0">
                <a:latin typeface="Times New Roman" pitchFamily="18" charset="0"/>
              </a:rPr>
              <a:t> (группа армий «Юг») </a:t>
            </a:r>
          </a:p>
        </p:txBody>
      </p:sp>
      <p:pic>
        <p:nvPicPr>
          <p:cNvPr id="7174" name="Picture 12" descr="300px-Bundesarchiv_Bild_183-H01758,_Erich_v"/>
          <p:cNvPicPr>
            <a:picLocks noChangeAspect="1" noChangeArrowheads="1"/>
          </p:cNvPicPr>
          <p:nvPr/>
        </p:nvPicPr>
        <p:blipFill>
          <a:blip r:embed="rId3"/>
          <a:srcRect r="4023"/>
          <a:stretch>
            <a:fillRect/>
          </a:stretch>
        </p:blipFill>
        <p:spPr bwMode="auto">
          <a:xfrm>
            <a:off x="2500298" y="1571612"/>
            <a:ext cx="2428892" cy="32897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5" name="Picture 14" descr="250px-Bundesarchiv_Bild_183-J28036,_Deutschland,_Model_bei_Hitlerjugend"/>
          <p:cNvPicPr>
            <a:picLocks noChangeAspect="1" noChangeArrowheads="1"/>
          </p:cNvPicPr>
          <p:nvPr/>
        </p:nvPicPr>
        <p:blipFill>
          <a:blip r:embed="rId4"/>
          <a:srcRect b="3436"/>
          <a:stretch>
            <a:fillRect/>
          </a:stretch>
        </p:blipFill>
        <p:spPr bwMode="auto">
          <a:xfrm>
            <a:off x="5000628" y="3357562"/>
            <a:ext cx="4143372" cy="29129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28596" y="0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990099"/>
                </a:solidFill>
                <a:latin typeface="Mistral" pitchFamily="66" charset="0"/>
                <a:cs typeface="Tahoma" pitchFamily="34" charset="0"/>
              </a:rPr>
              <a:t>Руководство войсками Германии</a:t>
            </a:r>
            <a:endParaRPr lang="ru-RU" sz="5400" dirty="0">
              <a:solidFill>
                <a:srgbClr val="990099"/>
              </a:solidFill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 rot="10800000" flipV="1">
            <a:off x="3357554" y="5050550"/>
            <a:ext cx="30003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Войска Центрального фронта, командующий — генерал армии Константин Рокоссовский 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7158" y="5429264"/>
            <a:ext cx="2185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командующий генерал-полковник Иван Конев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929454" y="5214950"/>
            <a:ext cx="18684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генерал армии Николай Ватутин </a:t>
            </a:r>
          </a:p>
        </p:txBody>
      </p:sp>
      <p:pic>
        <p:nvPicPr>
          <p:cNvPr id="8197" name="Picture 7" descr="Rokossovsky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857232"/>
            <a:ext cx="3357586" cy="42529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Picture 8" descr="Konev_iv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2705026" cy="36893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9" name="Picture 9" descr="Vatutin_n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85860"/>
            <a:ext cx="2454091" cy="37192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14282" y="0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990099"/>
                </a:solidFill>
                <a:latin typeface="Mistral" pitchFamily="66" charset="0"/>
                <a:cs typeface="Tahoma" pitchFamily="34" charset="0"/>
              </a:rPr>
              <a:t>Руководство войсками СССР</a:t>
            </a:r>
            <a:endParaRPr lang="ru-RU" sz="5400" dirty="0">
              <a:solidFill>
                <a:srgbClr val="990099"/>
              </a:solidFill>
              <a:latin typeface="Mistral" pitchFamily="66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B2A2C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1431</Words>
  <Application>Microsoft Office PowerPoint</Application>
  <PresentationFormat>Экран (4:3)</PresentationFormat>
  <Paragraphs>111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Орловская наступательная операция (операция «Кутузов») </vt:lpstr>
      <vt:lpstr>Блгородско-Харьковская наступательная операция (операция «Румянцев») </vt:lpstr>
      <vt:lpstr>Презентация PowerPoint</vt:lpstr>
      <vt:lpstr>5 августа в Москве был дан первый за всю войну салют. Из приказа Верховного главнокомандующего от 5 августа 1943 года: «Сегодня,  5 августа, в 24 часа столица нашей Родины Москва будет салютовать нашим доблестным войскам, освободившим Орёл и Белгород,  двенадцатью артиллерийскими залпами  из ста двадцати орудий. Вечная слава героям, павшим в борьбе за свободу нашей Родины! Смерть немецким оккупантам!»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Нина и Олег</cp:lastModifiedBy>
  <cp:revision>41</cp:revision>
  <dcterms:created xsi:type="dcterms:W3CDTF">2013-07-29T20:34:55Z</dcterms:created>
  <dcterms:modified xsi:type="dcterms:W3CDTF">2015-02-27T19:51:19Z</dcterms:modified>
</cp:coreProperties>
</file>