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77" r:id="rId4"/>
    <p:sldId id="278" r:id="rId5"/>
    <p:sldId id="279" r:id="rId6"/>
    <p:sldId id="257" r:id="rId7"/>
    <p:sldId id="258" r:id="rId8"/>
    <p:sldId id="274" r:id="rId9"/>
    <p:sldId id="275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80" r:id="rId19"/>
    <p:sldId id="269" r:id="rId20"/>
    <p:sldId id="270" r:id="rId21"/>
    <p:sldId id="271" r:id="rId22"/>
    <p:sldId id="272" r:id="rId23"/>
    <p:sldId id="281" r:id="rId24"/>
    <p:sldId id="273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029" autoAdjust="0"/>
    <p:restoredTop sz="94660"/>
  </p:normalViewPr>
  <p:slideViewPr>
    <p:cSldViewPr snapToGrid="0">
      <p:cViewPr varScale="1">
        <p:scale>
          <a:sx n="65" d="100"/>
          <a:sy n="65" d="100"/>
        </p:scale>
        <p:origin x="-81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F290-7562-46D4-BCBF-04A3A20F309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EB5EE-04FA-44B4-9B4E-3D77EF9B2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678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F290-7562-46D4-BCBF-04A3A20F309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EB5EE-04FA-44B4-9B4E-3D77EF9B2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24877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F290-7562-46D4-BCBF-04A3A20F309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EB5EE-04FA-44B4-9B4E-3D77EF9B2D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091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F290-7562-46D4-BCBF-04A3A20F309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EB5EE-04FA-44B4-9B4E-3D77EF9B2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5921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F290-7562-46D4-BCBF-04A3A20F309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EB5EE-04FA-44B4-9B4E-3D77EF9B2D0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74191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F290-7562-46D4-BCBF-04A3A20F309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EB5EE-04FA-44B4-9B4E-3D77EF9B2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91635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F290-7562-46D4-BCBF-04A3A20F309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EB5EE-04FA-44B4-9B4E-3D77EF9B2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10516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F290-7562-46D4-BCBF-04A3A20F309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EB5EE-04FA-44B4-9B4E-3D77EF9B2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30553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F290-7562-46D4-BCBF-04A3A20F309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EB5EE-04FA-44B4-9B4E-3D77EF9B2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57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F290-7562-46D4-BCBF-04A3A20F309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EB5EE-04FA-44B4-9B4E-3D77EF9B2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8171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F290-7562-46D4-BCBF-04A3A20F309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EB5EE-04FA-44B4-9B4E-3D77EF9B2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888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F290-7562-46D4-BCBF-04A3A20F309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EB5EE-04FA-44B4-9B4E-3D77EF9B2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6014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F290-7562-46D4-BCBF-04A3A20F309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EB5EE-04FA-44B4-9B4E-3D77EF9B2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87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F290-7562-46D4-BCBF-04A3A20F309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EB5EE-04FA-44B4-9B4E-3D77EF9B2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901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F290-7562-46D4-BCBF-04A3A20F309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EB5EE-04FA-44B4-9B4E-3D77EF9B2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73271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A1F290-7562-46D4-BCBF-04A3A20F309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EB5EE-04FA-44B4-9B4E-3D77EF9B2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9238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A1F290-7562-46D4-BCBF-04A3A20F309D}" type="datetimeFigureOut">
              <a:rPr lang="ru-RU" smtClean="0"/>
              <a:pPr/>
              <a:t>13.12.2015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CCEB5EE-04FA-44B4-9B4E-3D77EF9B2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431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6364" y="484909"/>
            <a:ext cx="8334497" cy="2604655"/>
          </a:xfrm>
        </p:spPr>
        <p:txBody>
          <a:bodyPr/>
          <a:lstStyle/>
          <a:p>
            <a:r>
              <a:rPr lang="ru-RU" sz="6000" i="1" dirty="0" smtClean="0">
                <a:solidFill>
                  <a:schemeClr val="tx1"/>
                </a:solidFill>
              </a:rPr>
              <a:t>«История медицины села Армизонское»</a:t>
            </a:r>
            <a:r>
              <a:rPr lang="ru-RU" sz="6000" i="1" dirty="0">
                <a:solidFill>
                  <a:schemeClr val="tx1"/>
                </a:solidFill>
              </a:rPr>
              <a:t/>
            </a:r>
            <a:br>
              <a:rPr lang="ru-RU" sz="6000" i="1" dirty="0">
                <a:solidFill>
                  <a:schemeClr val="tx1"/>
                </a:solidFill>
              </a:rPr>
            </a:b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862944" y="2466109"/>
            <a:ext cx="6206837" cy="4391891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Выполнили: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Овчинникова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А.,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Брюханова С.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ученицы </a:t>
            </a:r>
            <a:r>
              <a:rPr lang="ru-RU" sz="2800" b="1" i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«А» класса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Руководитель:</a:t>
            </a:r>
          </a:p>
          <a:p>
            <a:pPr>
              <a:lnSpc>
                <a:spcPct val="120000"/>
              </a:lnSpc>
              <a:spcAft>
                <a:spcPts val="1000"/>
              </a:spcAft>
            </a:pPr>
            <a:r>
              <a:rPr lang="ru-RU" sz="28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Биль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К.А. </a:t>
            </a:r>
            <a:endParaRPr lang="ru-RU" sz="2800" i="1" dirty="0" smtClean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Aft>
                <a:spcPts val="1000"/>
              </a:spcAft>
            </a:pPr>
            <a:endParaRPr lang="ru-RU" sz="2800" i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050" name="Picture 2" descr="C:\Documents and Settings\U11\Рабочий стол\Новая папка\Лисенок 2 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1098" y="2359741"/>
            <a:ext cx="4545898" cy="42917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184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5471" y="221226"/>
            <a:ext cx="7964129" cy="663677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Основными задачами ЦРБ являлось оказание населению района специализированной стационарной и поликлинической помощи, организация скорой и неотложной мед. помощи, консультативная и практическая помощь врачам участковых больниц и амбулаторий по скорой и неотложной мед. помощи, консультативная и практическая помощь врачам участковых больниц и амбулаторий по вопросам лечебно-диагностической и профилактической деятельности, планирование, организация материально-технического снабжения мед. учреждений района, организационно-методическое руководство, а также контроль за деятельностью всех мед. учреждений района.</a:t>
            </a:r>
          </a:p>
          <a:p>
            <a:endParaRPr lang="ru-RU" dirty="0"/>
          </a:p>
        </p:txBody>
      </p:sp>
      <p:pic>
        <p:nvPicPr>
          <p:cNvPr id="7170" name="Picture 2" descr="C:\Documents and Settings\U11\Рабочий стол\Новая папка\Лисенок 2 0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8593" y="571500"/>
            <a:ext cx="3555590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42825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73627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09717"/>
            <a:ext cx="8835242" cy="6791728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 smtClean="0"/>
              <a:t>Мед. учреждения р-на в 1970-е гг. представлены: ЦРБ на 135 коек, поликлиникой, детской и женской консультациями, Комсомольской участковой больницей на 25 коек, 28 фельдшерско-акушерскими пунктами, 6 совхозными профилакториями, районной </a:t>
            </a:r>
            <a:r>
              <a:rPr lang="ru-RU" sz="3000" dirty="0" err="1" smtClean="0"/>
              <a:t>санэпидемстанцией</a:t>
            </a:r>
            <a:r>
              <a:rPr lang="ru-RU" sz="3000" dirty="0" smtClean="0"/>
              <a:t> и аптекой № 15.</a:t>
            </a:r>
          </a:p>
          <a:p>
            <a:r>
              <a:rPr lang="ru-RU" sz="3000" dirty="0" smtClean="0"/>
              <a:t>В то время в  больнице работали 15 врачей, 73 ср. и 82 младших мед. сотрудников и обслуживающего персонала. Больница оснащена современным на тот период медицинским оборудованием, диагностической и терапевтической аппаратурой, имеет клиническую, серологическую и биохимическую лаборатории. Осуществлялась квалифицированная мед. помощь.</a:t>
            </a:r>
          </a:p>
          <a:p>
            <a:endParaRPr lang="ru-RU" sz="3000" dirty="0"/>
          </a:p>
        </p:txBody>
      </p:sp>
      <p:pic>
        <p:nvPicPr>
          <p:cNvPr id="8194" name="Picture 2" descr="C:\Documents and Settings\U11\Рабочий стол\Новая папка\Лисенок 2 00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7807" y="645242"/>
            <a:ext cx="3334518" cy="571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39649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/>
              <a:t/>
            </a:r>
            <a:br>
              <a:rPr lang="ru-RU" sz="7200" dirty="0"/>
            </a:b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465" y="206476"/>
            <a:ext cx="8347587" cy="6651523"/>
          </a:xfrm>
        </p:spPr>
        <p:txBody>
          <a:bodyPr>
            <a:noAutofit/>
          </a:bodyPr>
          <a:lstStyle/>
          <a:p>
            <a:r>
              <a:rPr lang="ru-RU" sz="2000" dirty="0" smtClean="0"/>
              <a:t>Мед. обслуживанием работников совхозов занимались 6 совхозных профилакториев. Почетное звание "Коллектив Высокой культуры" присвоено </a:t>
            </a:r>
            <a:r>
              <a:rPr lang="ru-RU" sz="2000" dirty="0" err="1" smtClean="0"/>
              <a:t>Армизонской</a:t>
            </a:r>
            <a:r>
              <a:rPr lang="ru-RU" sz="2000" dirty="0" smtClean="0"/>
              <a:t> аптеке в 1978 г.</a:t>
            </a:r>
          </a:p>
          <a:p>
            <a:r>
              <a:rPr lang="ru-RU" sz="2000" dirty="0" smtClean="0"/>
              <a:t>С 1980 г.  ЦРБ занимает двухэтажное каменное здание. Детское и инфекционное отделения расположены в соседнем корпусе. </a:t>
            </a:r>
          </a:p>
          <a:p>
            <a:r>
              <a:rPr lang="ru-RU" sz="2000" dirty="0" smtClean="0"/>
              <a:t>Постановлением главы администрации Армизонского района от 23.08.1994 № 84 зарегистрирован Устав больницы. В соответствии с ним она стала именоваться лечебно-профилактическим учреждением (ЛПУ) – Армизонская районная больница, вышестоящим органом управления которой являлся комитет по здравоохранению Тюменской области, а учредителем – администрация Армизонского района. </a:t>
            </a:r>
          </a:p>
          <a:p>
            <a:r>
              <a:rPr lang="ru-RU" sz="2000" dirty="0" smtClean="0"/>
              <a:t>Общее число коек в стационаре больницы составляло 130, в том числе в родильном отделении - 10, терапевтическом - 35, хирургическом - 28, детском -  25, гинекологическом - 12, инфекционном - 20, число прикрепленного населения на поликлиническое обслуживание — 14167.</a:t>
            </a:r>
          </a:p>
          <a:p>
            <a:endParaRPr lang="ru-RU" sz="2000" dirty="0"/>
          </a:p>
        </p:txBody>
      </p:sp>
      <p:pic>
        <p:nvPicPr>
          <p:cNvPr id="9218" name="Picture 2" descr="C:\Documents and Settings\U11\Рабочий стол\Новая папка\Лисенок 2 0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98310" y="486697"/>
            <a:ext cx="3038167" cy="5648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652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134" y="130628"/>
            <a:ext cx="8634892" cy="6727371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 </a:t>
            </a:r>
            <a:r>
              <a:rPr lang="ru-RU" sz="2000" dirty="0" smtClean="0">
                <a:solidFill>
                  <a:schemeClr val="tx1"/>
                </a:solidFill>
              </a:rPr>
              <a:t>структуре </a:t>
            </a:r>
            <a:r>
              <a:rPr lang="ru-RU" sz="2000" dirty="0" smtClean="0">
                <a:solidFill>
                  <a:schemeClr val="tx1"/>
                </a:solidFill>
              </a:rPr>
              <a:t>больницы находилось 7 лечебно-диагностических подразделений: клинико-диагностическая, биохимическая, серологическая лаборатории, отделение лучевой диагностики, кабинет функциональной диагностики (ЭКГ), физиотерапевтический кабинет, зал  лечебной физкультуры и массажа, отделение скорой мед. помощи.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Мед. услуги в амбулаторных условиях оказывали хирургический кабинет, имевший операционную, перевязочную, 2 терапевтических кабинета, кабинеты: невропатолога, психиатра-нарколога, психотерапии, инфекционных заболеваний, окулиста, </a:t>
            </a:r>
            <a:r>
              <a:rPr lang="ru-RU" sz="2000" dirty="0" err="1" smtClean="0">
                <a:solidFill>
                  <a:schemeClr val="tx1"/>
                </a:solidFill>
              </a:rPr>
              <a:t>дерматовенеролога</a:t>
            </a:r>
            <a:r>
              <a:rPr lang="ru-RU" sz="2000" dirty="0" smtClean="0">
                <a:solidFill>
                  <a:schemeClr val="tx1"/>
                </a:solidFill>
              </a:rPr>
              <a:t>,  стоматолога, зубопротезный кабинет, смотровой кабинет на </a:t>
            </a:r>
            <a:r>
              <a:rPr lang="ru-RU" sz="2000" dirty="0" err="1" smtClean="0">
                <a:solidFill>
                  <a:schemeClr val="tx1"/>
                </a:solidFill>
              </a:rPr>
              <a:t>онкозаболевания</a:t>
            </a:r>
            <a:r>
              <a:rPr lang="ru-RU" sz="2000" dirty="0" smtClean="0">
                <a:solidFill>
                  <a:schemeClr val="tx1"/>
                </a:solidFill>
              </a:rPr>
              <a:t>, профилактических осмотров, процедурный, женская и детская консультации.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В </a:t>
            </a:r>
            <a:r>
              <a:rPr lang="ru-RU" sz="2000" dirty="0" err="1" smtClean="0">
                <a:solidFill>
                  <a:schemeClr val="tx1"/>
                </a:solidFill>
              </a:rPr>
              <a:t>Капралихинской</a:t>
            </a:r>
            <a:r>
              <a:rPr lang="ru-RU" sz="2000" dirty="0" smtClean="0">
                <a:solidFill>
                  <a:schemeClr val="tx1"/>
                </a:solidFill>
              </a:rPr>
              <a:t> врачебной амбулатории, входившей в состав больницы,  имелись зубной кабинет, кабинет приема больных, клинико-диагностическая лаборатория, кабинет осмотра женщин.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Кроме основных подразделений в больнице были вспомогательные подразделения: центральная стерилизационная аптека, пищеблок стационара, прачечная, гараж.</a:t>
            </a:r>
            <a:br>
              <a:rPr lang="ru-RU" sz="2000" dirty="0" smtClean="0">
                <a:solidFill>
                  <a:schemeClr val="tx1"/>
                </a:solidFill>
              </a:rPr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974" y="6209071"/>
            <a:ext cx="9038028" cy="429235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sz="3200" dirty="0" smtClean="0"/>
          </a:p>
        </p:txBody>
      </p:sp>
      <p:pic>
        <p:nvPicPr>
          <p:cNvPr id="1026" name="Picture 2" descr="F:\Новая папка\Лисенок 2 0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767301" y="870155"/>
            <a:ext cx="3001912" cy="51029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3152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226" y="235974"/>
            <a:ext cx="9099755" cy="6371303"/>
          </a:xfrm>
        </p:spPr>
        <p:txBody>
          <a:bodyPr>
            <a:noAutofit/>
          </a:bodyPr>
          <a:lstStyle/>
          <a:p>
            <a:r>
              <a:rPr lang="ru-RU" dirty="0" smtClean="0"/>
              <a:t>Во исполнение распоряжений Губернатора Тюменской обл. от 27.10.1997 «О передаче организаций государственной собственности в подведомственность департамента здравоохранения и соц. защиты» приказом главы администрации Армизонского района от 16.03.1998 № 91 был зарегистрирован Устав государственного лечебно-профилактического учреждения Тюменской области«Армизонская центральная районная больница».</a:t>
            </a:r>
          </a:p>
          <a:p>
            <a:r>
              <a:rPr lang="ru-RU" dirty="0" smtClean="0"/>
              <a:t>Учредителем больницы являлась Тюменская область в лице департамента здравоохранения и социальной защиты населения администрации Тюменской области. Цели и задачи остались прежними, деятельность многопрофильной: лечебная, диагностическая, экспертная (экспертиза трудоспособности, освидетельствование на профессиональную пригодность, в том числе состояние здоровья водителей), обязательная медицинская деятельность (экстренная мед. помощь при чрезвычайных ситуациях, мед. статистика, проведение массовой иммунизации населения, своевременное выявление больных особо опасными инфекциями и др.), организационно-методическая, традиционно медицинская, фармацевтическая – осуществлялись в соответствии с полученными лицензиями. Мед. услуги оказывались за счет бюджетных средств, платные – за счет средств обязательного мед. страхования.</a:t>
            </a:r>
          </a:p>
          <a:p>
            <a:endParaRPr lang="ru-RU" sz="1600" dirty="0"/>
          </a:p>
        </p:txBody>
      </p:sp>
      <p:pic>
        <p:nvPicPr>
          <p:cNvPr id="11266" name="Picture 2" descr="C:\Documents and Settings\U11\Рабочий стол\Новая папка\Лисенок 2 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61987" y="811160"/>
            <a:ext cx="2930013" cy="54691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67025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" y="250724"/>
            <a:ext cx="7801896" cy="6356554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 основании распоряжения Правительства Тюменской области от 19 сент. 2005 ГЛПУ ТО "Армизонская ЦРБ" была переименована в государственное лечебно-профилактическое учреждение Тюменской области "Областная больница № 7» (с. Армизонское), утвержден его новый Устав. </a:t>
            </a:r>
          </a:p>
          <a:p>
            <a:r>
              <a:rPr lang="ru-RU" sz="2000" dirty="0" smtClean="0"/>
              <a:t>Структурными подразделениями стали детская и взрослая поликлиники, расположенные в райцентре, 9 Фельдшерско-Акушерских Пунктов и 16 Фельдшерских пунктов.</a:t>
            </a:r>
          </a:p>
          <a:p>
            <a:r>
              <a:rPr lang="ru-RU" sz="2000" dirty="0" smtClean="0"/>
              <a:t>Цели, задачи, предмет и виды деятельности, в основном, не изменились. Учреждение является многопрофильным медицинским учреждением по оказанию населению мед. помощи и мед. услуг (специализированной стационарной, поликлинической, скорой и неотложной, консультативной), а также обеспечивающим организационно-методическое руководство, контроль над деятельностью всех мед. учреждений района. Фармацевтическая и мед. деятельность стационарного, амбулаторно-поликлинического   характера осуществляется в соответствии с выданными лицензиями.</a:t>
            </a:r>
          </a:p>
          <a:p>
            <a:endParaRPr lang="ru-RU" sz="2000" dirty="0" smtClean="0"/>
          </a:p>
        </p:txBody>
      </p:sp>
      <p:pic>
        <p:nvPicPr>
          <p:cNvPr id="12290" name="Picture 2" descr="C:\Documents and Settings\U11\Рабочий стол\Новая папка\Лисенок 2 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98658" y="929149"/>
            <a:ext cx="4493342" cy="42420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9427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555669"/>
            <a:ext cx="10379034" cy="521326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3961" y="176980"/>
            <a:ext cx="921774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dirty="0" smtClean="0"/>
              <a:t>В 2013 г.здравоохранение Армизонского района представлено </a:t>
            </a:r>
            <a:r>
              <a:rPr lang="ru-RU" sz="2000" dirty="0" err="1" smtClean="0"/>
              <a:t>Армизонской</a:t>
            </a:r>
            <a:r>
              <a:rPr lang="ru-RU" sz="2000" dirty="0" smtClean="0"/>
              <a:t> ЦРБ, в состав которой входят: поликлиника, стационар с круглосуточным режимом работы на 67 коек, в том числе хирургическое, терапевтическое, детское, акушерско-гинекологическое, родильное отделения, дневной стационар на 34 койки (6 – детские, 28 – взрослые), детская консультация, отделение скорой мед. помощи, совмещенное с приемным отделением, методический кабинет, бухгалтерия, 20 </a:t>
            </a:r>
            <a:r>
              <a:rPr lang="ru-RU" sz="2000" dirty="0" err="1" smtClean="0"/>
              <a:t>ФАПов</a:t>
            </a:r>
            <a:r>
              <a:rPr lang="ru-RU" sz="2000" dirty="0" smtClean="0"/>
              <a:t>, 1 здравпункт в </a:t>
            </a:r>
            <a:r>
              <a:rPr lang="ru-RU" sz="2000" dirty="0" err="1" smtClean="0"/>
              <a:t>Армизонской</a:t>
            </a:r>
            <a:r>
              <a:rPr lang="ru-RU" sz="2000" dirty="0" smtClean="0"/>
              <a:t> средней школе. В штате больницы 27 врачей, ср. медицинский персонал – 72 человека</a:t>
            </a:r>
          </a:p>
          <a:p>
            <a:r>
              <a:rPr lang="ru-RU" sz="2000" dirty="0" smtClean="0"/>
              <a:t>                        </a:t>
            </a:r>
            <a:endParaRPr lang="ru-RU" sz="2000" dirty="0"/>
          </a:p>
        </p:txBody>
      </p:sp>
      <p:pic>
        <p:nvPicPr>
          <p:cNvPr id="13314" name="Picture 2" descr="C:\Documents and Settings\U11\Рабочий стол\Новая папка\20151211_154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168" y="3008671"/>
            <a:ext cx="8851157" cy="38493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9161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506" y="280219"/>
            <a:ext cx="5647100" cy="6577781"/>
          </a:xfrm>
        </p:spPr>
        <p:txBody>
          <a:bodyPr>
            <a:noAutofit/>
          </a:bodyPr>
          <a:lstStyle/>
          <a:p>
            <a:r>
              <a:rPr lang="ru-RU" sz="2800" dirty="0" smtClean="0"/>
              <a:t>Гл. врачи: Майер Б.В. (1974-1984), Снигирев В.М. (1984-2008), </a:t>
            </a:r>
            <a:r>
              <a:rPr lang="ru-RU" sz="2800" dirty="0" err="1" smtClean="0"/>
              <a:t>Чураков</a:t>
            </a:r>
            <a:r>
              <a:rPr lang="ru-RU" sz="2800" dirty="0" smtClean="0"/>
              <a:t> А.В. (2008-2010), Бойко Д.А. (2011-2015), В.А. </a:t>
            </a:r>
            <a:r>
              <a:rPr lang="ru-RU" sz="2800" dirty="0" err="1" smtClean="0"/>
              <a:t>Вихлянцев</a:t>
            </a:r>
            <a:r>
              <a:rPr lang="ru-RU" sz="2800" dirty="0" smtClean="0"/>
              <a:t> (с 2015)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r>
              <a:rPr lang="ru-RU" sz="2800" dirty="0" smtClean="0"/>
              <a:t>(На снимке Бойко Д.А. 2015г)</a:t>
            </a:r>
            <a:endParaRPr lang="ru-RU" sz="2800" dirty="0"/>
          </a:p>
        </p:txBody>
      </p:sp>
      <p:pic>
        <p:nvPicPr>
          <p:cNvPr id="14339" name="Picture 3" descr="C:\Documents and Settings\U11\Рабочий стол\Новая папка\181111_b745b4a069e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91827" y="412955"/>
            <a:ext cx="4714875" cy="59435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8364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716" y="250723"/>
            <a:ext cx="8964286" cy="1489587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В 2015 году Армизонская Областная больница №7 была реорганизована и присоединена к</a:t>
            </a:r>
            <a:r>
              <a:rPr lang="ru-RU" sz="2400" dirty="0" smtClean="0">
                <a:solidFill>
                  <a:schemeClr val="tx1"/>
                </a:solidFill>
              </a:rPr>
              <a:t> </a:t>
            </a:r>
            <a:r>
              <a:rPr lang="ru-RU" sz="2400" dirty="0" smtClean="0">
                <a:solidFill>
                  <a:schemeClr val="tx1"/>
                </a:solidFill>
              </a:rPr>
              <a:t>ГБУЗ ТО «Областная больница №4 г. </a:t>
            </a:r>
            <a:r>
              <a:rPr lang="ru-RU" sz="2400" dirty="0" smtClean="0">
                <a:solidFill>
                  <a:schemeClr val="tx1"/>
                </a:solidFill>
              </a:rPr>
              <a:t>Ишим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/>
            </a:r>
            <a:br>
              <a:rPr lang="ru-RU" sz="2400" b="1" dirty="0" smtClean="0">
                <a:solidFill>
                  <a:schemeClr val="tx1"/>
                </a:solidFill>
              </a:rPr>
            </a:br>
            <a:r>
              <a:rPr lang="ru-RU" sz="2400" b="1" dirty="0" smtClean="0">
                <a:solidFill>
                  <a:schemeClr val="tx1"/>
                </a:solidFill>
              </a:rPr>
              <a:t>приёмное отделение Скорой помощи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4" name="Picture 5" descr="F:\Новая папка\20151211_15475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3458" y="2440807"/>
            <a:ext cx="9129252" cy="44171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379" y="213756"/>
            <a:ext cx="9119623" cy="17166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Детское отделение, родильное отделение, лаборатории, бухгалтерия.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098" name="Picture 2" descr="F:\Новая папка\20151211_15463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942" y="2094272"/>
            <a:ext cx="9306231" cy="44540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93158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24465"/>
            <a:ext cx="10413453" cy="1605935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Цель работы: Познакомиться с историей медицины села Армизонское</a:t>
            </a:r>
            <a:endParaRPr lang="ru-RU" sz="44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2545080"/>
            <a:ext cx="11011746" cy="4062197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Задачи: 1. Изучить литературу по данной теме.</a:t>
            </a:r>
          </a:p>
          <a:p>
            <a:r>
              <a:rPr lang="ru-RU" sz="3200" dirty="0" smtClean="0"/>
              <a:t> 2.Узнать историю возникновения медицины                         родного села. </a:t>
            </a:r>
          </a:p>
          <a:p>
            <a:r>
              <a:rPr lang="ru-RU" sz="3200" dirty="0" smtClean="0"/>
              <a:t>3.Познакомиться с ветеранами медицинского труда села  Армизонское.</a:t>
            </a:r>
          </a:p>
          <a:p>
            <a:r>
              <a:rPr lang="ru-RU" sz="3200" dirty="0" smtClean="0"/>
              <a:t> 4. Составить отчёт о проделанной работе (презентация).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53" y="154379"/>
            <a:ext cx="9155249" cy="1776021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tx1"/>
                </a:solidFill>
              </a:rPr>
              <a:t>        Детская консультация</a:t>
            </a:r>
            <a:endParaRPr lang="ru-RU" sz="5400" dirty="0">
              <a:solidFill>
                <a:schemeClr val="tx1"/>
              </a:solidFill>
            </a:endParaRPr>
          </a:p>
        </p:txBody>
      </p:sp>
      <p:pic>
        <p:nvPicPr>
          <p:cNvPr id="6147" name="Picture 3" descr="F:\Новая папка\20151211_15414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697" y="1076632"/>
            <a:ext cx="9767406" cy="54126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98842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0"/>
            <a:ext cx="8596668" cy="1401288"/>
          </a:xfrm>
        </p:spPr>
        <p:txBody>
          <a:bodyPr>
            <a:normAutofit/>
          </a:bodyPr>
          <a:lstStyle/>
          <a:p>
            <a:r>
              <a:rPr lang="ru-RU" sz="8000" b="1" dirty="0" smtClean="0"/>
              <a:t>      </a:t>
            </a:r>
            <a:endParaRPr lang="ru-RU" sz="8000" b="1" u="sng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21226" y="412954"/>
            <a:ext cx="9704439" cy="6445045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Ветераны медицинского труда села Армизонское:</a:t>
            </a:r>
          </a:p>
          <a:p>
            <a:pPr>
              <a:buNone/>
            </a:pPr>
            <a:r>
              <a:rPr lang="ru-RU" sz="2800" dirty="0" smtClean="0"/>
              <a:t>   М.А</a:t>
            </a:r>
            <a:r>
              <a:rPr lang="ru-RU" sz="2800" dirty="0" smtClean="0"/>
              <a:t>. Писарева, Н.П. Ежова, О.П. </a:t>
            </a:r>
            <a:r>
              <a:rPr lang="ru-RU" sz="2800" dirty="0" err="1" smtClean="0"/>
              <a:t>Купцова</a:t>
            </a:r>
            <a:r>
              <a:rPr lang="ru-RU" sz="2800" dirty="0" smtClean="0"/>
              <a:t>, П.И. </a:t>
            </a:r>
            <a:r>
              <a:rPr lang="ru-RU" sz="2800" dirty="0" err="1" smtClean="0"/>
              <a:t>Кананина</a:t>
            </a:r>
            <a:r>
              <a:rPr lang="ru-RU" sz="2800" dirty="0" smtClean="0"/>
              <a:t>, Н.Д. Иванов, Н.И. </a:t>
            </a:r>
            <a:r>
              <a:rPr lang="ru-RU" sz="2800" dirty="0" err="1" smtClean="0"/>
              <a:t>Шкурко</a:t>
            </a:r>
            <a:r>
              <a:rPr lang="ru-RU" sz="2800" dirty="0" smtClean="0"/>
              <a:t>, В.И. Ющенко, М.Д. </a:t>
            </a:r>
            <a:r>
              <a:rPr lang="ru-RU" sz="2800" dirty="0" err="1" smtClean="0"/>
              <a:t>Жирякова</a:t>
            </a:r>
            <a:r>
              <a:rPr lang="ru-RU" sz="2800" dirty="0" smtClean="0"/>
              <a:t>, О.К. Жданова, Л.К. Андреева, Г.К. Курочкин, А.Т. Репина, В.А. </a:t>
            </a:r>
            <a:r>
              <a:rPr lang="ru-RU" sz="2800" dirty="0" err="1" smtClean="0"/>
              <a:t>Нусс</a:t>
            </a:r>
            <a:r>
              <a:rPr lang="ru-RU" sz="2800" dirty="0" smtClean="0"/>
              <a:t>, А.Ф. </a:t>
            </a:r>
            <a:r>
              <a:rPr lang="ru-RU" sz="2800" dirty="0" err="1" smtClean="0"/>
              <a:t>Баянова</a:t>
            </a:r>
            <a:r>
              <a:rPr lang="ru-RU" sz="2800" dirty="0" smtClean="0"/>
              <a:t>, А.Н. </a:t>
            </a:r>
            <a:r>
              <a:rPr lang="ru-RU" sz="2800" dirty="0" err="1" smtClean="0"/>
              <a:t>Кисилева</a:t>
            </a:r>
            <a:r>
              <a:rPr lang="ru-RU" sz="2800" dirty="0" smtClean="0"/>
              <a:t>, Т.В. Немкова, Г.А. </a:t>
            </a:r>
            <a:r>
              <a:rPr lang="ru-RU" sz="2800" dirty="0" err="1" smtClean="0"/>
              <a:t>Бердюгина</a:t>
            </a:r>
            <a:r>
              <a:rPr lang="ru-RU" sz="2800" dirty="0" smtClean="0"/>
              <a:t>, В.И. Логинова, Р.А. Филиппов, Л.П. Воронцов, Н.С. Кудашев, Н.С. </a:t>
            </a:r>
            <a:r>
              <a:rPr lang="ru-RU" sz="2800" dirty="0" err="1" smtClean="0"/>
              <a:t>Костыгин</a:t>
            </a:r>
            <a:r>
              <a:rPr lang="ru-RU" sz="2800" dirty="0" smtClean="0"/>
              <a:t>, Н.П. </a:t>
            </a:r>
            <a:r>
              <a:rPr lang="ru-RU" sz="2800" dirty="0" err="1" smtClean="0"/>
              <a:t>Вязовская</a:t>
            </a:r>
            <a:r>
              <a:rPr lang="ru-RU" sz="2800" dirty="0" smtClean="0"/>
              <a:t>, А.И. </a:t>
            </a:r>
            <a:r>
              <a:rPr lang="ru-RU" sz="2800" dirty="0" err="1" smtClean="0"/>
              <a:t>Вязовский</a:t>
            </a:r>
            <a:r>
              <a:rPr lang="ru-RU" sz="2800" dirty="0" smtClean="0"/>
              <a:t>, А.М. Шаляпина, Е.С. Яковлева, А.Я. Бочкин, М.А. Сироткина, Т.С. </a:t>
            </a:r>
            <a:r>
              <a:rPr lang="ru-RU" sz="2800" dirty="0" err="1" smtClean="0"/>
              <a:t>Крашенинина</a:t>
            </a:r>
            <a:r>
              <a:rPr lang="ru-RU" sz="2800" dirty="0" smtClean="0"/>
              <a:t>, В.А. </a:t>
            </a:r>
            <a:r>
              <a:rPr lang="ru-RU" sz="2800" dirty="0" smtClean="0"/>
              <a:t>Щеглов,</a:t>
            </a:r>
            <a:r>
              <a:rPr lang="ru-RU" sz="2800" dirty="0" smtClean="0"/>
              <a:t> Г.К. </a:t>
            </a:r>
            <a:r>
              <a:rPr lang="ru-RU" sz="2800" dirty="0" smtClean="0"/>
              <a:t>Сергеева, </a:t>
            </a:r>
            <a:r>
              <a:rPr lang="ru-RU" sz="2800" dirty="0" smtClean="0"/>
              <a:t>А.Е. </a:t>
            </a:r>
            <a:r>
              <a:rPr lang="ru-RU" sz="2800" dirty="0" smtClean="0"/>
              <a:t>Киселева, </a:t>
            </a:r>
            <a:r>
              <a:rPr lang="ru-RU" sz="2800" dirty="0" smtClean="0"/>
              <a:t>Н.Н. </a:t>
            </a:r>
            <a:r>
              <a:rPr lang="ru-RU" sz="2800" dirty="0" smtClean="0"/>
              <a:t>Жданова, </a:t>
            </a:r>
            <a:r>
              <a:rPr lang="ru-RU" sz="2800" dirty="0" smtClean="0"/>
              <a:t>Э.А. </a:t>
            </a:r>
            <a:r>
              <a:rPr lang="ru-RU" sz="2800" dirty="0" smtClean="0"/>
              <a:t>Потапова,</a:t>
            </a:r>
            <a:r>
              <a:rPr lang="ru-RU" sz="2800" dirty="0" smtClean="0"/>
              <a:t> В.М. </a:t>
            </a:r>
            <a:r>
              <a:rPr lang="ru-RU" sz="2800" dirty="0" smtClean="0"/>
              <a:t>Снигирев </a:t>
            </a:r>
            <a:r>
              <a:rPr lang="ru-RU" sz="2800" dirty="0" smtClean="0"/>
              <a:t>– «Отличника здравоохранения</a:t>
            </a:r>
            <a:r>
              <a:rPr lang="ru-RU" sz="2800" dirty="0" smtClean="0"/>
              <a:t>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153896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78130"/>
            <a:ext cx="7050821" cy="635540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Фельдшер-акушер, стоматолог, хирург, врач функциональной диагностики, анестезиолог, кардиолог, ветеран труда, «Отличник здравоохранения СССР»… И это далеко не полный перечь медицинских профессий и почетных званий, которые воедино сплелись в одной семье - Ивана Павловича и Людмилы Ивановны </a:t>
            </a:r>
            <a:r>
              <a:rPr lang="ru-RU" sz="3200" dirty="0" err="1" smtClean="0">
                <a:solidFill>
                  <a:schemeClr val="tx1"/>
                </a:solidFill>
              </a:rPr>
              <a:t>Ляминых</a:t>
            </a:r>
            <a:r>
              <a:rPr lang="ru-RU" sz="3200" dirty="0" smtClean="0">
                <a:solidFill>
                  <a:schemeClr val="tx1"/>
                </a:solidFill>
              </a:rPr>
              <a:t>. 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b="1" u="sng" dirty="0"/>
          </a:p>
        </p:txBody>
      </p:sp>
      <p:pic>
        <p:nvPicPr>
          <p:cNvPr id="4" name="Picture 2" descr="F:\Новая папка\183145_b745f29d79a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551175" y="324465"/>
            <a:ext cx="4146974" cy="63123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6373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191730"/>
            <a:ext cx="8596668" cy="1061884"/>
          </a:xfrm>
        </p:spPr>
        <p:txBody>
          <a:bodyPr>
            <a:normAutofit/>
          </a:bodyPr>
          <a:lstStyle/>
          <a:p>
            <a:r>
              <a:rPr lang="ru-RU" sz="6000" b="1" u="sng" dirty="0" smtClean="0">
                <a:solidFill>
                  <a:schemeClr val="tx1"/>
                </a:solidFill>
              </a:rPr>
              <a:t>Выводы</a:t>
            </a:r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268361"/>
            <a:ext cx="8596668" cy="4773001"/>
          </a:xfrm>
        </p:spPr>
        <p:txBody>
          <a:bodyPr>
            <a:noAutofit/>
          </a:bodyPr>
          <a:lstStyle/>
          <a:p>
            <a:r>
              <a:rPr lang="ru-RU" sz="2800" dirty="0" smtClean="0"/>
              <a:t>В ходе нашей исследовательской работы мы познакомились с историей медицины нашего села. Поработав в архиве районной администрации и редакции газеты «Армизонский Вестник» мы узнали о ветеранах медицинского труда нашего села. Наша работа ещё не окончена, она находится лишь в разработке, но мы </a:t>
            </a:r>
            <a:r>
              <a:rPr lang="ru-RU" sz="2800" dirty="0" err="1" smtClean="0"/>
              <a:t>думаем,что</a:t>
            </a:r>
            <a:r>
              <a:rPr lang="ru-RU" sz="2800" dirty="0" smtClean="0"/>
              <a:t> в течении ближайшего времени мы её закончим и тогда цели нашей работы будут полностью достигнуты. </a:t>
            </a:r>
            <a:endParaRPr lang="ru-RU" sz="28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906" y="1128156"/>
            <a:ext cx="9404631" cy="5729844"/>
          </a:xfrm>
        </p:spPr>
        <p:txBody>
          <a:bodyPr>
            <a:normAutofit/>
          </a:bodyPr>
          <a:lstStyle/>
          <a:p>
            <a:r>
              <a:rPr lang="ru-RU" sz="9600" b="1" u="sng" dirty="0" smtClean="0"/>
              <a:t>Спасибо за внимание!!!</a:t>
            </a:r>
            <a:endParaRPr lang="ru-RU" sz="9600" b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536374"/>
            <a:ext cx="8596668" cy="1504988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1562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34181" y="309716"/>
            <a:ext cx="9748683" cy="6253315"/>
          </a:xfrm>
        </p:spPr>
        <p:txBody>
          <a:bodyPr>
            <a:normAutofit fontScale="92500" lnSpcReduction="10000"/>
          </a:bodyPr>
          <a:lstStyle/>
          <a:p>
            <a:r>
              <a:rPr lang="ru-RU" sz="4000" b="1" u="sng" dirty="0" smtClean="0"/>
              <a:t>Объект исследования </a:t>
            </a:r>
            <a:r>
              <a:rPr lang="ru-RU" sz="4000" u="sng" dirty="0" smtClean="0"/>
              <a:t>:</a:t>
            </a:r>
            <a:r>
              <a:rPr lang="ru-RU" sz="4000" dirty="0" smtClean="0"/>
              <a:t>медицина села Армизонское.</a:t>
            </a:r>
            <a:br>
              <a:rPr lang="ru-RU" sz="4000" dirty="0" smtClean="0"/>
            </a:br>
            <a:r>
              <a:rPr lang="ru-RU" sz="4000" b="1" u="sng" dirty="0" smtClean="0"/>
              <a:t>Предмет исследования </a:t>
            </a:r>
            <a:r>
              <a:rPr lang="ru-RU" sz="4000" b="1" dirty="0" smtClean="0"/>
              <a:t>:</a:t>
            </a:r>
            <a:r>
              <a:rPr lang="ru-RU" sz="4000" dirty="0" smtClean="0"/>
              <a:t>история медицины села</a:t>
            </a:r>
            <a:r>
              <a:rPr lang="ru-RU" sz="4000" dirty="0" smtClean="0">
                <a:solidFill>
                  <a:schemeClr val="tx1"/>
                </a:solidFill>
              </a:rPr>
              <a:t>.</a:t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b="1" u="sng" dirty="0" smtClean="0"/>
              <a:t>Гипотеза:</a:t>
            </a:r>
            <a:r>
              <a:rPr lang="ru-RU" sz="4000" b="1" dirty="0" smtClean="0"/>
              <a:t> </a:t>
            </a:r>
            <a:r>
              <a:rPr lang="ru-RU" sz="4000" dirty="0" smtClean="0">
                <a:solidFill>
                  <a:schemeClr val="tx1"/>
                </a:solidFill>
              </a:rPr>
              <a:t>Изучив историю возникновения медицины села Армизонское, мы сможем применить полученные знания на уроках, конференциях и с достоинством гордиться нашим селом, стать ближе к истории нашей Родины и расширить кругозор знаний по краеведению. </a:t>
            </a:r>
          </a:p>
          <a:p>
            <a:endParaRPr lang="ru-RU" sz="4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4096" y="235975"/>
            <a:ext cx="8596668" cy="973394"/>
          </a:xfrm>
        </p:spPr>
        <p:txBody>
          <a:bodyPr>
            <a:noAutofit/>
          </a:bodyPr>
          <a:lstStyle/>
          <a:p>
            <a:r>
              <a:rPr lang="ru-RU" sz="6000" b="1" u="sng" dirty="0" smtClean="0">
                <a:solidFill>
                  <a:srgbClr val="90C226"/>
                </a:solidFill>
              </a:rPr>
              <a:t>Актуальность: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4" y="1445341"/>
            <a:ext cx="7198306" cy="5973097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Выбранная нами тема исследовательской работы является актуальной, так как в наши дни многие люди мало знают об истории своей Родины, а с помощью нашей работы мы смогли бы помочь глубже окунуться в историю происхождения медицины нашего района.</a:t>
            </a:r>
          </a:p>
          <a:p>
            <a:endParaRPr lang="ru-RU" dirty="0"/>
          </a:p>
        </p:txBody>
      </p:sp>
      <p:pic>
        <p:nvPicPr>
          <p:cNvPr id="1028" name="Picture 4" descr="C:\Documents and Settings\U11\Рабочий стол\Новая папка\Лисенок 2 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6142" y="1076632"/>
            <a:ext cx="3067664" cy="53891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7333" y="383459"/>
            <a:ext cx="10162732" cy="376083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u="sng" dirty="0" smtClean="0"/>
              <a:t>Этапы работы над проектом:</a:t>
            </a:r>
          </a:p>
          <a:p>
            <a:r>
              <a:rPr lang="ru-RU" sz="2800" dirty="0" smtClean="0"/>
              <a:t>1.  Организационный .  2.Поисковый.  3.Практический.  4.Отчёт</a:t>
            </a:r>
          </a:p>
          <a:p>
            <a:pPr>
              <a:buNone/>
            </a:pPr>
            <a:r>
              <a:rPr lang="ru-RU" sz="2800" b="1" u="sng" dirty="0" smtClean="0"/>
              <a:t>Методы исследования</a:t>
            </a:r>
            <a:r>
              <a:rPr lang="ru-RU" sz="2800" dirty="0" smtClean="0"/>
              <a:t>: поиск, анализ, синтез.</a:t>
            </a:r>
          </a:p>
          <a:p>
            <a:pPr>
              <a:buNone/>
            </a:pPr>
            <a:r>
              <a:rPr lang="ru-RU" sz="2800" b="1" u="sng" dirty="0" smtClean="0"/>
              <a:t>Виды  деятельности: 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- сбор информации; </a:t>
            </a:r>
          </a:p>
          <a:p>
            <a:r>
              <a:rPr lang="ru-RU" sz="2800" dirty="0" smtClean="0"/>
              <a:t>- проведение самостоятельного поиска информации по различным источникам, включая Интернет;  </a:t>
            </a:r>
          </a:p>
          <a:p>
            <a:r>
              <a:rPr lang="ru-RU" sz="2800" dirty="0" smtClean="0"/>
              <a:t>- отображение итогов исследования в компьютерной версии (презентация), оформление исследовательской работы.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0219" y="191729"/>
            <a:ext cx="10795819" cy="2285999"/>
          </a:xfrm>
        </p:spPr>
        <p:txBody>
          <a:bodyPr>
            <a:noAutofit/>
          </a:bodyPr>
          <a:lstStyle/>
          <a:p>
            <a:r>
              <a:rPr lang="ru-RU" sz="4400" dirty="0" smtClean="0">
                <a:solidFill>
                  <a:schemeClr val="tx1"/>
                </a:solidFill>
              </a:rPr>
              <a:t>Из истории</a:t>
            </a: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800" dirty="0" smtClean="0">
                <a:solidFill>
                  <a:schemeClr val="tx1"/>
                </a:solidFill>
              </a:rPr>
              <a:t>Армизонская районная больница была образована </a:t>
            </a:r>
            <a:r>
              <a:rPr lang="ru-RU" sz="2800" dirty="0" smtClean="0">
                <a:solidFill>
                  <a:schemeClr val="tx1"/>
                </a:solidFill>
              </a:rPr>
              <a:t>в </a:t>
            </a:r>
            <a:r>
              <a:rPr lang="ru-RU" sz="2800" dirty="0" smtClean="0">
                <a:solidFill>
                  <a:schemeClr val="tx1"/>
                </a:solidFill>
              </a:rPr>
              <a:t>1935 г. и находилась в непосредственном ведении отдела здравоохранения исполнительного комитета Армизонского района  Совета рабочих, крестьянских и красноармейских депутатов.</a:t>
            </a:r>
            <a:endParaRPr lang="ru-RU" sz="2800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Documents and Settings\U11\Рабочий стол\Новая папка\20151211_145515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15498" y="2770086"/>
            <a:ext cx="6858000" cy="38814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3397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317" y="383458"/>
            <a:ext cx="8815457" cy="6474542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Руководство делом здравоохранения на территории района было сосредоточено в районной больнице, так как кроме нее на территории района действовали Орловская, </a:t>
            </a:r>
            <a:r>
              <a:rPr lang="ru-RU" sz="2400" dirty="0" err="1" smtClean="0">
                <a:solidFill>
                  <a:schemeClr val="tx1"/>
                </a:solidFill>
              </a:rPr>
              <a:t>Красноорловская</a:t>
            </a:r>
            <a:r>
              <a:rPr lang="ru-RU" sz="2400" dirty="0" smtClean="0">
                <a:solidFill>
                  <a:schemeClr val="tx1"/>
                </a:solidFill>
              </a:rPr>
              <a:t>, Комсомольская больницы, фельдшерские и Фельдшерские акушерские пункты.</a:t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Ответственность за состояние лечебной и санитарно-профилактической работы в районе возлагалось на главного врача Варакина Николая Михайловича. При больнице было образовано санитарно-эпидемиологическое отделение. В штат районной больницы ввели должность заместителя главного врача по санитарной службе (он же руководил санитарно-эпидемиологическим отделением).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451" y="5854535"/>
            <a:ext cx="8596668" cy="9025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 descr="C:\Documents and Settings\U11\Рабочий стол\Новая папка\Лисенок 2 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60208" y="2583424"/>
            <a:ext cx="2796049" cy="42745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4854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24465"/>
            <a:ext cx="7434279" cy="6533535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 состав районной больницы входили следующие отделения: терапевтическое, инфекционное, хирургическое, родильное, санитарно-эпидемиологическое, амбулатория, </a:t>
            </a:r>
            <a:r>
              <a:rPr lang="ru-RU" sz="3600" dirty="0" err="1" smtClean="0"/>
              <a:t>рентгенкабинет</a:t>
            </a:r>
            <a:r>
              <a:rPr lang="ru-RU" sz="3600" dirty="0" smtClean="0"/>
              <a:t>, клиническая лаборатория, детская и женская консультации, стационарное отделение.</a:t>
            </a:r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Documents and Settings\U11\Рабочий стол\Новая папка\Лисенок 2 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78876" y="575187"/>
            <a:ext cx="3984319" cy="55748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350244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3458" y="235974"/>
            <a:ext cx="11415252" cy="3554361"/>
          </a:xfrm>
        </p:spPr>
        <p:txBody>
          <a:bodyPr>
            <a:noAutofit/>
          </a:bodyPr>
          <a:lstStyle/>
          <a:p>
            <a:r>
              <a:rPr lang="ru-RU" sz="2800" dirty="0" smtClean="0"/>
              <a:t>  </a:t>
            </a:r>
            <a:r>
              <a:rPr lang="ru-RU" sz="2400" dirty="0" smtClean="0"/>
              <a:t>Предположительно, в мае-августе 1965 г. был организован </a:t>
            </a:r>
            <a:r>
              <a:rPr lang="ru-RU" sz="2400" dirty="0" err="1" smtClean="0"/>
              <a:t>оргметодкабинет</a:t>
            </a:r>
            <a:r>
              <a:rPr lang="ru-RU" sz="2400" dirty="0" smtClean="0"/>
              <a:t> со штатом 3 единицы: заведующий методкабинетом, фельдшер, медицинский статист.</a:t>
            </a:r>
          </a:p>
          <a:p>
            <a:r>
              <a:rPr lang="ru-RU" sz="2400" dirty="0" smtClean="0"/>
              <a:t>ЦРБ осуществляла руководство здравоохранением в районе, лечебно-профилактическую работу и являлась организационно-методическим центром для учреждений здравоохранения района.</a:t>
            </a:r>
          </a:p>
          <a:p>
            <a:r>
              <a:rPr lang="ru-RU" sz="2400" dirty="0" smtClean="0"/>
              <a:t>В состав ЦРБ входили стационар, поликлиника, лечебно-диагностические кабинеты и лаборатории, отделение скорой медицинской помощи, </a:t>
            </a:r>
            <a:r>
              <a:rPr lang="ru-RU" sz="2400" dirty="0" err="1" smtClean="0"/>
              <a:t>оргметодкабинет</a:t>
            </a:r>
            <a:r>
              <a:rPr lang="ru-RU" sz="2400" dirty="0" smtClean="0"/>
              <a:t>. </a:t>
            </a:r>
            <a:r>
              <a:rPr lang="ru-RU" sz="2400" dirty="0" smtClean="0"/>
              <a:t>       (Снимок мед. персонала 1967г)</a:t>
            </a:r>
            <a:endParaRPr lang="ru-RU" sz="2400" dirty="0" smtClean="0"/>
          </a:p>
          <a:p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2050" name="Picture 2" descr="F:\Новая папка\20151211_1453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64077"/>
            <a:ext cx="8580120" cy="27874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24806813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344</TotalTime>
  <Words>1401</Words>
  <Application>Microsoft Office PowerPoint</Application>
  <PresentationFormat>Произвольный</PresentationFormat>
  <Paragraphs>72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Грань</vt:lpstr>
      <vt:lpstr>«История медицины села Армизонское» </vt:lpstr>
      <vt:lpstr>Цель работы: Познакомиться с историей медицины села Армизонское</vt:lpstr>
      <vt:lpstr>Слайд 3</vt:lpstr>
      <vt:lpstr>Актуальность:</vt:lpstr>
      <vt:lpstr>Слайд 5</vt:lpstr>
      <vt:lpstr>Из истории Армизонская районная больница была образована в 1935 г. и находилась в непосредственном ведении отдела здравоохранения исполнительного комитета Армизонского района  Совета рабочих, крестьянских и красноармейских депутатов.</vt:lpstr>
      <vt:lpstr>Руководство делом здравоохранения на территории района было сосредоточено в районной больнице, так как кроме нее на территории района действовали Орловская, Красноорловская, Комсомольская больницы, фельдшерские и Фельдшерские акушерские пункты.  Ответственность за состояние лечебной и санитарно-профилактической работы в районе возлагалось на главного врача Варакина Николая Михайловича. При больнице было образовано санитарно-эпидемиологическое отделение. В штат районной больницы ввели должность заместителя главного врача по санитарной службе (он же руководил санитарно-эпидемиологическим отделением).  </vt:lpstr>
      <vt:lpstr>Слайд 8</vt:lpstr>
      <vt:lpstr>Слайд 9</vt:lpstr>
      <vt:lpstr>Слайд 10</vt:lpstr>
      <vt:lpstr>                </vt:lpstr>
      <vt:lpstr> </vt:lpstr>
      <vt:lpstr>В структуре больницы находилось 7 лечебно-диагностических подразделений: клинико-диагностическая, биохимическая, серологическая лаборатории, отделение лучевой диагностики, кабинет функциональной диагностики (ЭКГ), физиотерапевтический кабинет, зал  лечебной физкультуры и массажа, отделение скорой мед. помощи. Мед. услуги в амбулаторных условиях оказывали хирургический кабинет, имевший операционную, перевязочную, 2 терапевтических кабинета, кабинеты: невропатолога, психиатра-нарколога, психотерапии, инфекционных заболеваний, окулиста, дерматовенеролога,  стоматолога, зубопротезный кабинет, смотровой кабинет на онкозаболевания, профилактических осмотров, процедурный, женская и детская консультации. В Капралихинской врачебной амбулатории, входившей в состав больницы,  имелись зубной кабинет, кабинет приема больных, клинико-диагностическая лаборатория, кабинет осмотра женщин. Кроме основных подразделений в больнице были вспомогательные подразделения: центральная стерилизационная аптека, пищеблок стационара, прачечная, гараж. </vt:lpstr>
      <vt:lpstr>Слайд 14</vt:lpstr>
      <vt:lpstr>Слайд 15</vt:lpstr>
      <vt:lpstr>Слайд 16</vt:lpstr>
      <vt:lpstr>Слайд 17</vt:lpstr>
      <vt:lpstr>В 2015 году Армизонская Областная больница №7 была реорганизована и присоединена к ГБУЗ ТО «Областная больница №4 г. Ишим  приёмное отделение Скорой помощи</vt:lpstr>
      <vt:lpstr>Детское отделение, родильное отделение, лаборатории, бухгалтерия.</vt:lpstr>
      <vt:lpstr>        Детская консультация</vt:lpstr>
      <vt:lpstr>      </vt:lpstr>
      <vt:lpstr>Фельдшер-акушер, стоматолог, хирург, врач функциональной диагностики, анестезиолог, кардиолог, ветеран труда, «Отличник здравоохранения СССР»… И это далеко не полный перечь медицинских профессий и почетных званий, которые воедино сплелись в одной семье - Ивана Павловича и Людмилы Ивановны Ляминых.  </vt:lpstr>
      <vt:lpstr>Выводы</vt:lpstr>
      <vt:lpstr>Спасибо за внимание!!!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«Корень имбиря» </dc:title>
  <dc:creator>muz</dc:creator>
  <cp:lastModifiedBy>U11</cp:lastModifiedBy>
  <cp:revision>42</cp:revision>
  <dcterms:created xsi:type="dcterms:W3CDTF">2014-04-18T04:01:50Z</dcterms:created>
  <dcterms:modified xsi:type="dcterms:W3CDTF">2015-12-13T16:41:32Z</dcterms:modified>
</cp:coreProperties>
</file>