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692696"/>
            <a:ext cx="5904656" cy="3240360"/>
          </a:xfrm>
        </p:spPr>
        <p:txBody>
          <a:bodyPr>
            <a:normAutofit/>
          </a:bodyPr>
          <a:lstStyle/>
          <a:p>
            <a:r>
              <a:rPr lang="ru-RU" dirty="0"/>
              <a:t>Рекомендации по преодолению дисграфии и дислексии у учащихся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149080"/>
            <a:ext cx="5114778" cy="1368152"/>
          </a:xfrm>
        </p:spPr>
        <p:txBody>
          <a:bodyPr/>
          <a:lstStyle/>
          <a:p>
            <a:r>
              <a:rPr lang="ru-RU" dirty="0" smtClean="0"/>
              <a:t>Автор: учитель-логопед </a:t>
            </a:r>
            <a:r>
              <a:rPr lang="ru-RU" dirty="0" err="1" smtClean="0"/>
              <a:t>В.А.Никифорова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084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/>
          </a:bodyPr>
          <a:lstStyle/>
          <a:p>
            <a:r>
              <a:rPr lang="ru-RU" dirty="0"/>
              <a:t> Частичное расстройство процессов письма и чтения обозначают терминами </a:t>
            </a:r>
            <a:r>
              <a:rPr lang="ru-RU" dirty="0" err="1"/>
              <a:t>дислексия</a:t>
            </a:r>
            <a:r>
              <a:rPr lang="ru-RU" dirty="0"/>
              <a:t> и </a:t>
            </a:r>
            <a:r>
              <a:rPr lang="ru-RU" dirty="0" err="1"/>
              <a:t>дисграфия</a:t>
            </a:r>
            <a:r>
              <a:rPr lang="ru-RU" dirty="0"/>
              <a:t>. Их основным симптомом является наличие стойких специфических ошибок (не связанные с применением орфографических правил) возникновение которых у учеников общеобразовательной школы не связано ни со снижением интеллектуального развития, ни с выраженными нарушениями слуха и зрения, ни с регулярностью школьного обучения. Нарушения чтения и письма обычно встречаются в сочетании.</a:t>
            </a:r>
          </a:p>
        </p:txBody>
      </p:sp>
    </p:spTree>
    <p:extLst>
      <p:ext uri="{BB962C8B-B14F-4D97-AF65-F5344CB8AC3E}">
        <p14:creationId xmlns:p14="http://schemas.microsoft.com/office/powerpoint/2010/main" val="33990999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 err="1"/>
              <a:t>Дислексия</a:t>
            </a:r>
            <a:r>
              <a:rPr lang="ru-RU" dirty="0"/>
              <a:t> и </a:t>
            </a:r>
            <a:r>
              <a:rPr lang="ru-RU" dirty="0" err="1"/>
              <a:t>дисграфия</a:t>
            </a:r>
            <a:r>
              <a:rPr lang="ru-RU" dirty="0"/>
              <a:t> могут быть обусловлены задержкой в формировании определенных функциональных систем, важных для освоения письменной речи, вследствие вредностей, действовавших в различные периоды развития ребенка. Кроме того, </a:t>
            </a:r>
            <a:r>
              <a:rPr lang="ru-RU" dirty="0" err="1"/>
              <a:t>дисграфия</a:t>
            </a:r>
            <a:r>
              <a:rPr lang="ru-RU" dirty="0"/>
              <a:t> и </a:t>
            </a:r>
            <a:r>
              <a:rPr lang="ru-RU" dirty="0" err="1"/>
              <a:t>дислексия</a:t>
            </a:r>
            <a:r>
              <a:rPr lang="ru-RU" dirty="0"/>
              <a:t> возникают при органических речевых расстройствах.</a:t>
            </a:r>
          </a:p>
          <a:p>
            <a:r>
              <a:rPr lang="ru-RU" dirty="0"/>
              <a:t>         Значительно чаще встречаются ошибки в словоизменении, словоупотреблении предлогов, свидетельствующие о недостаточном овладении лексико-грамматическим составом языка. Эти ошибки носят ярко выраженный и стойкий характер и препятствуют усвоению различных разделов программы по русскому языку не только в младших классах, но и в средних и даже старших классах.</a:t>
            </a:r>
          </a:p>
          <a:p>
            <a:r>
              <a:rPr lang="ru-RU" dirty="0"/>
              <a:t>          </a:t>
            </a:r>
            <a:r>
              <a:rPr lang="ru-RU" dirty="0" err="1"/>
              <a:t>Дислексия</a:t>
            </a:r>
            <a:r>
              <a:rPr lang="ru-RU" dirty="0"/>
              <a:t> и </a:t>
            </a:r>
            <a:r>
              <a:rPr lang="ru-RU" dirty="0" err="1"/>
              <a:t>дисграфия</a:t>
            </a:r>
            <a:r>
              <a:rPr lang="ru-RU" dirty="0"/>
              <a:t> могут быть следствием расстройства, связанного с нарушением восприятия пространства и времени, недостаточной </a:t>
            </a:r>
            <a:r>
              <a:rPr lang="ru-RU" dirty="0" err="1"/>
              <a:t>сформированностью</a:t>
            </a:r>
            <a:r>
              <a:rPr lang="ru-RU" dirty="0"/>
              <a:t> пространственных и временных представлений, так как процесс письма и чтения четко ориентирован в пространственных координатах и временной последовательности.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5990487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Коррекционная работа </a:t>
            </a:r>
            <a:br>
              <a:rPr lang="ru-RU" dirty="0" smtClean="0"/>
            </a:br>
            <a:r>
              <a:rPr lang="ru-RU" dirty="0" smtClean="0"/>
              <a:t>над преодолением ошибок письма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u="sng" dirty="0"/>
              <a:t>1) Пропуск букв в словах.</a:t>
            </a:r>
          </a:p>
          <a:p>
            <a:r>
              <a:rPr lang="ru-RU" dirty="0"/>
              <a:t>Сначала работа ведется по формированию простых форм звукового анализа:</a:t>
            </a:r>
          </a:p>
          <a:p>
            <a:r>
              <a:rPr lang="ru-RU" dirty="0"/>
              <a:t>•	уточнить и закрепить правильную артикуляцию сначала гласных, затем согласных звуков и узнавать звуки (гласные) по показу беззвучной артикуляции;</a:t>
            </a:r>
          </a:p>
          <a:p>
            <a:r>
              <a:rPr lang="ru-RU" dirty="0"/>
              <a:t>•	учить узнавать гласные и согласные звуки на слух в начале, в середине, в конце слова;</a:t>
            </a:r>
          </a:p>
          <a:p>
            <a:r>
              <a:rPr lang="ru-RU" dirty="0"/>
              <a:t>Прием:</a:t>
            </a:r>
          </a:p>
          <a:p>
            <a:r>
              <a:rPr lang="ru-RU" dirty="0"/>
              <a:t>•	Поднять букву, соответствующую заданному названному звуку;</a:t>
            </a:r>
          </a:p>
          <a:p>
            <a:r>
              <a:rPr lang="ru-RU" dirty="0"/>
              <a:t>•	Отобрать картинки, в названиях которых содержится определенный звук;</a:t>
            </a:r>
          </a:p>
          <a:p>
            <a:r>
              <a:rPr lang="ru-RU" dirty="0"/>
              <a:t>•	Записать из диктуемых только те слова, которые содержат заданную букву;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1573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7239000" cy="59766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•	Дописать недостающую в конце слова букву;</a:t>
            </a:r>
          </a:p>
          <a:p>
            <a:r>
              <a:rPr lang="ru-RU" dirty="0"/>
              <a:t>•	Подобрать слова так, чтобы последний звук заданного слова стал первым звуком следующего;</a:t>
            </a:r>
          </a:p>
          <a:p>
            <a:r>
              <a:rPr lang="ru-RU" dirty="0"/>
              <a:t>•	Зашифровать слова, название картинки вместо всего слова написать только заданную букву, расставляя вместо остальных букв прочерки — например:  — - ш — - (кошка) и др..</a:t>
            </a:r>
          </a:p>
          <a:p>
            <a:r>
              <a:rPr lang="ru-RU" dirty="0"/>
              <a:t>Развитие сложных форм звукового анализа:</a:t>
            </a:r>
          </a:p>
          <a:p>
            <a:r>
              <a:rPr lang="ru-RU" dirty="0"/>
              <a:t>•	Составлять сложные слова, заменив в них гласные или согласные буквы (кот — кит, день — пень);</a:t>
            </a:r>
          </a:p>
          <a:p>
            <a:r>
              <a:rPr lang="ru-RU" dirty="0"/>
              <a:t>•	Определять количество и последовательность звуков в словах ( сначала в коротких, затем в длинных).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7322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7239000" cy="590465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u="sng" dirty="0"/>
              <a:t>2) Замена букв по акустико-артикуляционному сходству (глухие — звонкие, свистящие, шипящие, сонорные и другие звуки).</a:t>
            </a:r>
          </a:p>
          <a:p>
            <a:r>
              <a:rPr lang="ru-RU" dirty="0"/>
              <a:t>          При наличии таких специфических ошибок на письме и при чтении работа должна быть направлена на совершенствование фонематического восприятия правильных фонематических представлений.</a:t>
            </a:r>
          </a:p>
          <a:p>
            <a:r>
              <a:rPr lang="ru-RU" dirty="0"/>
              <a:t>•	Сравнение артикуляции пары звуков (например «д — т», установление сходства и различия — «д» — звонкий, «т» — глухой и т.д. )</a:t>
            </a:r>
          </a:p>
          <a:p>
            <a:r>
              <a:rPr lang="ru-RU" dirty="0"/>
              <a:t>•	Соотнесение их с соответствующими буквами с выделением характерных признаков букв ( «т» — три палочки, «д» — одна, длинная).</a:t>
            </a:r>
          </a:p>
          <a:p>
            <a:r>
              <a:rPr lang="ru-RU" dirty="0"/>
              <a:t>•	Чтение и запись слогов.</a:t>
            </a:r>
          </a:p>
          <a:p>
            <a:r>
              <a:rPr lang="ru-RU" dirty="0"/>
              <a:t>•	Чтение и запись слов.</a:t>
            </a:r>
          </a:p>
          <a:p>
            <a:r>
              <a:rPr lang="ru-RU" dirty="0"/>
              <a:t>•	Сопоставление по смыслу и звучанию слов — паронимов (день — тень, дочка — точка).</a:t>
            </a:r>
          </a:p>
          <a:p>
            <a:r>
              <a:rPr lang="ru-RU" dirty="0"/>
              <a:t>•	Дифференциация в словах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23705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u="sng" dirty="0"/>
              <a:t>3)Замена букв по кинетическому сходству (б-д, о-а, и — у, т — п, л — м, х — ж)</a:t>
            </a:r>
          </a:p>
          <a:p>
            <a:r>
              <a:rPr lang="ru-RU" dirty="0"/>
              <a:t>          Работа начинается с развития зрительно — пространственного восприятия, умения ориентироваться в пространственном расположении элементов целостной фигуры.</a:t>
            </a:r>
          </a:p>
          <a:p>
            <a:r>
              <a:rPr lang="ru-RU" dirty="0"/>
              <a:t>          Приемом является поэлементная запись смешиваемых букв с проговариванием. Работа должна включать такой комплекс упражнений, который направлен на закрепление связи между акустическим, произносительным, зрительным и двигательными образами буквы. К работе над формированием целостного образа буквы как письменного знака должны привлекаться все анализаторы.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3969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08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Примерная схема работы по дифференциации смешиваемых </a:t>
            </a:r>
            <a:r>
              <a:rPr lang="ru-RU" dirty="0" smtClean="0"/>
              <a:t>букв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239000" cy="42508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•</a:t>
            </a:r>
            <a:r>
              <a:rPr lang="ru-RU" dirty="0"/>
              <a:t>	Уточнение артикуляции звуков (как произносите каждый звук: положение губ, языка).</a:t>
            </a:r>
          </a:p>
          <a:p>
            <a:r>
              <a:rPr lang="ru-RU" dirty="0"/>
              <a:t>•	Сопоставление звука по артикуляции (сходство и различие).</a:t>
            </a:r>
          </a:p>
          <a:p>
            <a:r>
              <a:rPr lang="ru-RU" dirty="0"/>
              <a:t>•	Соотнесение звука с буквой. Установление сигнальных признаков каждой буквы.</a:t>
            </a:r>
          </a:p>
          <a:p>
            <a:r>
              <a:rPr lang="ru-RU" dirty="0"/>
              <a:t>•	Чтение слогов (таблица слогов выполнена в рукописном шрифте).</a:t>
            </a:r>
          </a:p>
          <a:p>
            <a:r>
              <a:rPr lang="ru-RU" dirty="0"/>
              <a:t>•	Конструирование букв из элементов.</a:t>
            </a:r>
          </a:p>
          <a:p>
            <a:r>
              <a:rPr lang="ru-RU" dirty="0"/>
              <a:t>•	Поэлементная запись букв с проговариванием.</a:t>
            </a:r>
          </a:p>
          <a:p>
            <a:r>
              <a:rPr lang="ru-RU" dirty="0"/>
              <a:t>•	Диктант слогов (диктовка серии слогов, отраженное проговаривание хором, запись серии слогов).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5763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27168" cy="3888432"/>
          </a:xfrm>
        </p:spPr>
        <p:txBody>
          <a:bodyPr>
            <a:normAutofit/>
          </a:bodyPr>
          <a:lstStyle/>
          <a:p>
            <a:r>
              <a:rPr lang="ru-RU" sz="2800" dirty="0"/>
              <a:t>Нарушения внимания и навыков контроля </a:t>
            </a:r>
            <a:r>
              <a:rPr lang="ru-RU" sz="2800" dirty="0" smtClean="0"/>
              <a:t>чаще </a:t>
            </a:r>
            <a:r>
              <a:rPr lang="ru-RU" sz="2800" dirty="0"/>
              <a:t>сопутствуют и усугубляют дефекты письменной речи.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Поэтому </a:t>
            </a:r>
            <a:r>
              <a:rPr lang="ru-RU" sz="2800" dirty="0"/>
              <a:t>целесообразно в коррекционно-педагогическую работу включать упражнения по развитию внимания.</a:t>
            </a:r>
          </a:p>
        </p:txBody>
      </p:sp>
    </p:spTree>
    <p:extLst>
      <p:ext uri="{BB962C8B-B14F-4D97-AF65-F5344CB8AC3E}">
        <p14:creationId xmlns:p14="http://schemas.microsoft.com/office/powerpoint/2010/main" val="39104353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390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Рекомендации по преодолению дисграфии и дислексии у учащихся</vt:lpstr>
      <vt:lpstr>Презентация PowerPoint</vt:lpstr>
      <vt:lpstr>Презентация PowerPoint</vt:lpstr>
      <vt:lpstr>Коррекционная работа  над преодолением ошибок письма.</vt:lpstr>
      <vt:lpstr>Презентация PowerPoint</vt:lpstr>
      <vt:lpstr>Презентация PowerPoint</vt:lpstr>
      <vt:lpstr>Презентация PowerPoint</vt:lpstr>
      <vt:lpstr>Примерная схема работы по дифференциации смешиваемых букв </vt:lpstr>
      <vt:lpstr>Нарушения внимания и навыков контроля чаще сопутствуют и усугубляют дефекты письменной речи.  Поэтому целесообразно в коррекционно-педагогическую работу включать упражнения по развитию внимания.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преодолению дисграфии и дислексии у учащихся</dc:title>
  <dc:creator>Никифорова В А</dc:creator>
  <cp:lastModifiedBy>Никифорова В А</cp:lastModifiedBy>
  <cp:revision>3</cp:revision>
  <dcterms:created xsi:type="dcterms:W3CDTF">2020-12-24T23:53:09Z</dcterms:created>
  <dcterms:modified xsi:type="dcterms:W3CDTF">2020-12-25T00:22:30Z</dcterms:modified>
</cp:coreProperties>
</file>