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2" r:id="rId3"/>
    <p:sldId id="276" r:id="rId4"/>
    <p:sldId id="277" r:id="rId5"/>
    <p:sldId id="257" r:id="rId6"/>
    <p:sldId id="258" r:id="rId7"/>
    <p:sldId id="272" r:id="rId8"/>
    <p:sldId id="264" r:id="rId9"/>
    <p:sldId id="273" r:id="rId10"/>
    <p:sldId id="275" r:id="rId11"/>
    <p:sldId id="274" r:id="rId12"/>
    <p:sldId id="263" r:id="rId13"/>
    <p:sldId id="271" r:id="rId14"/>
    <p:sldId id="261" r:id="rId15"/>
    <p:sldId id="260" r:id="rId16"/>
    <p:sldId id="262" r:id="rId17"/>
    <p:sldId id="265" r:id="rId18"/>
    <p:sldId id="266" r:id="rId19"/>
    <p:sldId id="268" r:id="rId20"/>
    <p:sldId id="269" r:id="rId21"/>
    <p:sldId id="278" r:id="rId22"/>
    <p:sldId id="279" r:id="rId23"/>
    <p:sldId id="280" r:id="rId24"/>
    <p:sldId id="281" r:id="rId25"/>
    <p:sldId id="283" r:id="rId26"/>
    <p:sldId id="284" r:id="rId27"/>
    <p:sldId id="27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title>
      <c:tx>
        <c:rich>
          <a:bodyPr/>
          <a:lstStyle/>
          <a:p>
            <a:pPr>
              <a:defRPr sz="2400"/>
            </a:pPr>
            <a:r>
              <a:rPr lang="ru-RU" sz="2800" dirty="0"/>
              <a:t>С чем у Вас ассоциируется Москва?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 чем у Вас ассоциируется Москва?</c:v>
                </c:pt>
              </c:strCache>
            </c:strRef>
          </c:tx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А) С Красной площадью</c:v>
                </c:pt>
                <c:pt idx="1">
                  <c:v>Б) С ВДНХ</c:v>
                </c:pt>
                <c:pt idx="2">
                  <c:v>В) С ул. Арбат</c:v>
                </c:pt>
                <c:pt idx="3">
                  <c:v>Г) Свой вариант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egendEntry>
        <c:idx val="0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2000"/>
            </a:pPr>
            <a:endParaRPr lang="ru-RU"/>
          </a:p>
        </c:txPr>
      </c:legendEntry>
      <c:layout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title>
      <c:tx>
        <c:rich>
          <a:bodyPr/>
          <a:lstStyle/>
          <a:p>
            <a:pPr>
              <a:defRPr sz="2400"/>
            </a:pPr>
            <a:r>
              <a:rPr lang="ru-RU" sz="2800" dirty="0"/>
              <a:t>Как часто Вы посещаете достопримечательности Москвы?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часто Вы посещаете достопримечательности Москвы?</c:v>
                </c:pt>
              </c:strCache>
            </c:strRef>
          </c:tx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А) Более двух раз в месяц.</c:v>
                </c:pt>
                <c:pt idx="1">
                  <c:v>Б) Два-три раза в месяц</c:v>
                </c:pt>
                <c:pt idx="2">
                  <c:v>В) Несколько раз в год.</c:v>
                </c:pt>
                <c:pt idx="3">
                  <c:v>Г) Очень редко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8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egendEntry>
        <c:idx val="0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2000"/>
            </a:pPr>
            <a:endParaRPr lang="ru-RU"/>
          </a:p>
        </c:txPr>
      </c:legendEntry>
      <c:layout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title>
      <c:tx>
        <c:rich>
          <a:bodyPr/>
          <a:lstStyle/>
          <a:p>
            <a:pPr>
              <a:defRPr sz="3200"/>
            </a:pPr>
            <a:r>
              <a:rPr lang="ru-RU" sz="3600" dirty="0"/>
              <a:t>Понравился ли Вам этот город?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Понравился ли Вам этот город?</c:v>
                </c:pt>
              </c:strCache>
            </c:strRef>
          </c:tx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Percent val="1"/>
          </c:dLbls>
          <c:cat>
            <c:strRef>
              <c:f>Лист1!$A$2:$A$4</c:f>
              <c:strCache>
                <c:ptCount val="3"/>
                <c:pt idx="0">
                  <c:v>А) Да, очень.</c:v>
                </c:pt>
                <c:pt idx="1">
                  <c:v>Да, в целом понравилось</c:v>
                </c:pt>
                <c:pt idx="2">
                  <c:v>В) ничего особенного.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</c:v>
                </c:pt>
                <c:pt idx="1">
                  <c:v>12</c:v>
                </c:pt>
                <c:pt idx="2">
                  <c:v>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egendEntry>
        <c:idx val="0"/>
        <c:txPr>
          <a:bodyPr/>
          <a:lstStyle/>
          <a:p>
            <a:pPr>
              <a:defRPr sz="2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4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2400"/>
            </a:pPr>
            <a:endParaRPr lang="ru-RU"/>
          </a:p>
        </c:txPr>
      </c:legendEntry>
      <c:layout>
        <c:manualLayout>
          <c:xMode val="edge"/>
          <c:yMode val="edge"/>
          <c:x val="7.8950816258143691E-3"/>
          <c:y val="0.14354894380781444"/>
          <c:w val="0.98265039328059145"/>
          <c:h val="0.19909855492659578"/>
        </c:manualLayout>
      </c:layout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7"/>
  <c:chart>
    <c:title>
      <c:tx>
        <c:rich>
          <a:bodyPr/>
          <a:lstStyle/>
          <a:p>
            <a:pPr>
              <a:defRPr sz="2800"/>
            </a:pPr>
            <a:r>
              <a:rPr lang="ru-RU" sz="2800" dirty="0"/>
              <a:t>Хотели бы Вы ещё раз посетить Москву?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Хотели бы Вы ещё раз посетить Москву?</c:v>
                </c:pt>
              </c:strCache>
            </c:strRef>
          </c:tx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А) Да, очень</c:v>
                </c:pt>
                <c:pt idx="1">
                  <c:v>Б) Скорее всего.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</c:v>
                </c:pt>
                <c:pt idx="1">
                  <c:v>11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6.4503894847475152E-2"/>
          <c:y val="0.11744641034845285"/>
          <c:w val="0.8085604795140755"/>
          <c:h val="0.11482646556040925"/>
        </c:manualLayout>
      </c:layout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D2388-EA75-42C3-8744-9AF6980FBB03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6EA02-9326-4089-9D13-AA3DAB599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885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fs00.infourok.ru/images/doc/184/211324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266429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Москва</a:t>
            </a: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rPr>
              <a:t>  </a:t>
            </a:r>
            <a:r>
              <a:rPr lang="ru-RU" sz="7200" b="1" dirty="0" smtClean="0">
                <a:cs typeface="Times New Roman" pitchFamily="18" charset="0"/>
              </a:rPr>
              <a:t>– </a:t>
            </a:r>
            <a:r>
              <a:rPr lang="ru-RU" sz="4800" b="1" dirty="0" smtClean="0">
                <a:cs typeface="Times New Roman" pitchFamily="18" charset="0"/>
              </a:rPr>
              <a:t>столица     нашей Родины</a:t>
            </a:r>
            <a:br>
              <a:rPr lang="ru-RU" sz="4800" b="1" dirty="0" smtClean="0">
                <a:cs typeface="Times New Roman" pitchFamily="18" charset="0"/>
              </a:rPr>
            </a:br>
            <a:r>
              <a:rPr lang="ru-RU" sz="4800" b="1" dirty="0" smtClean="0">
                <a:cs typeface="Times New Roman" pitchFamily="18" charset="0"/>
              </a:rPr>
              <a:t>и международный туристический центр</a:t>
            </a:r>
            <a:endParaRPr lang="ru-RU" sz="4800" b="1" dirty="0"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3548" y="5500702"/>
            <a:ext cx="8136904" cy="8572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  <a:t>Презентацию подготовили ученицы 9-а класса   </a:t>
            </a:r>
          </a:p>
          <a:p>
            <a: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  <a:t>Меликян Светлана и </a:t>
            </a:r>
            <a:r>
              <a:rPr lang="ru-RU" sz="2800" b="1" dirty="0" err="1" smtClean="0">
                <a:solidFill>
                  <a:schemeClr val="tx1"/>
                </a:solidFill>
                <a:cs typeface="Times New Roman" pitchFamily="18" charset="0"/>
              </a:rPr>
              <a:t>Красовицкая</a:t>
            </a:r>
            <a: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  <a:t> Диана</a:t>
            </a:r>
            <a:endParaRPr lang="ru-RU" sz="28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s00.infourok.ru/images/doc/184/211324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/>
              <a:t>Поклонная гора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72819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Поклонная гора</a:t>
            </a:r>
            <a:r>
              <a:rPr lang="ru-RU" sz="2000" dirty="0"/>
              <a:t> </a:t>
            </a:r>
            <a:r>
              <a:rPr lang="ru-RU" sz="2000" dirty="0" smtClean="0"/>
              <a:t>или </a:t>
            </a:r>
            <a:r>
              <a:rPr lang="ru-RU" sz="2000" dirty="0"/>
              <a:t>Парк </a:t>
            </a:r>
            <a:r>
              <a:rPr lang="ru-RU" sz="2000" dirty="0" smtClean="0"/>
              <a:t>Победы - мемориальный </a:t>
            </a:r>
            <a:r>
              <a:rPr lang="ru-RU" sz="2000" dirty="0"/>
              <a:t>парк в Москве, созданный для </a:t>
            </a:r>
            <a:r>
              <a:rPr lang="ru-RU" sz="2000" dirty="0" err="1"/>
              <a:t>восславления</a:t>
            </a:r>
            <a:r>
              <a:rPr lang="ru-RU" sz="2000" dirty="0"/>
              <a:t> и увековечивания памяти погибших и пропавших без вести в Великой Отечественной войне. Со всех концов страны сюда приезжают граждане России, чтобы отдать дань уважения защитникам Отечества.</a:t>
            </a:r>
          </a:p>
        </p:txBody>
      </p:sp>
      <p:pic>
        <p:nvPicPr>
          <p:cNvPr id="5126" name="Picture 6" descr="http://e-classic.ru/web/images/chem-nochyu-den-mojno-sdelat-20962-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3569442" cy="2428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8" name="Picture 8" descr="http://cs617529.vk.me/v617529676/1f58b/lVqEmBZoDx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60848"/>
            <a:ext cx="3569442" cy="2428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30" name="Picture 10" descr="http://archive.today/ys0eE/15bd0b7e4e0d0837e8f7bd69c4722a58102dfa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13375"/>
            <a:ext cx="2639142" cy="2976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0070782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s00.infourok.ru/images/doc/184/211324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7" y="0"/>
            <a:ext cx="9144000" cy="6858001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3960440" cy="554461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ВДНХ</a:t>
            </a:r>
            <a:r>
              <a:rPr lang="ru-RU" sz="2000" b="1" dirty="0" smtClean="0"/>
              <a:t> </a:t>
            </a:r>
            <a:r>
              <a:rPr lang="ru-RU" sz="2000" dirty="0" smtClean="0"/>
              <a:t>- выставка </a:t>
            </a:r>
            <a:r>
              <a:rPr lang="ru-RU" sz="2000" dirty="0"/>
              <a:t>достижений народного </a:t>
            </a:r>
            <a:r>
              <a:rPr lang="ru-RU" sz="2000" dirty="0" smtClean="0"/>
              <a:t>хозяйства. </a:t>
            </a:r>
            <a:r>
              <a:rPr lang="ru-RU" sz="2000" dirty="0"/>
              <a:t>Входит в 50 крупнейших выставочных центров </a:t>
            </a:r>
            <a:r>
              <a:rPr lang="ru-RU" sz="2000" dirty="0" smtClean="0"/>
              <a:t>мира. </a:t>
            </a:r>
            <a:r>
              <a:rPr lang="ru-RU" sz="2000" dirty="0"/>
              <a:t>Выставочный комплекс был официально открыт в </a:t>
            </a:r>
            <a:r>
              <a:rPr lang="ru-RU" sz="2000" dirty="0" smtClean="0"/>
              <a:t>1939 году</a:t>
            </a:r>
            <a:r>
              <a:rPr lang="ru-RU" sz="2000" dirty="0"/>
              <a:t> как «Всесоюзная сельскохозяйственная выставка» </a:t>
            </a:r>
            <a:r>
              <a:rPr lang="ru-RU" sz="2000" dirty="0" smtClean="0"/>
              <a:t>и </a:t>
            </a:r>
            <a:r>
              <a:rPr lang="ru-RU" sz="2000" dirty="0"/>
              <a:t>действовал до 1941 года</a:t>
            </a:r>
            <a:r>
              <a:rPr lang="ru-RU" sz="2000" dirty="0" smtClean="0"/>
              <a:t>. </a:t>
            </a:r>
            <a:r>
              <a:rPr lang="ru-RU" sz="2000" b="1" dirty="0"/>
              <a:t>Фонтан «Дружба народов»</a:t>
            </a:r>
            <a:r>
              <a:rPr lang="ru-RU" sz="2000" dirty="0"/>
              <a:t> </a:t>
            </a:r>
            <a:r>
              <a:rPr lang="ru-RU" sz="2000" dirty="0" smtClean="0"/>
              <a:t>- </a:t>
            </a:r>
            <a:r>
              <a:rPr lang="ru-RU" sz="2000" dirty="0"/>
              <a:t>это один из главных символов ВДНХ</a:t>
            </a:r>
            <a:r>
              <a:rPr lang="ru-RU" sz="2000" dirty="0" smtClean="0"/>
              <a:t>. </a:t>
            </a:r>
            <a:r>
              <a:rPr lang="ru-RU" sz="2000" dirty="0"/>
              <a:t>Вокруг него установлены, покрытые сусальным золотом, 16 девушек, символизирующих республики </a:t>
            </a:r>
            <a:r>
              <a:rPr lang="ru-RU" sz="2000" dirty="0" smtClean="0"/>
              <a:t>СССР.</a:t>
            </a:r>
            <a:endParaRPr lang="ru-RU" sz="2000" dirty="0"/>
          </a:p>
        </p:txBody>
      </p:sp>
      <p:pic>
        <p:nvPicPr>
          <p:cNvPr id="4098" name="Picture 2" descr="http://cs622126.vk.me/v622126179/434e1/6nfT91iW1B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947" y="1196752"/>
            <a:ext cx="3747496" cy="2506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http://www.2do2go.ru/uploads/full/7955b9890d93dcf7309d7e034a484ff9_w960_h20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947" y="3933056"/>
            <a:ext cx="3747496" cy="2506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90262711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s00.infourok.ru/images/doc/184/211324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832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52736"/>
            <a:ext cx="8229600" cy="108012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cs typeface="Times New Roman" pitchFamily="18" charset="0"/>
              </a:rPr>
              <a:t>Аллея Космонавтов</a:t>
            </a:r>
            <a:endParaRPr lang="ru-RU" sz="6000" b="1" dirty="0"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2204864"/>
            <a:ext cx="4114800" cy="398002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Память о достижениях советских космонавтов и ученых в Москве была увековечена в том числе созданием мемориальной </a:t>
            </a:r>
            <a:r>
              <a:rPr lang="ru-RU" sz="2800" b="1" dirty="0" smtClean="0"/>
              <a:t>Аллеи Космонавтов </a:t>
            </a:r>
            <a:r>
              <a:rPr lang="ru-RU" sz="2800" dirty="0" smtClean="0"/>
              <a:t>на северо-западе столицы.</a:t>
            </a:r>
            <a:endParaRPr lang="ru-RU" sz="2800" dirty="0"/>
          </a:p>
        </p:txBody>
      </p:sp>
      <p:pic>
        <p:nvPicPr>
          <p:cNvPr id="5122" name="Picture 2" descr="http://i.timeout.ru/pix/resize/419/151/707x47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2132856"/>
            <a:ext cx="3571900" cy="238463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5124" name="Picture 4" descr="http://lifeglobe.net/media/entry/263/85d74c5a1bd6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9632" y="4077072"/>
            <a:ext cx="3571900" cy="238463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s00.infourok.ru/images/doc/184/211324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244827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Среди тех, чьи заслуги были увековечены на аллее – первый космонавт мира </a:t>
            </a:r>
            <a:r>
              <a:rPr lang="ru-RU" sz="2000" b="1" dirty="0" smtClean="0"/>
              <a:t>Юрий Гагарин</a:t>
            </a:r>
            <a:r>
              <a:rPr lang="ru-RU" sz="2000" dirty="0" smtClean="0"/>
              <a:t>, первая женщина-космонавт </a:t>
            </a:r>
            <a:r>
              <a:rPr lang="ru-RU" sz="2000" b="1" dirty="0" smtClean="0"/>
              <a:t>Валентина Терешкова</a:t>
            </a:r>
            <a:r>
              <a:rPr lang="ru-RU" sz="2000" dirty="0" smtClean="0"/>
              <a:t>, учёный и конструктор </a:t>
            </a:r>
            <a:r>
              <a:rPr lang="ru-RU" sz="2000" b="1" dirty="0" smtClean="0"/>
              <a:t>Сергей Королёв</a:t>
            </a:r>
            <a:r>
              <a:rPr lang="ru-RU" sz="2000" dirty="0" smtClean="0"/>
              <a:t>, космонавты </a:t>
            </a:r>
            <a:r>
              <a:rPr lang="ru-RU" sz="2000" b="1" dirty="0" smtClean="0"/>
              <a:t>Владимир Комаров</a:t>
            </a:r>
            <a:r>
              <a:rPr lang="ru-RU" sz="2000" dirty="0" smtClean="0"/>
              <a:t>, </a:t>
            </a:r>
            <a:r>
              <a:rPr lang="ru-RU" sz="2000" b="1" dirty="0" smtClean="0"/>
              <a:t>Павел Беляев </a:t>
            </a:r>
            <a:r>
              <a:rPr lang="ru-RU" sz="2000" dirty="0" smtClean="0"/>
              <a:t>и </a:t>
            </a:r>
            <a:r>
              <a:rPr lang="ru-RU" sz="2000" b="1" dirty="0" smtClean="0"/>
              <a:t>Алексей Леонов</a:t>
            </a:r>
            <a:r>
              <a:rPr lang="ru-RU" sz="2000" dirty="0" smtClean="0"/>
              <a:t>. Завершает эту аллею славы советской науки памятник основоположнику космической теории </a:t>
            </a:r>
            <a:r>
              <a:rPr lang="ru-RU" sz="2000" b="1" dirty="0" smtClean="0"/>
              <a:t>Константину Циолковскому </a:t>
            </a:r>
            <a:r>
              <a:rPr lang="ru-RU" sz="2000" dirty="0" smtClean="0"/>
              <a:t>и стометровый </a:t>
            </a:r>
            <a:r>
              <a:rPr lang="ru-RU" sz="2000" b="1" dirty="0" smtClean="0"/>
              <a:t>монумент «Покорителям космоса».</a:t>
            </a:r>
            <a:endParaRPr lang="ru-RU" sz="2000" b="1" dirty="0"/>
          </a:p>
        </p:txBody>
      </p:sp>
      <p:pic>
        <p:nvPicPr>
          <p:cNvPr id="1026" name="Picture 2" descr="http://img-fotki.yandex.ru/get/4209/bonoooooo.19d/0_2b473_dbf0c814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2232248" cy="3363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http://static.panoramio.com/photos/original/207942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894" y="188640"/>
            <a:ext cx="2232248" cy="3363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http://img-fotki.yandex.ru/get/4907/matronchik.0/0_601d2_f8688e49_XX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414" y="764704"/>
            <a:ext cx="2232248" cy="3363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 descr="http://lifeglobe.net/media/entry/263/komarov_moskva__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0008"/>
            <a:ext cx="2232248" cy="3363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4" name="Picture 10" descr="http://static.panoramio.com/photos/large/2079419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08" y="769874"/>
            <a:ext cx="2232248" cy="3357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6" name="Picture 12" descr="http://static.panoramio.com/photos/large/2079413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8640"/>
            <a:ext cx="2232248" cy="3363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8" name="Picture 14" descr="http://www.statopotenza.eu/wp-content/uploads/2013/05/Tzjolkovskij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1143"/>
            <a:ext cx="3268962" cy="3855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40" name="Picture 16" descr="http://tn.clashot.com/thumbs/1028088/51096627/thumb_w80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4203"/>
            <a:ext cx="3268962" cy="3849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8233486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s00.infourok.ru/images/doc/184/211324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19256" cy="187220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Нельзя обойти вниманием и величественные соборы, такие, как </a:t>
            </a:r>
            <a:r>
              <a:rPr lang="ru-RU" b="1" dirty="0" smtClean="0">
                <a:cs typeface="Times New Roman" pitchFamily="18" charset="0"/>
              </a:rPr>
              <a:t>собор Василия Блаженного, храм Христа Спасителя</a:t>
            </a:r>
            <a:r>
              <a:rPr lang="ru-RU" dirty="0" smtClean="0">
                <a:cs typeface="Times New Roman" pitchFamily="18" charset="0"/>
              </a:rPr>
              <a:t>, и  </a:t>
            </a:r>
            <a:r>
              <a:rPr lang="ru-RU" b="1" dirty="0" smtClean="0">
                <a:cs typeface="Times New Roman" pitchFamily="18" charset="0"/>
              </a:rPr>
              <a:t>Новодевичий монастырь</a:t>
            </a:r>
            <a:r>
              <a:rPr lang="ru-RU" dirty="0" smtClean="0">
                <a:cs typeface="Times New Roman" pitchFamily="18" charset="0"/>
              </a:rPr>
              <a:t>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7170" name="Picture 2" descr="http://www.filipoc.ru/attaches/posts/rodina/2015-01-18/sem-chudes-rossii-/ff780f5d267d8544d387d58dee4f5d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37512"/>
            <a:ext cx="3286148" cy="24643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7172" name="Picture 4" descr="http://www.logoslovo.ru/media/pic_middle/5/157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064" y="3356750"/>
            <a:ext cx="3286148" cy="246461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7174" name="Picture 6" descr="http://unesco.ru/media/2009/11/125910585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808" y="4043787"/>
            <a:ext cx="3286149" cy="246461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s00.infourok.ru/images/doc/184/211324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85860"/>
            <a:ext cx="3962720" cy="535785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Большой интерес у туристов вызывают московские и подмосковные усадьбы, например, знаменитые              </a:t>
            </a:r>
            <a:r>
              <a:rPr lang="ru-RU" b="1" dirty="0" smtClean="0">
                <a:cs typeface="Times New Roman" pitchFamily="18" charset="0"/>
              </a:rPr>
              <a:t>Царицыно, Архангельское, Коломенское, Кусково </a:t>
            </a:r>
            <a:r>
              <a:rPr lang="ru-RU" dirty="0" smtClean="0">
                <a:cs typeface="Times New Roman" pitchFamily="18" charset="0"/>
              </a:rPr>
              <a:t>благодаря прекрасной архитектуре и знаменитым хозяевам.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8194" name="Picture 2" descr="http://www.fototraveller.ru/articles/tsaritsyno/tsaritsyno_1024_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080" y="620688"/>
            <a:ext cx="3427350" cy="228601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8196" name="Picture 4" descr="http://www.1salamandra1.ru/iii/kkk/arhangelskoe-1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3" y="1916832"/>
            <a:ext cx="3138355" cy="217885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8198" name="Picture 6" descr="http://terrania.ru/wp-content/uploads/2012/03/Kolomenskoye-Dvoret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140968"/>
            <a:ext cx="3427350" cy="228601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8200" name="Picture 8" descr="http://cdn.advisor.travel/fs978x654px-Kuskovo_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58" y="4283976"/>
            <a:ext cx="3138355" cy="217885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s00.infourok.ru/images/doc/184/211324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1472" y="2714620"/>
            <a:ext cx="8229600" cy="305435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latin typeface="+mj-lt"/>
                <a:cs typeface="Times New Roman" pitchFamily="18" charset="0"/>
              </a:rPr>
              <a:t>Так же интересными местами</a:t>
            </a:r>
          </a:p>
          <a:p>
            <a:pPr algn="ctr">
              <a:buNone/>
            </a:pPr>
            <a:r>
              <a:rPr lang="ru-RU" sz="4400" b="1" dirty="0" smtClean="0">
                <a:latin typeface="+mj-lt"/>
                <a:cs typeface="Times New Roman" pitchFamily="18" charset="0"/>
              </a:rPr>
              <a:t> для посещения являются:</a:t>
            </a:r>
            <a:endParaRPr lang="ru-RU" sz="4400" b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s00.infourok.ru/images/doc/184/211324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774418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cs typeface="Times New Roman" pitchFamily="18" charset="0"/>
              </a:rPr>
              <a:t>Аптекарский огород</a:t>
            </a:r>
            <a:endParaRPr lang="ru-RU" sz="6000" b="1" dirty="0"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1916832"/>
            <a:ext cx="3960440" cy="482453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Аптекарский огород </a:t>
            </a:r>
            <a:r>
              <a:rPr lang="ru-RU" dirty="0" smtClean="0">
                <a:cs typeface="Times New Roman" pitchFamily="18" charset="0"/>
              </a:rPr>
              <a:t>– старейший ботанический сад России. </a:t>
            </a:r>
          </a:p>
          <a:p>
            <a:pPr algn="ctr"/>
            <a:r>
              <a:rPr lang="ru-RU" dirty="0" smtClean="0">
                <a:cs typeface="Times New Roman" pitchFamily="18" charset="0"/>
              </a:rPr>
              <a:t>Сегодня Аптекарский огород является филиалом </a:t>
            </a:r>
            <a:r>
              <a:rPr lang="ru-RU" b="1" dirty="0" smtClean="0">
                <a:cs typeface="Times New Roman" pitchFamily="18" charset="0"/>
              </a:rPr>
              <a:t>Ботанического сада Московского госуниверситета</a:t>
            </a:r>
            <a:r>
              <a:rPr lang="ru-RU" dirty="0" smtClean="0">
                <a:cs typeface="Times New Roman" pitchFamily="18" charset="0"/>
              </a:rPr>
              <a:t>. Он был заложен Петром Первым, который лично посадил там 3 дерева; одно из них растёт до сих пор.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3076" name="Picture 4" descr="http://www.s-detmi.ru/content/img/aptekarskii_ogor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750" y="2060847"/>
            <a:ext cx="3690910" cy="229759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3074" name="Picture 2" descr="http://vtproduction.ru/wp-content/uploads/2015/04/aptekarsky_ogorod_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624" y="4144400"/>
            <a:ext cx="3690910" cy="229759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s00.infourok.ru/images/doc/184/211324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96752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cs typeface="Times New Roman" pitchFamily="18" charset="0"/>
              </a:rPr>
              <a:t>Большой Московский Государственный цирк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2508922"/>
            <a:ext cx="4150244" cy="397504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cs typeface="Times New Roman" pitchFamily="18" charset="0"/>
              </a:rPr>
              <a:t>Большой Московский Государственный цирк </a:t>
            </a:r>
            <a:r>
              <a:rPr lang="ru-RU" sz="3600" dirty="0" smtClean="0">
                <a:cs typeface="Times New Roman" pitchFamily="18" charset="0"/>
              </a:rPr>
              <a:t>является самым большим стационарным цирком в мире.</a:t>
            </a:r>
          </a:p>
        </p:txBody>
      </p:sp>
      <p:pic>
        <p:nvPicPr>
          <p:cNvPr id="2050" name="Picture 2" descr="http://www.mk.ru/upload/iblock_mk/475/0a/58/d0/DETAIL_PICTURE__529794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223" y="692696"/>
            <a:ext cx="3286148" cy="246288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2052" name="Picture 4" descr="http://www.bolshoicircus.ru/main/assets/images/anons/ue/b/n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223" y="4005064"/>
            <a:ext cx="3286148" cy="246288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2054" name="Picture 6" descr="http://img-fotki.yandex.ru/get/9895/35994105.4ac/0_a9667_8f157dbb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2348879"/>
            <a:ext cx="3286148" cy="246288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s00.infourok.ru/images/doc/184/211324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80728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dirty="0" smtClean="0">
                <a:cs typeface="Times New Roman" pitchFamily="18" charset="0"/>
              </a:rPr>
              <a:t>Дом-яйцо</a:t>
            </a:r>
            <a:endParaRPr lang="ru-RU" sz="6600" b="1" dirty="0"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88840"/>
            <a:ext cx="5072098" cy="46548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Дом-яйцо</a:t>
            </a:r>
            <a:r>
              <a:rPr lang="ru-RU" dirty="0" smtClean="0">
                <a:cs typeface="Times New Roman" pitchFamily="18" charset="0"/>
              </a:rPr>
              <a:t> – одна из самых молодых достопримечательностей Москвы. В начале </a:t>
            </a:r>
            <a:r>
              <a:rPr lang="en-US" dirty="0" smtClean="0">
                <a:cs typeface="Times New Roman" pitchFamily="18" charset="0"/>
              </a:rPr>
              <a:t>XXI </a:t>
            </a:r>
            <a:r>
              <a:rPr lang="ru-RU" dirty="0" smtClean="0">
                <a:cs typeface="Times New Roman" pitchFamily="18" charset="0"/>
              </a:rPr>
              <a:t>века на улице Машкова появилось сооружение, превзошедшее их своей оригинальной формой. Темно-красное четырехэтажное «яйцо», едва появившись, собрало весь спектр оценок и критики: от восторженных откликов до звания худшего здания, которое было построено в Москве </a:t>
            </a:r>
            <a:r>
              <a:rPr lang="ru-RU" dirty="0" err="1" smtClean="0">
                <a:cs typeface="Times New Roman" pitchFamily="18" charset="0"/>
              </a:rPr>
              <a:t>лужковского</a:t>
            </a:r>
            <a:r>
              <a:rPr lang="ru-RU" dirty="0" smtClean="0">
                <a:cs typeface="Times New Roman" pitchFamily="18" charset="0"/>
              </a:rPr>
              <a:t> периода.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27650" name="Picture 2" descr="Дом-яйц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7641" y="2276872"/>
            <a:ext cx="2652707" cy="396803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s00.infourok.ru/images/doc/184/211324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Цель проекта: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Расширить знания сверстников о достопримечательностях и значении Москвы, как культурного и туристического центра России.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s00.infourok.ru/images/doc/184/211324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00108"/>
            <a:ext cx="8229600" cy="98873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cs typeface="Times New Roman" pitchFamily="18" charset="0"/>
              </a:rPr>
              <a:t>Музей валенок</a:t>
            </a:r>
            <a:endParaRPr lang="ru-RU" sz="5400" b="1" dirty="0"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988840"/>
            <a:ext cx="3961010" cy="4565951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cs typeface="Times New Roman" pitchFamily="18" charset="0"/>
              </a:rPr>
              <a:t>В этом уникальном, самобытном музее собраны экспонаты, рассказывающие об истории появления и нелегком создании этого вида обуви. В музее экспонируются как старинные образцы производства, так и современные и дизайнерские образцы валенок.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26626" name="Picture 2" descr="http://www.autotravel.ru/phalbum/90284/1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1988840"/>
            <a:ext cx="3794152" cy="213421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26628" name="Picture 4" descr="http://www.hdrl.ru/wp-content/uploads/2014/10/0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365104"/>
            <a:ext cx="3794152" cy="213421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s00.infourok.ru/images/doc/184/21132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Результаты опроса учащихся 9-а класса</a:t>
            </a:r>
            <a:endParaRPr lang="ru-RU" sz="3600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21921075"/>
              </p:ext>
            </p:extLst>
          </p:nvPr>
        </p:nvGraphicFramePr>
        <p:xfrm>
          <a:off x="504031" y="1844824"/>
          <a:ext cx="8135937" cy="4608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s00.infourok.ru/images/doc/184/21132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82723297"/>
              </p:ext>
            </p:extLst>
          </p:nvPr>
        </p:nvGraphicFramePr>
        <p:xfrm>
          <a:off x="468313" y="1268760"/>
          <a:ext cx="8229600" cy="5390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s00.infourok.ru/images/doc/184/21132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428596" y="1357312"/>
          <a:ext cx="8143931" cy="521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s00.infourok.ru/images/doc/184/21132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75481035"/>
              </p:ext>
            </p:extLst>
          </p:nvPr>
        </p:nvGraphicFramePr>
        <p:xfrm>
          <a:off x="539552" y="1340768"/>
          <a:ext cx="8136904" cy="5318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s00.infourok.ru/images/doc/184/211324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Проблемы Москвы: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3116"/>
            <a:ext cx="8143932" cy="450059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Однако наряду с многочисленными достопримечательностями в Москве существует и множество проблем:</a:t>
            </a:r>
          </a:p>
          <a:p>
            <a:pPr lvl="0" algn="ctr">
              <a:buNone/>
            </a:pPr>
            <a:r>
              <a:rPr lang="ru-RU" dirty="0" smtClean="0"/>
              <a:t> 1. Транспортные пробки.</a:t>
            </a:r>
          </a:p>
          <a:p>
            <a:pPr lvl="0" algn="ctr">
              <a:buNone/>
            </a:pPr>
            <a:r>
              <a:rPr lang="ru-RU" dirty="0" smtClean="0"/>
              <a:t>2. Требует реставрации заповедная зона, Центр Москвы.</a:t>
            </a:r>
          </a:p>
          <a:p>
            <a:pPr lvl="0" algn="ctr">
              <a:buNone/>
            </a:pPr>
            <a:r>
              <a:rPr lang="ru-RU" dirty="0" smtClean="0"/>
              <a:t>3. Промышленные предприятия Москвы, транспорт являются загрязнителями воздуха и вод рек.</a:t>
            </a:r>
          </a:p>
          <a:p>
            <a:pPr lvl="0" algn="ctr"/>
            <a:r>
              <a:rPr lang="ru-RU" dirty="0" smtClean="0"/>
              <a:t>4. Острая проблема города – не хватает воды.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s00.infourok.ru/images/doc/184/21132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357314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Вывод:</a:t>
            </a:r>
            <a:endParaRPr lang="ru-RU" sz="6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407196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На основе наших исследований мы выявили, что в Москве находится большое количество культурных достопримечательностей, достойных посещения, но, наряду с этим, существуют проблемы, которые постепенно решаются Правительством Москвы. Данный проект может использоваться на уроках истории и географии по теме: «Москва – столица нашей Родины»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s00.infourok.ru/images/doc/184/211324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7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496"/>
            <a:ext cx="8372476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cs typeface="Times New Roman" pitchFamily="18" charset="0"/>
              </a:rPr>
              <a:t>Спасибо за внимание</a:t>
            </a:r>
            <a:endParaRPr lang="ru-RU" sz="6600" b="1" dirty="0"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s00.infourok.ru/images/doc/184/21132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448710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Актуальность темы: 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132856"/>
            <a:ext cx="8208912" cy="453650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Для того, чтобы мы стали настоящими патриотами своей Родины, необходимо прививать любовь и уважение к своей стране. Москва – часть России, часть Родины, самый главный город.</a:t>
            </a:r>
          </a:p>
          <a:p>
            <a:pPr algn="ctr"/>
            <a:r>
              <a:rPr lang="ru-RU" dirty="0" smtClean="0"/>
              <a:t>Чтобы наши сверстники смогли оценить значении Москвы для России, нужно поближе познакомить их с культурной ценностью Москвы, с её героическим прошлым. Ведь от их усилий в будущем зависит процветание нашей страны. </a:t>
            </a: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s00.infourok.ru/images/doc/184/21132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14422"/>
            <a:ext cx="8229600" cy="1143008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Проблема: 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85992"/>
            <a:ext cx="8208912" cy="438336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У нас имеются представления о главном городе России, но этих знаний недостаточно для того, чтобы пришло понимание значимости Москвы- столицы для страны в целом и для каждого россиянина в частности. </a:t>
            </a:r>
            <a:endParaRPr lang="ru-RU" sz="36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s00.infourok.ru/images/doc/184/211324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56792"/>
            <a:ext cx="3855942" cy="5112568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cs typeface="Times New Roman" pitchFamily="18" charset="0"/>
              </a:rPr>
              <a:t>Москва</a:t>
            </a:r>
            <a:r>
              <a:rPr lang="ru-RU" b="1" dirty="0" smtClean="0">
                <a:cs typeface="Times New Roman" pitchFamily="18" charset="0"/>
              </a:rPr>
              <a:t> - </a:t>
            </a:r>
            <a:r>
              <a:rPr lang="ru-RU" dirty="0" smtClean="0">
                <a:cs typeface="Times New Roman" pitchFamily="18" charset="0"/>
              </a:rPr>
              <a:t>столица и крупнейший город России, экономический, политический, культурный, научный и туристический центр страны.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1266" name="Picture 2" descr="http://i.ytimg.com/vi/SYEIg8pqxwU/maxresdefault.jpg"/>
          <p:cNvPicPr>
            <a:picLocks noChangeAspect="1" noChangeArrowheads="1"/>
          </p:cNvPicPr>
          <p:nvPr/>
        </p:nvPicPr>
        <p:blipFill>
          <a:blip r:embed="rId3"/>
          <a:srcRect l="8780" r="8688" b="28125"/>
          <a:stretch>
            <a:fillRect/>
          </a:stretch>
        </p:blipFill>
        <p:spPr bwMode="auto">
          <a:xfrm>
            <a:off x="4427984" y="1500174"/>
            <a:ext cx="4229114" cy="207170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11268" name="Picture 4" descr="http://www.private-investigation.ru/img/mo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2077" y="4060556"/>
            <a:ext cx="4280928" cy="207170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s00.infourok.ru/images/doc/184/211324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268760"/>
            <a:ext cx="4392488" cy="5374950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cs typeface="Times New Roman" pitchFamily="18" charset="0"/>
              </a:rPr>
              <a:t>Три главных достопримечательности Москвы – это </a:t>
            </a:r>
            <a:r>
              <a:rPr lang="ru-RU" sz="2600" b="1" dirty="0" smtClean="0">
                <a:cs typeface="Times New Roman" pitchFamily="18" charset="0"/>
              </a:rPr>
              <a:t>Кремль, Красная площадь и Арбат</a:t>
            </a:r>
            <a:r>
              <a:rPr lang="ru-RU" sz="2600" dirty="0" smtClean="0">
                <a:cs typeface="Times New Roman" pitchFamily="18" charset="0"/>
              </a:rPr>
              <a:t>. </a:t>
            </a:r>
          </a:p>
          <a:p>
            <a:pPr algn="ctr"/>
            <a:r>
              <a:rPr lang="ru-RU" sz="2600" dirty="0" smtClean="0">
                <a:cs typeface="Times New Roman" pitchFamily="18" charset="0"/>
              </a:rPr>
              <a:t>Естественно, достопримечательностей сотни, и очень важных, но в любую экскурсию по Москве туристу предлагаются, в первую очередь, именно эти три места.</a:t>
            </a:r>
            <a:endParaRPr lang="ru-RU" sz="2600" dirty="0">
              <a:cs typeface="Times New Roman" pitchFamily="18" charset="0"/>
            </a:endParaRPr>
          </a:p>
        </p:txBody>
      </p:sp>
      <p:pic>
        <p:nvPicPr>
          <p:cNvPr id="10242" name="Picture 2" descr="http://i.artfile.ru/3600x2400_915260_%5bwww.ArtFile.ru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76672"/>
            <a:ext cx="3429024" cy="228601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10244" name="Picture 4" descr="http://deluxeswitzerland.ch/level410/wp-content/uploads/f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82291"/>
            <a:ext cx="3429024" cy="228601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10246" name="Picture 6" descr="http://f9.mirkvartir.me/1024x768/6f/6f87f788-1e25-41cb-bd57-79928c7730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4199641"/>
            <a:ext cx="3429025" cy="228601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s00.infourok.ru/images/doc/184/211324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864096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Мавзолей В.И. Ленина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4000504"/>
            <a:ext cx="8229600" cy="259798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dirty="0" smtClean="0"/>
              <a:t>Мавзолей Ленина </a:t>
            </a:r>
            <a:r>
              <a:rPr lang="ru-RU" dirty="0" smtClean="0"/>
              <a:t>был возведен 27 января 1924 года для увековечения тела коммунистического вождя. Теперь это не только усыпальница, памятник социалистического строя, но и музей на Красной площади в Москве. Мавзолей имеет значение великого наследия и исторической ценности коммунистов. Также он является объектом, охраняемым ЮНЕСКО. Кроме того, он неотъемлемая часть Красной площади.</a:t>
            </a:r>
            <a:endParaRPr lang="ru-RU" dirty="0"/>
          </a:p>
        </p:txBody>
      </p:sp>
      <p:pic>
        <p:nvPicPr>
          <p:cNvPr id="2050" name="Picture 2" descr="http://www.mk.ru/upload/iblock_mk/475/e4/2e/15/DETAIL_PICTURE_5598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857232"/>
            <a:ext cx="4752528" cy="2975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79982262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s00.infourok.ru/images/doc/184/211324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24744"/>
            <a:ext cx="8229600" cy="93610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cs typeface="Times New Roman" pitchFamily="18" charset="0"/>
              </a:rPr>
              <a:t>Алмазный фонд Московского Кремля</a:t>
            </a:r>
            <a:endParaRPr lang="ru-RU" sz="3600" b="1" dirty="0"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132856"/>
            <a:ext cx="3686172" cy="446449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b="1" dirty="0">
                <a:cs typeface="Times New Roman" pitchFamily="18" charset="0"/>
              </a:rPr>
              <a:t>Алмазный фонд Московского Кремля </a:t>
            </a:r>
            <a:r>
              <a:rPr lang="ru-RU" dirty="0">
                <a:cs typeface="Times New Roman" pitchFamily="18" charset="0"/>
              </a:rPr>
              <a:t>экспонирует российскую коллекцию ювелирных изделий. Он расположен в нижнем этаже здания Государственной Оружейной палаты</a:t>
            </a:r>
            <a:r>
              <a:rPr lang="ru-RU" dirty="0" smtClean="0">
                <a:cs typeface="Times New Roman" pitchFamily="18" charset="0"/>
              </a:rPr>
              <a:t>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4098" name="Picture 2" descr="http://to-world-travel.ru/img/2015/042523/01382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88840"/>
            <a:ext cx="3405138" cy="209880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4100" name="Picture 4" descr="http://static.kremlin.ru/media/events/photos/big2x/LZvffkRXjLV1WxakDgCRIC8AmBqSIUtY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365104"/>
            <a:ext cx="3405138" cy="209880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s00.infourok.ru/images/doc/184/211324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7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147" y="1052736"/>
            <a:ext cx="8229600" cy="864096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Третьяковская галерея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844825"/>
            <a:ext cx="3672408" cy="482453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b="1" dirty="0" smtClean="0"/>
              <a:t>Государственная Третьяковская галерея – </a:t>
            </a:r>
            <a:r>
              <a:rPr lang="ru-RU" dirty="0" smtClean="0"/>
              <a:t>художественный</a:t>
            </a:r>
            <a:r>
              <a:rPr lang="ru-RU" dirty="0"/>
              <a:t> </a:t>
            </a:r>
            <a:r>
              <a:rPr lang="ru-RU" dirty="0" smtClean="0"/>
              <a:t>музей</a:t>
            </a:r>
            <a:r>
              <a:rPr lang="ru-RU" dirty="0"/>
              <a:t> в </a:t>
            </a:r>
            <a:r>
              <a:rPr lang="ru-RU" dirty="0" smtClean="0"/>
              <a:t>Москве, </a:t>
            </a:r>
            <a:r>
              <a:rPr lang="ru-RU" dirty="0"/>
              <a:t>основанный </a:t>
            </a:r>
            <a:r>
              <a:rPr lang="ru-RU" dirty="0" smtClean="0"/>
              <a:t>в 1856 году купцом Павлом Третьяковым</a:t>
            </a:r>
            <a:r>
              <a:rPr lang="ru-RU" dirty="0"/>
              <a:t> и имеющий одну из самых крупных в мире коллекций русского изобразительного </a:t>
            </a:r>
            <a:r>
              <a:rPr lang="ru-RU" dirty="0" smtClean="0"/>
              <a:t>искусства. Её </a:t>
            </a:r>
            <a:r>
              <a:rPr lang="ru-RU" dirty="0"/>
              <a:t>коллекция </a:t>
            </a:r>
            <a:r>
              <a:rPr lang="ru-RU" dirty="0" smtClean="0"/>
              <a:t>насчитывает </a:t>
            </a:r>
            <a:r>
              <a:rPr lang="ru-RU" dirty="0"/>
              <a:t>1276 картин, 471 рисунок и 10 скульптур русских художников, а также 84 картины иностранных мастеров.</a:t>
            </a:r>
          </a:p>
        </p:txBody>
      </p:sp>
      <p:pic>
        <p:nvPicPr>
          <p:cNvPr id="3076" name="Picture 4" descr="http://newparkculture.com/sites/default/files/styles/625w/public/images/story/20131022/tretyakovka.jpg?itok=8EpoHGP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67" y="2006841"/>
            <a:ext cx="3637118" cy="2424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http://www.travel2moscow.com/upload/55096/%D0%A2%D1%80%D0%B5%D1%82%D1%8C%D1%8F%D0%BA%D0%BE%D0%B2%D0%BA%D0%B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70418"/>
            <a:ext cx="3666267" cy="2441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30816881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642</Words>
  <Application>Microsoft Office PowerPoint</Application>
  <PresentationFormat>Экран (4:3)</PresentationFormat>
  <Paragraphs>52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Москва  – столица     нашей Родины и международный туристический центр</vt:lpstr>
      <vt:lpstr>Цель проекта:</vt:lpstr>
      <vt:lpstr>Актуальность темы: </vt:lpstr>
      <vt:lpstr>Проблема: </vt:lpstr>
      <vt:lpstr>Слайд 5</vt:lpstr>
      <vt:lpstr>Слайд 6</vt:lpstr>
      <vt:lpstr>Мавзолей В.И. Ленина</vt:lpstr>
      <vt:lpstr>Алмазный фонд Московского Кремля</vt:lpstr>
      <vt:lpstr>Третьяковская галерея</vt:lpstr>
      <vt:lpstr>Поклонная гора</vt:lpstr>
      <vt:lpstr>Слайд 11</vt:lpstr>
      <vt:lpstr>Аллея Космонавтов</vt:lpstr>
      <vt:lpstr>Слайд 13</vt:lpstr>
      <vt:lpstr>Слайд 14</vt:lpstr>
      <vt:lpstr>Слайд 15</vt:lpstr>
      <vt:lpstr>Слайд 16</vt:lpstr>
      <vt:lpstr>Аптекарский огород</vt:lpstr>
      <vt:lpstr>Большой Московский Государственный цирк</vt:lpstr>
      <vt:lpstr> Дом-яйцо</vt:lpstr>
      <vt:lpstr>Музей валенок</vt:lpstr>
      <vt:lpstr>Результаты опроса учащихся 9-а класса</vt:lpstr>
      <vt:lpstr>Слайд 22</vt:lpstr>
      <vt:lpstr>Слайд 23</vt:lpstr>
      <vt:lpstr>Слайд 24</vt:lpstr>
      <vt:lpstr>Проблемы Москвы:</vt:lpstr>
      <vt:lpstr>Вывод: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Москва – столица нашей Родины</dc:title>
  <dc:creator>Sandra</dc:creator>
  <cp:lastModifiedBy>User</cp:lastModifiedBy>
  <cp:revision>58</cp:revision>
  <dcterms:created xsi:type="dcterms:W3CDTF">2016-01-19T15:41:56Z</dcterms:created>
  <dcterms:modified xsi:type="dcterms:W3CDTF">2016-02-17T14:12:08Z</dcterms:modified>
</cp:coreProperties>
</file>