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8" r:id="rId4"/>
    <p:sldId id="292" r:id="rId5"/>
    <p:sldId id="293" r:id="rId6"/>
    <p:sldId id="290" r:id="rId7"/>
    <p:sldId id="259" r:id="rId8"/>
    <p:sldId id="266" r:id="rId9"/>
    <p:sldId id="279" r:id="rId10"/>
    <p:sldId id="265" r:id="rId11"/>
    <p:sldId id="264" r:id="rId12"/>
    <p:sldId id="263" r:id="rId13"/>
    <p:sldId id="276" r:id="rId14"/>
    <p:sldId id="274" r:id="rId15"/>
    <p:sldId id="291" r:id="rId16"/>
    <p:sldId id="294" r:id="rId17"/>
    <p:sldId id="285" r:id="rId18"/>
    <p:sldId id="289" r:id="rId19"/>
    <p:sldId id="283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14C"/>
    <a:srgbClr val="33CCFF"/>
    <a:srgbClr val="266678"/>
    <a:srgbClr val="286A7C"/>
    <a:srgbClr val="A7D6E3"/>
    <a:srgbClr val="87C7D9"/>
    <a:srgbClr val="8A0000"/>
    <a:srgbClr val="FF8B8B"/>
    <a:srgbClr val="B07BD7"/>
    <a:srgbClr val="D1B2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3557165145901662"/>
          <c:y val="4.9960972997302351E-2"/>
          <c:w val="0.48866287584207846"/>
          <c:h val="0.82534645669291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1кл, 2010</c:v>
                </c:pt>
                <c:pt idx="1">
                  <c:v>5кл, 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1кл, 2010</c:v>
                </c:pt>
                <c:pt idx="1">
                  <c:v>5кл,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</c:v>
                </c:pt>
                <c:pt idx="1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1кл, 2010</c:v>
                </c:pt>
                <c:pt idx="1">
                  <c:v>5кл, 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shape val="box"/>
        <c:axId val="124682624"/>
        <c:axId val="124685312"/>
        <c:axId val="0"/>
      </c:bar3DChart>
      <c:catAx>
        <c:axId val="124682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4685312"/>
        <c:crosses val="autoZero"/>
        <c:auto val="1"/>
        <c:lblAlgn val="ctr"/>
        <c:lblOffset val="100"/>
      </c:catAx>
      <c:valAx>
        <c:axId val="1246853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468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21709709022229"/>
          <c:y val="9.1223804993889671E-2"/>
          <c:w val="0.23365737140317738"/>
          <c:h val="0.3390183208810134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кл, 2010г</c:v>
                </c:pt>
                <c:pt idx="1">
                  <c:v>5 кл, 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Выше среднего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кл, 2010г</c:v>
                </c:pt>
                <c:pt idx="1">
                  <c:v>5 кл,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кл, 2010г</c:v>
                </c:pt>
                <c:pt idx="1">
                  <c:v>5 кл, 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кл, 2010г</c:v>
                </c:pt>
                <c:pt idx="1">
                  <c:v>5 кл, 2015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hape val="box"/>
        <c:axId val="134460928"/>
        <c:axId val="134591232"/>
        <c:axId val="0"/>
      </c:bar3DChart>
      <c:catAx>
        <c:axId val="134460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591232"/>
        <c:crosses val="autoZero"/>
        <c:auto val="1"/>
        <c:lblAlgn val="ctr"/>
        <c:lblOffset val="100"/>
      </c:catAx>
      <c:valAx>
        <c:axId val="134591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446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83231086353743"/>
          <c:y val="7.5942397147338428E-2"/>
          <c:w val="0.35416768913646307"/>
          <c:h val="0.4520244278413508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успеваемость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</c:v>
                </c:pt>
                <c:pt idx="1">
                  <c:v>2 кл</c:v>
                </c:pt>
                <c:pt idx="2">
                  <c:v>3 кл</c:v>
                </c:pt>
                <c:pt idx="3">
                  <c:v>4 кл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</c:v>
                </c:pt>
                <c:pt idx="1">
                  <c:v>2 кл</c:v>
                </c:pt>
                <c:pt idx="2">
                  <c:v>3 кл</c:v>
                </c:pt>
                <c:pt idx="3">
                  <c:v>4 кл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</c:v>
                </c:pt>
                <c:pt idx="1">
                  <c:v>63</c:v>
                </c:pt>
                <c:pt idx="2">
                  <c:v>80</c:v>
                </c:pt>
                <c:pt idx="3">
                  <c:v>84</c:v>
                </c:pt>
              </c:numCache>
            </c:numRef>
          </c:val>
        </c:ser>
        <c:shape val="box"/>
        <c:axId val="134988160"/>
        <c:axId val="135019520"/>
        <c:axId val="0"/>
      </c:bar3DChart>
      <c:catAx>
        <c:axId val="134988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5019520"/>
        <c:crosses val="autoZero"/>
        <c:auto val="1"/>
        <c:lblAlgn val="ctr"/>
        <c:lblOffset val="100"/>
      </c:catAx>
      <c:valAx>
        <c:axId val="135019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49881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8D22-65F1-42B0-81CB-C6D98C01695A}">
      <dsp:nvSpPr>
        <dsp:cNvPr id="0" name=""/>
        <dsp:cNvSpPr/>
      </dsp:nvSpPr>
      <dsp:spPr>
        <a:xfrm rot="16200000">
          <a:off x="737540" y="-3093"/>
          <a:ext cx="1807925" cy="181445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уровню </a:t>
          </a:r>
          <a:r>
            <a:rPr lang="ru-RU" sz="1200" kern="1200" dirty="0" err="1" smtClean="0"/>
            <a:t>сформированности</a:t>
          </a:r>
          <a:r>
            <a:rPr lang="ru-RU" sz="1200" kern="1200" dirty="0" smtClean="0"/>
            <a:t> УУД</a:t>
          </a:r>
          <a:endParaRPr lang="ru-RU" sz="1200" kern="1200" dirty="0"/>
        </a:p>
      </dsp:txBody>
      <dsp:txXfrm rot="5400000">
        <a:off x="734277" y="452151"/>
        <a:ext cx="1498065" cy="903963"/>
      </dsp:txXfrm>
    </dsp:sp>
    <dsp:sp modelId="{62A77E60-197E-4E8D-B34B-7B4FB47065BB}">
      <dsp:nvSpPr>
        <dsp:cNvPr id="0" name=""/>
        <dsp:cNvSpPr/>
      </dsp:nvSpPr>
      <dsp:spPr>
        <a:xfrm rot="5400000">
          <a:off x="4178303" y="-1835"/>
          <a:ext cx="1807925" cy="181159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 доработана система оценки </a:t>
          </a:r>
          <a:r>
            <a:rPr lang="ru-RU" sz="1200" kern="1200" dirty="0" err="1" smtClean="0"/>
            <a:t>сформированности</a:t>
          </a:r>
          <a:r>
            <a:rPr lang="ru-RU" sz="1200" kern="1200" dirty="0" smtClean="0"/>
            <a:t> УУД.</a:t>
          </a:r>
          <a:endParaRPr lang="ru-RU" sz="1200" kern="1200" dirty="0"/>
        </a:p>
      </dsp:txBody>
      <dsp:txXfrm rot="-5400000">
        <a:off x="4492856" y="451981"/>
        <a:ext cx="1495208" cy="903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BEFC9-71F3-456F-B549-52B3ED2FD5A1}">
      <dsp:nvSpPr>
        <dsp:cNvPr id="0" name=""/>
        <dsp:cNvSpPr/>
      </dsp:nvSpPr>
      <dsp:spPr>
        <a:xfrm rot="16200000">
          <a:off x="576057" y="0"/>
          <a:ext cx="1800204" cy="165618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формированию УУД на определенном этапе обучения</a:t>
          </a:r>
          <a:endParaRPr lang="ru-RU" sz="1200" kern="1200" dirty="0"/>
        </a:p>
      </dsp:txBody>
      <dsp:txXfrm rot="5400000">
        <a:off x="648068" y="378040"/>
        <a:ext cx="1366351" cy="900102"/>
      </dsp:txXfrm>
    </dsp:sp>
    <dsp:sp modelId="{410203F1-3CFA-4369-8CFF-08617CE419E3}">
      <dsp:nvSpPr>
        <dsp:cNvPr id="0" name=""/>
        <dsp:cNvSpPr/>
      </dsp:nvSpPr>
      <dsp:spPr>
        <a:xfrm rot="5400000">
          <a:off x="3897090" y="33"/>
          <a:ext cx="1918691" cy="165611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Ориентация на индивидуально-личностные особенности учащихся и их достижения</a:t>
          </a:r>
          <a:endParaRPr lang="ru-RU" sz="1200" kern="1200" dirty="0"/>
        </a:p>
      </dsp:txBody>
      <dsp:txXfrm rot="-5400000">
        <a:off x="4318197" y="348419"/>
        <a:ext cx="1366297" cy="959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CF5FD-7ACC-4E15-B01F-0C6F87099CE5}">
      <dsp:nvSpPr>
        <dsp:cNvPr id="0" name=""/>
        <dsp:cNvSpPr/>
      </dsp:nvSpPr>
      <dsp:spPr>
        <a:xfrm>
          <a:off x="0" y="273044"/>
          <a:ext cx="5904656" cy="7658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условий для формирования УУД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 младших школьников</a:t>
          </a:r>
          <a:endParaRPr lang="ru-RU" sz="2000" kern="1200" dirty="0"/>
        </a:p>
      </dsp:txBody>
      <dsp:txXfrm>
        <a:off x="22430" y="295474"/>
        <a:ext cx="5859796" cy="720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8D22-65F1-42B0-81CB-C6D98C01695A}">
      <dsp:nvSpPr>
        <dsp:cNvPr id="0" name=""/>
        <dsp:cNvSpPr/>
      </dsp:nvSpPr>
      <dsp:spPr>
        <a:xfrm rot="16200000">
          <a:off x="737854" y="-2976"/>
          <a:ext cx="1648757" cy="165470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Формирование в образовательном пространстве всех УУД</a:t>
          </a:r>
          <a:endParaRPr lang="ru-RU" sz="1050" kern="1200" dirty="0"/>
        </a:p>
      </dsp:txBody>
      <dsp:txXfrm rot="5400000">
        <a:off x="734878" y="412189"/>
        <a:ext cx="1366177" cy="824379"/>
      </dsp:txXfrm>
    </dsp:sp>
    <dsp:sp modelId="{62A77E60-197E-4E8D-B34B-7B4FB47065BB}">
      <dsp:nvSpPr>
        <dsp:cNvPr id="0" name=""/>
        <dsp:cNvSpPr/>
      </dsp:nvSpPr>
      <dsp:spPr>
        <a:xfrm rot="5400000">
          <a:off x="4057388" y="4450"/>
          <a:ext cx="1648757" cy="165470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Традиционное построение обучения создает возможность для формирования только </a:t>
          </a:r>
          <a:r>
            <a:rPr lang="ru-RU" sz="900" kern="1200" dirty="0" err="1" smtClean="0"/>
            <a:t>позновательных</a:t>
          </a:r>
          <a:r>
            <a:rPr lang="ru-RU" sz="900" kern="1200" dirty="0" smtClean="0"/>
            <a:t> УУД</a:t>
          </a:r>
          <a:endParaRPr lang="ru-RU" sz="900" kern="1200" dirty="0"/>
        </a:p>
      </dsp:txBody>
      <dsp:txXfrm rot="-5400000">
        <a:off x="4342944" y="419615"/>
        <a:ext cx="1366177" cy="824379"/>
      </dsp:txXfrm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95A3E-6DED-4D70-9ECA-D9D3CC07F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A7D6E3"/>
          </a:solidFill>
          <a:ln w="38100" cap="rnd">
            <a:solidFill>
              <a:schemeClr val="accent5">
                <a:lumMod val="20000"/>
                <a:lumOff val="8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1" Type="http://schemas.microsoft.com/office/2007/relationships/diagramDrawing" Target="../diagrams/drawing4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097244"/>
            <a:chOff x="1115616" y="2146449"/>
            <a:chExt cx="7165477" cy="33366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7148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28021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                                                                  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714356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Расскажи мне - и я забуду. Покажи мне - и я пойму. 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Позволь мне сделать самому – и это станет моим навсегда.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                      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1357298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Конфуций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2571744"/>
            <a:ext cx="6457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8414C"/>
                </a:solidFill>
                <a:latin typeface="Comic Sans MS" pitchFamily="66" charset="0"/>
              </a:rPr>
              <a:t>«Педагогические условия формирования универсальных учебных действий у младших школьников посредством технологии развития критического мышления»</a:t>
            </a:r>
            <a:endParaRPr lang="ru-RU" sz="2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92880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solidFill>
                  <a:srgbClr val="266678"/>
                </a:solidFill>
                <a:latin typeface="Comic Sans MS" pitchFamily="66" charset="0"/>
              </a:rPr>
              <a:t>Методический семинар</a:t>
            </a:r>
            <a:endParaRPr lang="ru-RU" sz="2800" i="1" dirty="0">
              <a:solidFill>
                <a:srgbClr val="266678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4357694"/>
            <a:ext cx="51435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286A7C"/>
                </a:solidFill>
                <a:latin typeface="Comic Sans MS" pitchFamily="66" charset="0"/>
              </a:rPr>
              <a:t>Учитель начальных классов</a:t>
            </a:r>
          </a:p>
          <a:p>
            <a:pPr algn="ctr"/>
            <a:r>
              <a:rPr lang="ru-RU" dirty="0" smtClean="0">
                <a:solidFill>
                  <a:srgbClr val="286A7C"/>
                </a:solidFill>
                <a:latin typeface="Comic Sans MS" pitchFamily="66" charset="0"/>
              </a:rPr>
              <a:t>МАОУ «СОШ</a:t>
            </a:r>
            <a:r>
              <a:rPr lang="ru-RU" dirty="0">
                <a:solidFill>
                  <a:srgbClr val="286A7C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286A7C"/>
                </a:solidFill>
                <a:latin typeface="Comic Sans MS" pitchFamily="66" charset="0"/>
              </a:rPr>
              <a:t>имени Декабристов» </a:t>
            </a:r>
          </a:p>
          <a:p>
            <a:pPr algn="ctr"/>
            <a:r>
              <a:rPr lang="ru-RU" sz="2000" dirty="0" err="1" smtClean="0">
                <a:solidFill>
                  <a:srgbClr val="18414C"/>
                </a:solidFill>
                <a:latin typeface="Comic Sans MS" pitchFamily="66" charset="0"/>
              </a:rPr>
              <a:t>Витнова</a:t>
            </a:r>
            <a:r>
              <a:rPr lang="ru-RU" sz="2000" dirty="0" smtClean="0">
                <a:solidFill>
                  <a:srgbClr val="18414C"/>
                </a:solidFill>
                <a:latin typeface="Comic Sans MS" pitchFamily="66" charset="0"/>
              </a:rPr>
              <a:t> Ирина Валентиновна</a:t>
            </a:r>
            <a:endParaRPr lang="ru-RU" sz="20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5857892"/>
            <a:ext cx="221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86A7C"/>
                </a:solidFill>
                <a:latin typeface="Comic Sans MS" pitchFamily="66" charset="0"/>
              </a:rPr>
              <a:t>г.Ялуторовск 2015г.</a:t>
            </a:r>
            <a:endParaRPr lang="ru-RU" sz="1400" b="1" dirty="0">
              <a:solidFill>
                <a:srgbClr val="286A7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571612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8414C"/>
                </a:solidFill>
                <a:latin typeface="Comic Sans MS" pitchFamily="66" charset="0"/>
              </a:rPr>
              <a:t>«Состав почвы» Окружающий мир  3 класс </a:t>
            </a:r>
            <a:endParaRPr lang="ru-RU" dirty="0">
              <a:solidFill>
                <a:srgbClr val="18414C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285992"/>
            <a:ext cx="2868970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285992"/>
            <a:ext cx="2714644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00166" y="285728"/>
            <a:ext cx="7215206" cy="1223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7622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5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Приём  кластер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(«гроздь») - это выделение смысловых единиц текста и графическое их оформление в определенном порядке в виде грозди.  Делая какие-то записи, зарисовки для памяти, мы часто интуитивно распределяем их особым образом, компонуем по категориям.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«Грозди»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— графический прием систематизации материала. Наши мысли уже не громоздятся, а «гроздятся», т. е. располагаются в определенном порядке. </a:t>
            </a:r>
            <a:r>
              <a:rPr lang="ru-RU" sz="1050" dirty="0" smtClean="0">
                <a:latin typeface="Comic Sans MS" pitchFamily="66" charset="0"/>
              </a:rPr>
              <a:t>Приём «Кластер» может быть использован на любом этапе урока. Возможно при изучении нового материала на этапе осмысления составить кластер, после чего объединиться в группы, обсудить и на этапе рефлексии подвести итог по результатам работы.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Picture 4" descr="ПолезнИскопаем+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86446" y="4857760"/>
            <a:ext cx="2786082" cy="1475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нервСистема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857760"/>
            <a:ext cx="3000396" cy="14875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857356" y="1928802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86A7C"/>
                </a:solidFill>
                <a:latin typeface="Comic Sans MS" pitchFamily="66" charset="0"/>
              </a:rPr>
              <a:t>Фаза вызова</a:t>
            </a:r>
            <a:endParaRPr lang="ru-RU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1857364"/>
            <a:ext cx="2000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86A7C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Фаза рефлексии</a:t>
            </a:r>
            <a:endParaRPr lang="ru-RU" sz="24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2000240"/>
            <a:ext cx="1725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86A7C"/>
                </a:solidFill>
                <a:latin typeface="Comic Sans MS" pitchFamily="66" charset="0"/>
              </a:rPr>
              <a:t>Фаза осмысления содержания: опыты</a:t>
            </a:r>
            <a:endParaRPr lang="ru-RU" sz="16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4429132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8414C"/>
                </a:solidFill>
                <a:latin typeface="Comic Sans MS" pitchFamily="66" charset="0"/>
              </a:rPr>
              <a:t>Тема: «Нервная система</a:t>
            </a:r>
            <a:endParaRPr lang="ru-RU" sz="16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4429132"/>
            <a:ext cx="2973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Тема: «Полезные ископаемые»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pic>
        <p:nvPicPr>
          <p:cNvPr id="9218" name="Picture 2" descr="2 класс - Окружающий мир"/>
          <p:cNvPicPr>
            <a:picLocks noChangeAspect="1" noChangeArrowheads="1"/>
          </p:cNvPicPr>
          <p:nvPr/>
        </p:nvPicPr>
        <p:blipFill>
          <a:blip r:embed="rId6" cstate="print"/>
          <a:srcRect l="21923" t="3080" r="25000"/>
          <a:stretch>
            <a:fillRect/>
          </a:stretch>
        </p:blipFill>
        <p:spPr bwMode="auto">
          <a:xfrm>
            <a:off x="1428728" y="2285992"/>
            <a:ext cx="785818" cy="1075083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3857620" y="3071810"/>
            <a:ext cx="2286016" cy="22145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Знаки дорожного</a:t>
            </a:r>
          </a:p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 движения (занятие кружка)</a:t>
            </a: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>
              <a:solidFill>
                <a:srgbClr val="18414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4071942"/>
            <a:ext cx="1214446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запрещающие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3643314"/>
            <a:ext cx="1428760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информирующие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500570"/>
            <a:ext cx="1214446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разрешающие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4857760"/>
            <a:ext cx="1214446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знаки сервиса</a:t>
            </a:r>
            <a:endParaRPr lang="ru-RU" sz="1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4143372" y="3500438"/>
            <a:ext cx="285752" cy="142876"/>
          </a:xfrm>
          <a:prstGeom prst="straightConnector1">
            <a:avLst/>
          </a:prstGeom>
          <a:ln>
            <a:solidFill>
              <a:srgbClr val="2666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4179091" y="3821909"/>
            <a:ext cx="1000132" cy="357190"/>
          </a:xfrm>
          <a:prstGeom prst="straightConnector1">
            <a:avLst/>
          </a:prstGeom>
          <a:ln>
            <a:solidFill>
              <a:srgbClr val="2666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679157" y="4036223"/>
            <a:ext cx="1357322" cy="285752"/>
          </a:xfrm>
          <a:prstGeom prst="straightConnector1">
            <a:avLst/>
          </a:prstGeom>
          <a:ln>
            <a:solidFill>
              <a:srgbClr val="2666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5322099" y="3607595"/>
            <a:ext cx="714380" cy="357190"/>
          </a:xfrm>
          <a:prstGeom prst="straightConnector1">
            <a:avLst/>
          </a:prstGeom>
          <a:ln>
            <a:solidFill>
              <a:srgbClr val="2666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" descr="C:\Users\Ирина\Desktop\г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14286" t="14285" r="14283" b="19047"/>
          <a:stretch>
            <a:fillRect/>
          </a:stretch>
        </p:blipFill>
        <p:spPr bwMode="auto">
          <a:xfrm>
            <a:off x="8429652" y="6143644"/>
            <a:ext cx="500065" cy="466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71480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</a:rPr>
              <a:t>Приём «Бортовой журнал»   </a:t>
            </a:r>
            <a:r>
              <a:rPr lang="ru-RU" sz="1200" b="1" dirty="0" smtClean="0">
                <a:solidFill>
                  <a:srgbClr val="266678"/>
                </a:solidFill>
                <a:latin typeface="Comic Sans MS" pitchFamily="66" charset="0"/>
              </a:rPr>
              <a:t>(учебное занятие, внеурочная деятельность)</a:t>
            </a:r>
            <a:endParaRPr lang="ru-RU" sz="1600" b="1" dirty="0" smtClean="0">
              <a:solidFill>
                <a:srgbClr val="266678"/>
              </a:solidFill>
              <a:latin typeface="Comic Sans MS" pitchFamily="66" charset="0"/>
            </a:endParaRPr>
          </a:p>
          <a:p>
            <a:r>
              <a:rPr lang="ru-RU" sz="1400" dirty="0" smtClean="0">
                <a:solidFill>
                  <a:srgbClr val="266678"/>
                </a:solidFill>
                <a:latin typeface="Comic Sans MS" pitchFamily="66" charset="0"/>
              </a:rPr>
              <a:t>1. Что я знаю по данной теме? </a:t>
            </a:r>
            <a:r>
              <a:rPr lang="ru-RU" sz="1200" dirty="0" smtClean="0">
                <a:solidFill>
                  <a:srgbClr val="266678"/>
                </a:solidFill>
                <a:latin typeface="Comic Sans MS" pitchFamily="66" charset="0"/>
              </a:rPr>
              <a:t>(заполняется левая колонка на стадии вызова)</a:t>
            </a:r>
            <a:endParaRPr lang="ru-RU" sz="1400" dirty="0" smtClean="0">
              <a:solidFill>
                <a:srgbClr val="266678"/>
              </a:solidFill>
              <a:latin typeface="Comic Sans MS" pitchFamily="66" charset="0"/>
            </a:endParaRPr>
          </a:p>
          <a:p>
            <a:r>
              <a:rPr lang="ru-RU" sz="1400" dirty="0" smtClean="0">
                <a:solidFill>
                  <a:srgbClr val="266678"/>
                </a:solidFill>
                <a:latin typeface="Comic Sans MS" pitchFamily="66" charset="0"/>
              </a:rPr>
              <a:t>2. Что я узнал нового из текста по изучаемой теме? (</a:t>
            </a:r>
            <a:r>
              <a:rPr lang="ru-RU" sz="1200" dirty="0" smtClean="0">
                <a:solidFill>
                  <a:srgbClr val="266678"/>
                </a:solidFill>
                <a:latin typeface="Comic Sans MS" pitchFamily="66" charset="0"/>
              </a:rPr>
              <a:t>средняя колонка заполняется в ходе чтения текста, во время опыта, при  работе в группе или паре)</a:t>
            </a:r>
            <a:endParaRPr lang="ru-RU" sz="1400" dirty="0" smtClean="0">
              <a:solidFill>
                <a:srgbClr val="266678"/>
              </a:solidFill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3278268"/>
              </p:ext>
            </p:extLst>
          </p:nvPr>
        </p:nvGraphicFramePr>
        <p:xfrm>
          <a:off x="1571604" y="1714488"/>
          <a:ext cx="7072362" cy="1039152"/>
        </p:xfrm>
        <a:graphic>
          <a:graphicData uri="http://schemas.openxmlformats.org/drawingml/2006/table">
            <a:tbl>
              <a:tblPr/>
              <a:tblGrid>
                <a:gridCol w="2357454"/>
                <a:gridCol w="2741177"/>
                <a:gridCol w="1973731"/>
              </a:tblGrid>
              <a:tr h="5195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1100" b="1" dirty="0">
                          <a:solidFill>
                            <a:srgbClr val="266678"/>
                          </a:solidFill>
                          <a:latin typeface="Comic Sans MS" pitchFamily="66" charset="0"/>
                          <a:ea typeface="Times New Roman"/>
                          <a:cs typeface="Vani" pitchFamily="34" charset="0"/>
                        </a:rPr>
                        <a:t>Что я знаю по данной теме?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1100" b="1" dirty="0">
                          <a:solidFill>
                            <a:srgbClr val="266678"/>
                          </a:solidFill>
                          <a:latin typeface="Comic Sans MS" pitchFamily="66" charset="0"/>
                          <a:ea typeface="Times New Roman"/>
                          <a:cs typeface="Vani" pitchFamily="34" charset="0"/>
                        </a:rPr>
                        <a:t>Что я узнал нового из текста по изучаемой теме?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1100" b="1" dirty="0">
                          <a:solidFill>
                            <a:srgbClr val="266678"/>
                          </a:solidFill>
                          <a:latin typeface="Comic Sans MS" pitchFamily="66" charset="0"/>
                          <a:ea typeface="Times New Roman"/>
                          <a:cs typeface="Vani" pitchFamily="34" charset="0"/>
                        </a:rPr>
                        <a:t>Пометки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8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8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8728" y="3000372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Приём«</a:t>
            </a:r>
            <a:r>
              <a:rPr lang="ru-RU" sz="1600" b="1" dirty="0" err="1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Инсерт</a:t>
            </a:r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»               </a:t>
            </a:r>
            <a:r>
              <a:rPr lang="ru-RU" sz="1400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400" dirty="0" err="1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приём</a:t>
            </a:r>
            <a:r>
              <a:rPr lang="ru-RU" sz="1400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маркировки текста)</a:t>
            </a:r>
            <a:endParaRPr lang="ru-RU" sz="700" dirty="0" smtClean="0">
              <a:solidFill>
                <a:srgbClr val="266678"/>
              </a:solidFill>
              <a:latin typeface="Comic Sans MS" pitchFamily="66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Для маркировки текста используем следующие знаки. </a:t>
            </a:r>
            <a:endParaRPr lang="ru-RU" sz="2400" dirty="0" smtClean="0">
              <a:solidFill>
                <a:srgbClr val="266678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429132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«</a:t>
            </a:r>
            <a:r>
              <a:rPr lang="en-US" sz="2000" dirty="0" smtClean="0">
                <a:solidFill>
                  <a:srgbClr val="266678"/>
                </a:solidFill>
                <a:latin typeface="Comic Sans MS" pitchFamily="66" charset="0"/>
              </a:rPr>
              <a:t>V</a:t>
            </a:r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»</a:t>
            </a:r>
            <a:r>
              <a:rPr lang="ru-RU" sz="2000" dirty="0" smtClean="0">
                <a:solidFill>
                  <a:srgbClr val="266678"/>
                </a:solidFill>
              </a:rPr>
              <a:t> - </a:t>
            </a:r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уже знал</a:t>
            </a:r>
          </a:p>
          <a:p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«-» - думал иначе</a:t>
            </a:r>
          </a:p>
          <a:p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«+» - новое для меня</a:t>
            </a:r>
          </a:p>
          <a:p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«?» - не понял</a:t>
            </a:r>
            <a:endParaRPr lang="ru-RU" sz="2000" dirty="0">
              <a:solidFill>
                <a:srgbClr val="266678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000372"/>
            <a:ext cx="44291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Окружающий мир» 1 класс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Тема:  </a:t>
            </a:r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«Осень- природа готовится к зиме» </a:t>
            </a:r>
            <a:endParaRPr lang="ru-RU" sz="2000" dirty="0" smtClean="0">
              <a:solidFill>
                <a:srgbClr val="266678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857628"/>
            <a:ext cx="3685531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C:\Users\Ирина\Desktop\г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4286" t="14285" r="14283" b="19047"/>
          <a:stretch>
            <a:fillRect/>
          </a:stretch>
        </p:blipFill>
        <p:spPr bwMode="auto">
          <a:xfrm>
            <a:off x="8358214" y="6072206"/>
            <a:ext cx="566743" cy="52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3116"/>
            <a:ext cx="1906621" cy="1605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143116"/>
            <a:ext cx="166236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42976" y="3857628"/>
            <a:ext cx="2857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Илья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Сильный,  мужественный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Ехал, сражался, победил  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Всем людям радость дарил                                                     Герой     </a:t>
            </a:r>
            <a:endParaRPr lang="ru-RU" sz="1400" b="1" dirty="0">
              <a:solidFill>
                <a:srgbClr val="266678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3929066"/>
            <a:ext cx="2786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266678"/>
                </a:solidFill>
                <a:latin typeface="Comic Sans MS" pitchFamily="66" charset="0"/>
              </a:rPr>
              <a:t>Святогор</a:t>
            </a:r>
            <a:endParaRPr lang="ru-RU" sz="1400" b="1" dirty="0" smtClean="0">
              <a:solidFill>
                <a:srgbClr val="266678"/>
              </a:solidFill>
              <a:latin typeface="Comic Sans MS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Могучий, храбрый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 Встретил, побратался, умер                                                               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Обладал волшебной силой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Богатырь</a:t>
            </a:r>
            <a:r>
              <a:rPr lang="ru-RU" sz="1200" dirty="0" smtClean="0">
                <a:latin typeface="Comic Sans MS" pitchFamily="66" charset="0"/>
              </a:rPr>
              <a:t>          </a:t>
            </a:r>
            <a:endParaRPr lang="ru-RU" sz="1200" dirty="0">
              <a:latin typeface="Comic Sans MS" pitchFamily="66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14678" y="4786322"/>
            <a:ext cx="3571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Лес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Величественный, таинственный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Живет, растет, радует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Национальное богатство страны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Кладовая природы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928934"/>
            <a:ext cx="1605064" cy="16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728" y="285728"/>
            <a:ext cx="7215238" cy="14157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6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err="1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Синквейн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переводе на русский язык означает – «пять строк», которые выстраиваются пирамидой в определённой последовательности. Сначала одно слово, затем к нему два определения, потом три глагола. Следом идёт предложение, а завершает одно любое слово.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можно использовать по любой теме, на любом уроке. Он позволяет кратко и ёмко выразить мысль, обобщить тему, подвести итог. Его можно использовать как игру и как творческое задание. С его помощью дети учатся кратко выражать свои мысли и эмоции.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Picture 4" descr="Весна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5286388"/>
            <a:ext cx="1785950" cy="1153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5" descr="снег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214950"/>
            <a:ext cx="1744543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" descr="C:\Users\Ирина\Desktop\г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14286" t="14285" r="14283" b="19047"/>
          <a:stretch>
            <a:fillRect/>
          </a:stretch>
        </p:blipFill>
        <p:spPr bwMode="auto">
          <a:xfrm>
            <a:off x="8429652" y="6143644"/>
            <a:ext cx="495305" cy="462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Line 64"/>
          <p:cNvSpPr>
            <a:spLocks noChangeShapeType="1"/>
          </p:cNvSpPr>
          <p:nvPr/>
        </p:nvSpPr>
        <p:spPr bwMode="auto">
          <a:xfrm>
            <a:off x="2286000" y="46863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Рисунок 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785794"/>
            <a:ext cx="1182691" cy="79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2976" y="1571612"/>
            <a:ext cx="32147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Погода  – это: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… температура воздуха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… осадки и ветер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… изменения на улице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… облачность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… светит солнце или нет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428604"/>
            <a:ext cx="65722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286A7C"/>
                </a:solidFill>
                <a:latin typeface="Comic Sans MS" pitchFamily="66" charset="0"/>
              </a:rPr>
              <a:t>Прием «Корзина идей»</a:t>
            </a:r>
            <a:r>
              <a:rPr lang="ru-RU" dirty="0" smtClean="0">
                <a:solidFill>
                  <a:srgbClr val="286A7C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266678"/>
                </a:solidFill>
                <a:latin typeface="Comic Sans MS" pitchFamily="66" charset="0"/>
              </a:rPr>
              <a:t>(учебное занятие, внеурочная деятельность)</a:t>
            </a:r>
            <a:endParaRPr lang="ru-RU" sz="1600" dirty="0" smtClean="0">
              <a:solidFill>
                <a:srgbClr val="286A7C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286A7C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(На доске фиксируются все предположения. </a:t>
            </a:r>
          </a:p>
          <a:p>
            <a:pPr lvl="0"/>
            <a:r>
              <a:rPr lang="ru-RU" sz="1600" dirty="0" smtClean="0">
                <a:solidFill>
                  <a:srgbClr val="286A7C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Подведение  итогов работы групп)</a:t>
            </a:r>
            <a:endParaRPr lang="ru-RU" sz="2400" dirty="0" smtClean="0">
              <a:solidFill>
                <a:srgbClr val="286A7C"/>
              </a:solidFill>
              <a:latin typeface="Comic Sans MS" pitchFamily="66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1571612"/>
            <a:ext cx="407193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Почва – это: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… земля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… растительная земля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… вещество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… суша, а не вода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… место обитания, дом животных </a:t>
            </a:r>
          </a:p>
          <a:p>
            <a:pPr>
              <a:lnSpc>
                <a:spcPct val="90000"/>
              </a:lnSpc>
              <a:defRPr/>
            </a:pPr>
            <a:endParaRPr lang="ru-RU" sz="1600" b="1" dirty="0" smtClean="0">
              <a:solidFill>
                <a:srgbClr val="286A7C"/>
              </a:solidFill>
            </a:endParaRPr>
          </a:p>
        </p:txBody>
      </p:sp>
      <p:pic>
        <p:nvPicPr>
          <p:cNvPr id="14" name="Picture 15" descr="ДеревоПред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6572296" cy="2245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428992" y="3143248"/>
            <a:ext cx="3251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286A7C"/>
                </a:solidFill>
                <a:latin typeface="Comic Sans MS" pitchFamily="66" charset="0"/>
              </a:rPr>
              <a:t>«Дерево предсказаний»</a:t>
            </a:r>
            <a:endParaRPr lang="ru-RU" sz="20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pic>
        <p:nvPicPr>
          <p:cNvPr id="10" name="Picture 1" descr="C:\Users\Ирина\Desktop\г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4286" t="14285" r="14283" b="19047"/>
          <a:stretch>
            <a:fillRect/>
          </a:stretch>
        </p:blipFill>
        <p:spPr bwMode="auto">
          <a:xfrm>
            <a:off x="8358214" y="6072206"/>
            <a:ext cx="459245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357166"/>
          <a:ext cx="7358114" cy="62681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98607"/>
                <a:gridCol w="1901789"/>
                <a:gridCol w="2143140"/>
                <a:gridCol w="1192617"/>
                <a:gridCol w="1021961"/>
              </a:tblGrid>
              <a:tr h="570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sng" dirty="0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Тип</a:t>
                      </a:r>
                      <a:r>
                        <a:rPr lang="ru-RU" sz="1200" b="1" u="sng" baseline="0" dirty="0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 занятия</a:t>
                      </a:r>
                      <a:endParaRPr lang="ru-RU" sz="1200" b="1" u="sng" dirty="0" smtClean="0">
                        <a:solidFill>
                          <a:srgbClr val="18414C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Фазы  занятия</a:t>
                      </a: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Работа с информационным текстом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Работа с художественным тестом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Взаимо</a:t>
                      </a:r>
                      <a:endParaRPr lang="ru-RU" sz="1200" b="1" dirty="0" smtClean="0">
                        <a:solidFill>
                          <a:srgbClr val="18414C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обучение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Урок-исследование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</a:tr>
              <a:tr h="2852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Вызов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Мозговой штурм</a:t>
                      </a: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; кластер; рассказ; подсказка, тонкие и толстые вопросы и т.д.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Рассказ- предположение по ключевым словам (по заголовку);  графическая систематизация материала (кластеры и таблицы), верные и неверные утверждения, перепутанные логические цепочки, словарная работа, рассматривание иллюстраций и т.п.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Верные-неверные</a:t>
                      </a:r>
                      <a:r>
                        <a:rPr lang="ru-RU" sz="1200" b="1" dirty="0" smtClean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суждения; корзина идей и т.д.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Мозговой штурм</a:t>
                      </a:r>
                      <a:endParaRPr lang="ru-RU" sz="1200" b="1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</a:tr>
              <a:tr h="1521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Осмысление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Маркировка текста;ведение различных записей типа двойных дневников, бортовых журналов и т.п.</a:t>
                      </a:r>
                      <a:endParaRPr lang="ru-RU" sz="1200" b="1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Чтение с остановками; маркировка текста; дневник, поиск ответов на поставленные в первой части урока вопросы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Зигзаг (мозаика)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Заполнение таблицы, поиск ответов на поставленные в первой части урока вопросы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</a:tr>
              <a:tr h="1199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Рефлексия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Возвращение к кластеру</a:t>
                      </a:r>
                      <a:endParaRPr lang="ru-RU" sz="1200" b="1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Кластер, составление словаря по тексту произведения, написание сочинения, исследование по отдельным вопросам</a:t>
                      </a:r>
                      <a:endParaRPr lang="ru-RU" sz="1200" b="1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Сводная таблица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Предсказание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Технологическая </a:t>
            </a:r>
            <a:r>
              <a:rPr lang="ru-RU" b="1" dirty="0" smtClean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карта уровня </a:t>
            </a:r>
            <a:r>
              <a:rPr lang="ru-RU" b="1" dirty="0" err="1" smtClean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сформированности</a:t>
            </a:r>
            <a:endParaRPr lang="ru-RU" b="1" dirty="0" smtClean="0">
              <a:solidFill>
                <a:srgbClr val="286A7C"/>
              </a:solidFill>
              <a:latin typeface="Comic Sans MS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b="1" dirty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познавательных  </a:t>
            </a:r>
            <a:r>
              <a:rPr lang="ru-RU" b="1" dirty="0" smtClean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УУД  у учащихся  1 класса</a:t>
            </a:r>
            <a:endParaRPr lang="ru-RU" sz="2000" dirty="0">
              <a:solidFill>
                <a:srgbClr val="286A7C"/>
              </a:solidFill>
              <a:effectLst/>
              <a:latin typeface="Comic Sans MS" pitchFamily="66" charset="0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8471397"/>
              </p:ext>
            </p:extLst>
          </p:nvPr>
        </p:nvGraphicFramePr>
        <p:xfrm>
          <a:off x="1571604" y="1071547"/>
          <a:ext cx="7039047" cy="28064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5280"/>
                <a:gridCol w="1658249"/>
                <a:gridCol w="1515280"/>
                <a:gridCol w="258220"/>
                <a:gridCol w="258220"/>
                <a:gridCol w="259192"/>
                <a:gridCol w="259192"/>
                <a:gridCol w="258220"/>
                <a:gridCol w="270377"/>
                <a:gridCol w="270377"/>
                <a:gridCol w="258220"/>
                <a:gridCol w="258220"/>
              </a:tblGrid>
              <a:tr h="1559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УУД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Нормативный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показатель УУД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Уровни </a:t>
                      </a:r>
                      <a:r>
                        <a:rPr lang="ru-RU" sz="1100" b="1" dirty="0" err="1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сформированности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Times New Roman"/>
                          <a:ea typeface="Times New Roman"/>
                        </a:rPr>
                        <a:t>ФИ уч-ся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Ивванов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Петров 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3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1. </a:t>
                      </a:r>
                      <a:r>
                        <a:rPr lang="ru-RU" sz="1100" b="1" dirty="0" err="1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Общеучебные</a:t>
                      </a: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 универсальные действия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 Ориентироваться в учебнике, отвечать на простые вопросы учителя, находить нужную информацию в учебнике Подробно пересказывать прочитанное или прослушанное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 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Высокий: выполняет </a:t>
                      </a:r>
                      <a:r>
                        <a:rPr lang="ru-RU" sz="1100" dirty="0" smtClean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самостоятельно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+</a:t>
                      </a: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Средний: действует по образцу. Способен выполнять при направляющей помощи педагога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+</a:t>
                      </a: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Низкий: большинство умений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не </a:t>
                      </a:r>
                      <a:r>
                        <a:rPr lang="ru-RU" sz="1100" dirty="0" smtClean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сформированы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3933056"/>
            <a:ext cx="7488832" cy="639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286A7C"/>
                </a:solidFill>
                <a:latin typeface="Comic Sans MS" pitchFamily="66" charset="0"/>
                <a:ea typeface="Times New Roman"/>
                <a:cs typeface="Times New Roman"/>
              </a:rPr>
              <a:t>Показатели </a:t>
            </a:r>
            <a:r>
              <a:rPr lang="ru-RU" sz="1600" b="1" dirty="0" err="1">
                <a:solidFill>
                  <a:srgbClr val="286A7C"/>
                </a:solidFill>
                <a:latin typeface="Comic Sans MS" pitchFamily="66" charset="0"/>
                <a:ea typeface="Times New Roman"/>
                <a:cs typeface="Times New Roman"/>
              </a:rPr>
              <a:t>сформированности</a:t>
            </a:r>
            <a:r>
              <a:rPr lang="ru-RU" sz="1600" b="1" dirty="0">
                <a:solidFill>
                  <a:srgbClr val="286A7C"/>
                </a:solidFill>
                <a:latin typeface="Comic Sans MS" pitchFamily="66" charset="0"/>
                <a:ea typeface="Times New Roman"/>
                <a:cs typeface="Times New Roman"/>
              </a:rPr>
              <a:t> универсальных учебных действий обучающихся начальной школы</a:t>
            </a:r>
            <a:endParaRPr lang="ru-RU" sz="2400" dirty="0">
              <a:solidFill>
                <a:srgbClr val="286A7C"/>
              </a:solidFill>
              <a:latin typeface="Comic Sans MS" pitchFamily="66" charset="0"/>
              <a:ea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2253315"/>
              </p:ext>
            </p:extLst>
          </p:nvPr>
        </p:nvGraphicFramePr>
        <p:xfrm>
          <a:off x="1428728" y="4714884"/>
          <a:ext cx="7358114" cy="1739681"/>
        </p:xfrm>
        <a:graphic>
          <a:graphicData uri="http://schemas.openxmlformats.org/drawingml/2006/table">
            <a:tbl>
              <a:tblPr firstRow="1" firstCol="1" bandRow="1"/>
              <a:tblGrid>
                <a:gridCol w="2227686"/>
                <a:gridCol w="2565214"/>
                <a:gridCol w="2565214"/>
              </a:tblGrid>
              <a:tr h="207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На момент поступления в школу</a:t>
                      </a:r>
                      <a:endParaRPr lang="ru-RU" sz="14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На момент окончания 1-го класса</a:t>
                      </a:r>
                      <a:endParaRPr lang="ru-RU" sz="14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У выпускника начальной школы</a:t>
                      </a:r>
                      <a:endParaRPr lang="ru-RU" sz="14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Познавательные (</a:t>
                      </a:r>
                      <a:r>
                        <a:rPr lang="ru-RU" sz="1050" b="1" dirty="0" err="1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общеучебные</a:t>
                      </a:r>
                      <a:r>
                        <a:rPr lang="ru-RU" sz="105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) УУД</a:t>
                      </a:r>
                      <a:endParaRPr lang="ru-RU" sz="14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Умеет слушать, понимать и пересказывать простые тексты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Слушает и понимает речь других, выразительно читает и пересказывает небольшие тексты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Понимает цель чтения и осмысливает прочитанное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Составлять рассказ по картинке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Находит ответы на вопросы, используя свой жизненный опыт и различную информацию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Извлекает необходимую информацию из прослушанных текстов различных жанров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0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3143248"/>
          <a:ext cx="7048529" cy="273214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57924"/>
                <a:gridCol w="1214700"/>
                <a:gridCol w="1457924"/>
                <a:gridCol w="1361914"/>
                <a:gridCol w="1556067"/>
              </a:tblGrid>
              <a:tr h="154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Класс</a:t>
                      </a:r>
                      <a:endParaRPr lang="ru-RU" sz="16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Кол-во </a:t>
                      </a:r>
                      <a:r>
                        <a:rPr lang="ru-RU" sz="1600" dirty="0">
                          <a:latin typeface="Comic Sans MS" pitchFamily="66" charset="0"/>
                        </a:rPr>
                        <a:t>детей</a:t>
                      </a:r>
                      <a:endParaRPr lang="ru-RU" sz="16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Comic Sans MS" pitchFamily="66" charset="0"/>
                        </a:rPr>
                        <a:t>Ниже базового уровня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Comic Sans MS" pitchFamily="66" charset="0"/>
                        </a:rPr>
                        <a:t>(менее 40%)</a:t>
                      </a:r>
                      <a:endParaRPr lang="ru-RU" sz="16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Базовый </a:t>
                      </a:r>
                      <a:r>
                        <a:rPr lang="ru-RU" sz="1600" dirty="0">
                          <a:latin typeface="Comic Sans MS" pitchFamily="66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</a:rPr>
                        <a:t>(40-74%)</a:t>
                      </a:r>
                      <a:endParaRPr lang="ru-RU" sz="16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Повышенный </a:t>
                      </a:r>
                      <a:r>
                        <a:rPr lang="ru-RU" sz="1600" dirty="0">
                          <a:latin typeface="Comic Sans MS" pitchFamily="66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</a:rPr>
                        <a:t>(</a:t>
                      </a:r>
                      <a:r>
                        <a:rPr lang="ru-RU" sz="1600" dirty="0" smtClean="0">
                          <a:latin typeface="Comic Sans MS" pitchFamily="66" charset="0"/>
                        </a:rPr>
                        <a:t>выше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 75 – 100%)</a:t>
                      </a:r>
                      <a:endParaRPr lang="ru-RU" sz="16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4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«Б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C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25</a:t>
                      </a:r>
                      <a:endParaRPr lang="ru-RU" sz="2800" dirty="0">
                        <a:solidFill>
                          <a:srgbClr val="C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0</a:t>
                      </a:r>
                      <a:endParaRPr lang="ru-RU" sz="2800" dirty="0">
                        <a:solidFill>
                          <a:srgbClr val="C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18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(72%)</a:t>
                      </a:r>
                      <a:endParaRPr lang="ru-RU" sz="2800" dirty="0">
                        <a:solidFill>
                          <a:srgbClr val="C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7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(28%)</a:t>
                      </a:r>
                      <a:endParaRPr lang="ru-RU" sz="2800" dirty="0">
                        <a:solidFill>
                          <a:srgbClr val="C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2357430"/>
            <a:ext cx="714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(в рамках государственного </a:t>
            </a:r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задания</a:t>
            </a:r>
          </a:p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Департамента образования и науки </a:t>
            </a:r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Тюменской </a:t>
            </a:r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области, 2014 г</a:t>
            </a:r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.)</a:t>
            </a:r>
            <a:endParaRPr lang="ru-RU" sz="1200" b="1" dirty="0" smtClean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857232"/>
            <a:ext cx="6215106" cy="14287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Comic Sans MS" pitchFamily="66" charset="0"/>
                <a:ea typeface="Times New Roman"/>
                <a:cs typeface="Times New Roman"/>
              </a:rPr>
              <a:t>Результаты итоговой комплексной работы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Comic Sans MS" pitchFamily="66" charset="0"/>
                <a:ea typeface="Times New Roman"/>
                <a:cs typeface="Times New Roman"/>
              </a:rPr>
              <a:t>в начальной школе </a:t>
            </a:r>
            <a:endParaRPr lang="ru-RU" sz="1600" dirty="0" smtClean="0"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Comic Sans MS" pitchFamily="66" charset="0"/>
                <a:ea typeface="Times New Roman"/>
                <a:cs typeface="Times New Roman"/>
              </a:rPr>
              <a:t>и уровня </a:t>
            </a:r>
            <a:r>
              <a:rPr lang="ru-RU" sz="1600" b="1" dirty="0" err="1" smtClean="0">
                <a:latin typeface="Comic Sans MS" pitchFamily="66" charset="0"/>
                <a:ea typeface="Times New Roman"/>
                <a:cs typeface="Times New Roman"/>
              </a:rPr>
              <a:t>сформированности</a:t>
            </a:r>
            <a:r>
              <a:rPr lang="ru-RU" sz="1600" b="1" dirty="0" smtClean="0">
                <a:latin typeface="Comic Sans MS" pitchFamily="66" charset="0"/>
                <a:ea typeface="Times New Roman"/>
                <a:cs typeface="Times New Roman"/>
              </a:rPr>
              <a:t> учебной компетенции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Comic Sans MS" pitchFamily="66" charset="0"/>
                <a:ea typeface="Times New Roman"/>
                <a:cs typeface="Times New Roman"/>
              </a:rPr>
              <a:t>у учащихся 4-х классов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omic Sans MS" pitchFamily="66" charset="0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928802"/>
            <a:ext cx="6153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800" b="1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опыта</a:t>
            </a:r>
            <a:br>
              <a:rPr lang="ru-RU" sz="2800" b="1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(мониторинг)</a:t>
            </a:r>
            <a:endParaRPr lang="ru-RU" sz="2800" b="1" dirty="0">
              <a:solidFill>
                <a:srgbClr val="286A7C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440712480"/>
              </p:ext>
            </p:extLst>
          </p:nvPr>
        </p:nvGraphicFramePr>
        <p:xfrm>
          <a:off x="1043608" y="1196752"/>
          <a:ext cx="39604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999592776"/>
              </p:ext>
            </p:extLst>
          </p:nvPr>
        </p:nvGraphicFramePr>
        <p:xfrm>
          <a:off x="5004048" y="1196752"/>
          <a:ext cx="391209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291629842"/>
              </p:ext>
            </p:extLst>
          </p:nvPr>
        </p:nvGraphicFramePr>
        <p:xfrm>
          <a:off x="2627784" y="3861048"/>
          <a:ext cx="4968552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350100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</a:t>
            </a:r>
            <a:r>
              <a:rPr lang="ru-RU" sz="1400" b="1" dirty="0" err="1" smtClean="0"/>
              <a:t>дезадаптации</a:t>
            </a:r>
            <a:r>
              <a:rPr lang="ru-RU" sz="1400" b="1" dirty="0" smtClean="0"/>
              <a:t> учащихся 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42899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школьной мотивации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623731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Общая и качественная успеваемость учащихся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13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Ирина\Desktop\2015-01-13 грамоты\2015-01-13\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2474">
            <a:off x="1667067" y="1488788"/>
            <a:ext cx="1857388" cy="2555047"/>
          </a:xfrm>
          <a:prstGeom prst="rect">
            <a:avLst/>
          </a:prstGeom>
          <a:noFill/>
        </p:spPr>
      </p:pic>
      <p:pic>
        <p:nvPicPr>
          <p:cNvPr id="33796" name="Picture 4" descr="C:\Users\Ирина\Desktop\2015-01-13 грамоты\2015-01-13\013.jpg"/>
          <p:cNvPicPr>
            <a:picLocks noChangeAspect="1" noChangeArrowheads="1"/>
          </p:cNvPicPr>
          <p:nvPr/>
        </p:nvPicPr>
        <p:blipFill>
          <a:blip r:embed="rId3" cstate="print"/>
          <a:srcRect l="19669" r="15073" b="34615"/>
          <a:stretch>
            <a:fillRect/>
          </a:stretch>
        </p:blipFill>
        <p:spPr bwMode="auto">
          <a:xfrm rot="1138286">
            <a:off x="7037772" y="1552374"/>
            <a:ext cx="1500198" cy="1796012"/>
          </a:xfrm>
          <a:prstGeom prst="rect">
            <a:avLst/>
          </a:prstGeom>
          <a:noFill/>
        </p:spPr>
      </p:pic>
      <p:pic>
        <p:nvPicPr>
          <p:cNvPr id="33798" name="Picture 6" descr="C:\Users\Ирина\Desktop\2015-01-13 грамоты\2015-01-13\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1748315" cy="2405005"/>
          </a:xfrm>
          <a:prstGeom prst="rect">
            <a:avLst/>
          </a:prstGeom>
          <a:noFill/>
        </p:spPr>
      </p:pic>
      <p:pic>
        <p:nvPicPr>
          <p:cNvPr id="10" name="Picture 2" descr="C:\Users\Ирина\Desktop\2015-01-13 грамоты\2015-01-13\004.jpg"/>
          <p:cNvPicPr>
            <a:picLocks noChangeAspect="1" noChangeArrowheads="1"/>
          </p:cNvPicPr>
          <p:nvPr/>
        </p:nvPicPr>
        <p:blipFill>
          <a:blip r:embed="rId5" cstate="print"/>
          <a:srcRect l="3685" t="2679" r="4197" b="4909"/>
          <a:stretch>
            <a:fillRect/>
          </a:stretch>
        </p:blipFill>
        <p:spPr bwMode="auto">
          <a:xfrm rot="20719691">
            <a:off x="2480488" y="2460770"/>
            <a:ext cx="1678275" cy="2316020"/>
          </a:xfrm>
          <a:prstGeom prst="rect">
            <a:avLst/>
          </a:prstGeom>
          <a:noFill/>
        </p:spPr>
      </p:pic>
      <p:pic>
        <p:nvPicPr>
          <p:cNvPr id="8" name="Picture 1" descr="C:\Users\Ирина\Desktop\2015-01-13 грамоты\2015-01-13\001.jpg"/>
          <p:cNvPicPr>
            <a:picLocks noChangeAspect="1" noChangeArrowheads="1"/>
          </p:cNvPicPr>
          <p:nvPr/>
        </p:nvPicPr>
        <p:blipFill>
          <a:blip r:embed="rId6" cstate="print"/>
          <a:srcRect l="3735" t="2715" r="2897" b="3619"/>
          <a:stretch>
            <a:fillRect/>
          </a:stretch>
        </p:blipFill>
        <p:spPr bwMode="auto">
          <a:xfrm>
            <a:off x="3500430" y="1428736"/>
            <a:ext cx="1428760" cy="1971689"/>
          </a:xfrm>
          <a:prstGeom prst="rect">
            <a:avLst/>
          </a:prstGeom>
          <a:noFill/>
        </p:spPr>
      </p:pic>
      <p:pic>
        <p:nvPicPr>
          <p:cNvPr id="33797" name="Picture 5" descr="C:\Users\Ирина\Desktop\2015-01-13 грамоты\2015-01-13\009.jpg"/>
          <p:cNvPicPr>
            <a:picLocks noChangeAspect="1" noChangeArrowheads="1"/>
          </p:cNvPicPr>
          <p:nvPr/>
        </p:nvPicPr>
        <p:blipFill>
          <a:blip r:embed="rId7" cstate="print"/>
          <a:srcRect l="17831" t="668" r="14154" b="29175"/>
          <a:stretch>
            <a:fillRect/>
          </a:stretch>
        </p:blipFill>
        <p:spPr bwMode="auto">
          <a:xfrm rot="894477">
            <a:off x="4177916" y="2586733"/>
            <a:ext cx="1507023" cy="2138342"/>
          </a:xfrm>
          <a:prstGeom prst="rect">
            <a:avLst/>
          </a:prstGeom>
          <a:noFill/>
        </p:spPr>
      </p:pic>
      <p:pic>
        <p:nvPicPr>
          <p:cNvPr id="33794" name="Picture 2" descr="C:\Users\Ирина\Desktop\2015-01-13 грамоты\2015-01-13\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 l="10331" b="3880"/>
          <a:stretch>
            <a:fillRect/>
          </a:stretch>
        </p:blipFill>
        <p:spPr bwMode="auto">
          <a:xfrm rot="922237">
            <a:off x="6006638" y="2274768"/>
            <a:ext cx="1240153" cy="1828799"/>
          </a:xfrm>
          <a:prstGeom prst="rect">
            <a:avLst/>
          </a:prstGeom>
          <a:noFill/>
        </p:spPr>
      </p:pic>
      <p:pic>
        <p:nvPicPr>
          <p:cNvPr id="7" name="Picture 3" descr="C:\Users\Ирина\Desktop\2015-01-13 грамоты\2015-01-13\0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04481">
            <a:off x="6119907" y="3418746"/>
            <a:ext cx="1436725" cy="1976377"/>
          </a:xfrm>
          <a:prstGeom prst="rect">
            <a:avLst/>
          </a:prstGeom>
          <a:noFill/>
        </p:spPr>
      </p:pic>
      <p:pic>
        <p:nvPicPr>
          <p:cNvPr id="9" name="Picture 4" descr="C:\Users\Ирина\Desktop\2015-01-13 грамоты\2015-01-13\021.jpg"/>
          <p:cNvPicPr>
            <a:picLocks noChangeAspect="1" noChangeArrowheads="1"/>
          </p:cNvPicPr>
          <p:nvPr/>
        </p:nvPicPr>
        <p:blipFill>
          <a:blip r:embed="rId10" cstate="print"/>
          <a:srcRect l="6434" t="668" r="735" b="3856"/>
          <a:stretch>
            <a:fillRect/>
          </a:stretch>
        </p:blipFill>
        <p:spPr bwMode="auto">
          <a:xfrm rot="1191951">
            <a:off x="7414617" y="3093286"/>
            <a:ext cx="1285884" cy="1819263"/>
          </a:xfrm>
          <a:prstGeom prst="rect">
            <a:avLst/>
          </a:prstGeom>
          <a:noFill/>
        </p:spPr>
      </p:pic>
      <p:pic>
        <p:nvPicPr>
          <p:cNvPr id="5" name="Picture 5" descr="C:\Users\Ирина\Desktop\2015-01-13 грамоты\2015-01-13\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 cstate="print"/>
          <a:srcRect l="3839" b="2323"/>
          <a:stretch>
            <a:fillRect/>
          </a:stretch>
        </p:blipFill>
        <p:spPr bwMode="auto">
          <a:xfrm>
            <a:off x="4929190" y="3643314"/>
            <a:ext cx="1357322" cy="1896686"/>
          </a:xfrm>
          <a:prstGeom prst="rect">
            <a:avLst/>
          </a:prstGeom>
          <a:noFill/>
        </p:spPr>
      </p:pic>
      <p:pic>
        <p:nvPicPr>
          <p:cNvPr id="33799" name="Picture 7" descr="C:\Users\Ирина\Desktop\2015-01-13 грамоты\2015-01-13\грамоты 0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456482">
            <a:off x="1538920" y="3609694"/>
            <a:ext cx="2007974" cy="2762195"/>
          </a:xfrm>
          <a:prstGeom prst="rect">
            <a:avLst/>
          </a:prstGeom>
          <a:noFill/>
        </p:spPr>
      </p:pic>
      <p:pic>
        <p:nvPicPr>
          <p:cNvPr id="33800" name="Picture 8" descr="C:\Users\Ирина\Desktop\2015-01-13 грамоты\2015-01-13\040.jpg"/>
          <p:cNvPicPr>
            <a:picLocks noChangeAspect="1" noChangeArrowheads="1"/>
          </p:cNvPicPr>
          <p:nvPr/>
        </p:nvPicPr>
        <p:blipFill>
          <a:blip r:embed="rId13" cstate="print"/>
          <a:srcRect l="4878" t="3546" r="2439" b="2482"/>
          <a:stretch>
            <a:fillRect/>
          </a:stretch>
        </p:blipFill>
        <p:spPr bwMode="auto">
          <a:xfrm rot="20787450">
            <a:off x="2888043" y="4017751"/>
            <a:ext cx="1639030" cy="2286016"/>
          </a:xfrm>
          <a:prstGeom prst="rect">
            <a:avLst/>
          </a:prstGeom>
          <a:noFill/>
        </p:spPr>
      </p:pic>
      <p:pic>
        <p:nvPicPr>
          <p:cNvPr id="33801" name="Picture 9" descr="C:\Users\Ирина\Desktop\2015-01-13 грамоты\2015-01-13\грамота 00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570545">
            <a:off x="6807697" y="4297045"/>
            <a:ext cx="1500446" cy="2064033"/>
          </a:xfrm>
          <a:prstGeom prst="rect">
            <a:avLst/>
          </a:prstGeom>
          <a:noFill/>
        </p:spPr>
      </p:pic>
      <p:pic>
        <p:nvPicPr>
          <p:cNvPr id="33802" name="Picture 10" descr="C:\Users\Ирина\Desktop\2015-01-13 грамоты\2015-01-13\01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3372" y="4786322"/>
            <a:ext cx="2437047" cy="177160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329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8414C"/>
                </a:solidFill>
                <a:latin typeface="Comic Sans MS" pitchFamily="66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28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8414C"/>
                </a:solidFill>
                <a:latin typeface="Comic Sans MS" pitchFamily="66" charset="0"/>
                <a:cs typeface="Times New Roman" panose="02020603050405020304" pitchFamily="18" charset="0"/>
              </a:rPr>
              <a:t>опыта</a:t>
            </a:r>
            <a:br>
              <a:rPr lang="ru-RU" sz="2800" b="1" dirty="0" smtClean="0">
                <a:solidFill>
                  <a:srgbClr val="18414C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18414C"/>
                </a:solidFill>
                <a:latin typeface="Comic Sans MS" pitchFamily="66" charset="0"/>
                <a:cs typeface="Times New Roman" panose="02020603050405020304" pitchFamily="18" charset="0"/>
              </a:rPr>
              <a:t>(достижения </a:t>
            </a:r>
            <a:r>
              <a:rPr lang="ru-RU" sz="2000" b="1" dirty="0" smtClean="0">
                <a:solidFill>
                  <a:srgbClr val="18414C"/>
                </a:solidFill>
                <a:latin typeface="Comic Sans MS" pitchFamily="66" charset="0"/>
                <a:cs typeface="Times New Roman" panose="02020603050405020304" pitchFamily="18" charset="0"/>
              </a:rPr>
              <a:t>учащихся)</a:t>
            </a:r>
            <a:endParaRPr lang="ru-RU" sz="2800" dirty="0">
              <a:solidFill>
                <a:srgbClr val="1841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7072330" y="714356"/>
            <a:ext cx="1771700" cy="1785950"/>
          </a:xfrm>
          <a:custGeom>
            <a:avLst/>
            <a:gdLst>
              <a:gd name="connsiteX0" fmla="*/ 0 w 1771729"/>
              <a:gd name="connsiteY0" fmla="*/ 295294 h 2952335"/>
              <a:gd name="connsiteX1" fmla="*/ 295294 w 1771729"/>
              <a:gd name="connsiteY1" fmla="*/ 0 h 2952335"/>
              <a:gd name="connsiteX2" fmla="*/ 1476435 w 1771729"/>
              <a:gd name="connsiteY2" fmla="*/ 0 h 2952335"/>
              <a:gd name="connsiteX3" fmla="*/ 1771729 w 1771729"/>
              <a:gd name="connsiteY3" fmla="*/ 295294 h 2952335"/>
              <a:gd name="connsiteX4" fmla="*/ 1771729 w 1771729"/>
              <a:gd name="connsiteY4" fmla="*/ 2657041 h 2952335"/>
              <a:gd name="connsiteX5" fmla="*/ 1476435 w 1771729"/>
              <a:gd name="connsiteY5" fmla="*/ 2952335 h 2952335"/>
              <a:gd name="connsiteX6" fmla="*/ 295294 w 1771729"/>
              <a:gd name="connsiteY6" fmla="*/ 2952335 h 2952335"/>
              <a:gd name="connsiteX7" fmla="*/ 0 w 1771729"/>
              <a:gd name="connsiteY7" fmla="*/ 2657041 h 2952335"/>
              <a:gd name="connsiteX8" fmla="*/ 0 w 1771729"/>
              <a:gd name="connsiteY8" fmla="*/ 295294 h 29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729" h="2952335">
                <a:moveTo>
                  <a:pt x="0" y="295294"/>
                </a:moveTo>
                <a:cubicBezTo>
                  <a:pt x="0" y="132208"/>
                  <a:pt x="132208" y="0"/>
                  <a:pt x="295294" y="0"/>
                </a:cubicBezTo>
                <a:lnTo>
                  <a:pt x="1476435" y="0"/>
                </a:lnTo>
                <a:cubicBezTo>
                  <a:pt x="1639521" y="0"/>
                  <a:pt x="1771729" y="132208"/>
                  <a:pt x="1771729" y="295294"/>
                </a:cubicBezTo>
                <a:lnTo>
                  <a:pt x="1771729" y="2657041"/>
                </a:lnTo>
                <a:cubicBezTo>
                  <a:pt x="1771729" y="2820127"/>
                  <a:pt x="1639521" y="2952335"/>
                  <a:pt x="1476435" y="2952335"/>
                </a:cubicBezTo>
                <a:lnTo>
                  <a:pt x="295294" y="2952335"/>
                </a:lnTo>
                <a:cubicBezTo>
                  <a:pt x="132208" y="2952335"/>
                  <a:pt x="0" y="2820127"/>
                  <a:pt x="0" y="2657041"/>
                </a:cubicBezTo>
                <a:lnTo>
                  <a:pt x="0" y="295294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ln>
            <a:solidFill>
              <a:srgbClr val="2666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139" tIns="334139" rIns="334139" bIns="334139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714480" y="571480"/>
            <a:ext cx="5286412" cy="107156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286A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Портрет выпускника школы</a:t>
            </a:r>
          </a:p>
          <a:p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1571604" y="1643050"/>
            <a:ext cx="1759329" cy="2571768"/>
          </a:xfrm>
          <a:custGeom>
            <a:avLst/>
            <a:gdLst>
              <a:gd name="connsiteX0" fmla="*/ 0 w 2007273"/>
              <a:gd name="connsiteY0" fmla="*/ 334552 h 2093518"/>
              <a:gd name="connsiteX1" fmla="*/ 334552 w 2007273"/>
              <a:gd name="connsiteY1" fmla="*/ 0 h 2093518"/>
              <a:gd name="connsiteX2" fmla="*/ 1672721 w 2007273"/>
              <a:gd name="connsiteY2" fmla="*/ 0 h 2093518"/>
              <a:gd name="connsiteX3" fmla="*/ 2007273 w 2007273"/>
              <a:gd name="connsiteY3" fmla="*/ 334552 h 2093518"/>
              <a:gd name="connsiteX4" fmla="*/ 2007273 w 2007273"/>
              <a:gd name="connsiteY4" fmla="*/ 1758966 h 2093518"/>
              <a:gd name="connsiteX5" fmla="*/ 1672721 w 2007273"/>
              <a:gd name="connsiteY5" fmla="*/ 2093518 h 2093518"/>
              <a:gd name="connsiteX6" fmla="*/ 334552 w 2007273"/>
              <a:gd name="connsiteY6" fmla="*/ 2093518 h 2093518"/>
              <a:gd name="connsiteX7" fmla="*/ 0 w 2007273"/>
              <a:gd name="connsiteY7" fmla="*/ 1758966 h 2093518"/>
              <a:gd name="connsiteX8" fmla="*/ 0 w 2007273"/>
              <a:gd name="connsiteY8" fmla="*/ 334552 h 20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273" h="2093518">
                <a:moveTo>
                  <a:pt x="0" y="334552"/>
                </a:moveTo>
                <a:cubicBezTo>
                  <a:pt x="0" y="149784"/>
                  <a:pt x="149784" y="0"/>
                  <a:pt x="334552" y="0"/>
                </a:cubicBezTo>
                <a:lnTo>
                  <a:pt x="1672721" y="0"/>
                </a:lnTo>
                <a:cubicBezTo>
                  <a:pt x="1857489" y="0"/>
                  <a:pt x="2007273" y="149784"/>
                  <a:pt x="2007273" y="334552"/>
                </a:cubicBezTo>
                <a:lnTo>
                  <a:pt x="2007273" y="1758966"/>
                </a:lnTo>
                <a:cubicBezTo>
                  <a:pt x="2007273" y="1943734"/>
                  <a:pt x="1857489" y="2093518"/>
                  <a:pt x="1672721" y="2093518"/>
                </a:cubicBezTo>
                <a:lnTo>
                  <a:pt x="334552" y="2093518"/>
                </a:lnTo>
                <a:cubicBezTo>
                  <a:pt x="149784" y="2093518"/>
                  <a:pt x="0" y="1943734"/>
                  <a:pt x="0" y="1758966"/>
                </a:cubicBezTo>
                <a:lnTo>
                  <a:pt x="0" y="33455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43707" tIns="143707" rIns="143707" bIns="14370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креативный и критически мыслящий, активно и целенаправленно познающий мир, осознающий ценность науки, труда и творчества для человека и общества, мотивированный на образование и самообразование в течение всей своей жизни</a:t>
            </a:r>
            <a:endParaRPr lang="ru-RU" sz="1100" b="1" kern="1200" dirty="0">
              <a:solidFill>
                <a:srgbClr val="286A7C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428992" y="1643050"/>
            <a:ext cx="1785950" cy="2571768"/>
          </a:xfrm>
          <a:custGeom>
            <a:avLst/>
            <a:gdLst>
              <a:gd name="connsiteX0" fmla="*/ 0 w 1934341"/>
              <a:gd name="connsiteY0" fmla="*/ 322397 h 2093518"/>
              <a:gd name="connsiteX1" fmla="*/ 322397 w 1934341"/>
              <a:gd name="connsiteY1" fmla="*/ 0 h 2093518"/>
              <a:gd name="connsiteX2" fmla="*/ 1611944 w 1934341"/>
              <a:gd name="connsiteY2" fmla="*/ 0 h 2093518"/>
              <a:gd name="connsiteX3" fmla="*/ 1934341 w 1934341"/>
              <a:gd name="connsiteY3" fmla="*/ 322397 h 2093518"/>
              <a:gd name="connsiteX4" fmla="*/ 1934341 w 1934341"/>
              <a:gd name="connsiteY4" fmla="*/ 1771121 h 2093518"/>
              <a:gd name="connsiteX5" fmla="*/ 1611944 w 1934341"/>
              <a:gd name="connsiteY5" fmla="*/ 2093518 h 2093518"/>
              <a:gd name="connsiteX6" fmla="*/ 322397 w 1934341"/>
              <a:gd name="connsiteY6" fmla="*/ 2093518 h 2093518"/>
              <a:gd name="connsiteX7" fmla="*/ 0 w 1934341"/>
              <a:gd name="connsiteY7" fmla="*/ 1771121 h 2093518"/>
              <a:gd name="connsiteX8" fmla="*/ 0 w 1934341"/>
              <a:gd name="connsiteY8" fmla="*/ 322397 h 20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341" h="2093518">
                <a:moveTo>
                  <a:pt x="0" y="322397"/>
                </a:moveTo>
                <a:cubicBezTo>
                  <a:pt x="0" y="144342"/>
                  <a:pt x="144342" y="0"/>
                  <a:pt x="322397" y="0"/>
                </a:cubicBezTo>
                <a:lnTo>
                  <a:pt x="1611944" y="0"/>
                </a:lnTo>
                <a:cubicBezTo>
                  <a:pt x="1789999" y="0"/>
                  <a:pt x="1934341" y="144342"/>
                  <a:pt x="1934341" y="322397"/>
                </a:cubicBezTo>
                <a:lnTo>
                  <a:pt x="1934341" y="1771121"/>
                </a:lnTo>
                <a:cubicBezTo>
                  <a:pt x="1934341" y="1949176"/>
                  <a:pt x="1789999" y="2093518"/>
                  <a:pt x="1611944" y="2093518"/>
                </a:cubicBezTo>
                <a:lnTo>
                  <a:pt x="322397" y="2093518"/>
                </a:lnTo>
                <a:cubicBezTo>
                  <a:pt x="144342" y="2093518"/>
                  <a:pt x="0" y="1949176"/>
                  <a:pt x="0" y="1771121"/>
                </a:cubicBezTo>
                <a:lnTo>
                  <a:pt x="0" y="32239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40147" tIns="140147" rIns="140147" bIns="1401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владеющий основами научных методов познания окружающего мира, мотивированный на творчество и современную инновационную деятельность</a:t>
            </a:r>
            <a:endParaRPr lang="ru-RU" sz="1100" b="1" kern="1200" dirty="0">
              <a:solidFill>
                <a:srgbClr val="286A7C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5286380" y="1643050"/>
            <a:ext cx="1714512" cy="2571768"/>
          </a:xfrm>
          <a:custGeom>
            <a:avLst/>
            <a:gdLst>
              <a:gd name="connsiteX0" fmla="*/ 0 w 2076748"/>
              <a:gd name="connsiteY0" fmla="*/ 346132 h 2093518"/>
              <a:gd name="connsiteX1" fmla="*/ 346132 w 2076748"/>
              <a:gd name="connsiteY1" fmla="*/ 0 h 2093518"/>
              <a:gd name="connsiteX2" fmla="*/ 1730616 w 2076748"/>
              <a:gd name="connsiteY2" fmla="*/ 0 h 2093518"/>
              <a:gd name="connsiteX3" fmla="*/ 2076748 w 2076748"/>
              <a:gd name="connsiteY3" fmla="*/ 346132 h 2093518"/>
              <a:gd name="connsiteX4" fmla="*/ 2076748 w 2076748"/>
              <a:gd name="connsiteY4" fmla="*/ 1747386 h 2093518"/>
              <a:gd name="connsiteX5" fmla="*/ 1730616 w 2076748"/>
              <a:gd name="connsiteY5" fmla="*/ 2093518 h 2093518"/>
              <a:gd name="connsiteX6" fmla="*/ 346132 w 2076748"/>
              <a:gd name="connsiteY6" fmla="*/ 2093518 h 2093518"/>
              <a:gd name="connsiteX7" fmla="*/ 0 w 2076748"/>
              <a:gd name="connsiteY7" fmla="*/ 1747386 h 2093518"/>
              <a:gd name="connsiteX8" fmla="*/ 0 w 2076748"/>
              <a:gd name="connsiteY8" fmla="*/ 346132 h 20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6748" h="2093518">
                <a:moveTo>
                  <a:pt x="0" y="346132"/>
                </a:moveTo>
                <a:cubicBezTo>
                  <a:pt x="0" y="154969"/>
                  <a:pt x="154969" y="0"/>
                  <a:pt x="346132" y="0"/>
                </a:cubicBezTo>
                <a:lnTo>
                  <a:pt x="1730616" y="0"/>
                </a:lnTo>
                <a:cubicBezTo>
                  <a:pt x="1921779" y="0"/>
                  <a:pt x="2076748" y="154969"/>
                  <a:pt x="2076748" y="346132"/>
                </a:cubicBezTo>
                <a:lnTo>
                  <a:pt x="2076748" y="1747386"/>
                </a:lnTo>
                <a:cubicBezTo>
                  <a:pt x="2076748" y="1938549"/>
                  <a:pt x="1921779" y="2093518"/>
                  <a:pt x="1730616" y="2093518"/>
                </a:cubicBezTo>
                <a:lnTo>
                  <a:pt x="346132" y="2093518"/>
                </a:lnTo>
                <a:cubicBezTo>
                  <a:pt x="154969" y="2093518"/>
                  <a:pt x="0" y="1938549"/>
                  <a:pt x="0" y="1747386"/>
                </a:cubicBezTo>
                <a:lnTo>
                  <a:pt x="0" y="34613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47098" tIns="147098" rIns="147098" bIns="14709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готовый к учебному сотрудничеству, способный осуществлять учебно-исследовательскую, проектную и информационную деятельность</a:t>
            </a:r>
            <a:endParaRPr lang="ru-RU" sz="1100" b="1" kern="1200" dirty="0">
              <a:solidFill>
                <a:srgbClr val="286A7C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358082" y="3500438"/>
            <a:ext cx="1008112" cy="1656184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571604" y="4357694"/>
            <a:ext cx="5688632" cy="208823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18414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  <a:cs typeface="Times New Roman" pitchFamily="18" charset="0"/>
              </a:rPr>
              <a:t>    Опираясь на результаты мониторинга, можно сделать вывод: использование технологии критического мышления на уроках  и во внеурочной деятельности  позволяет создать условия, обеспечивающие  формирование универсальных учебных действий и целостного развития личности, что полностью отвечает требованиям Федерального Государственного Образовательного Стандарта и  социальному заказу общества.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728"/>
            <a:ext cx="1785950" cy="692696"/>
          </a:xfrm>
          <a:prstGeom prst="rect">
            <a:avLst/>
          </a:prstGeom>
          <a:noFill/>
          <a:ln w="12700">
            <a:solidFill>
              <a:srgbClr val="266678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18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85794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86A7C"/>
                </a:solidFill>
                <a:latin typeface="Comic Sans MS" pitchFamily="66" charset="0"/>
                <a:cs typeface="Times New Roman" pitchFamily="18" charset="0"/>
              </a:rPr>
              <a:t>Актуальность темы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14480" y="1571612"/>
            <a:ext cx="6786578" cy="46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3108" y="1500174"/>
            <a:ext cx="5786478" cy="1071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Факторы, оказавшие влияние на становление педагогического опыта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28794" y="1000108"/>
            <a:ext cx="657226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Громова О.К. «Пирамидная история», или Как вызвать интерес к письму: Мастер-класс Ольги Громовой (электронная презентация)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Громова О.К. «Критическое мышление- как это по-русски? Технология творчества. //БШ № 12, 2001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Гусинский Э., Турчанинова Ю. Введение в философию образования: Учебное пособие. - М. Издательская корпорация «Логос», 2000.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Заир-Бек С.И. Развитие критического мышления на уроке. – М.: Просвещение, 2004.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Заир-Бек С.И. Технология развития критического мышления посредством чтения и письма.- М. Первое сентября, 2001.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Загашев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 Умение задавать вопросы. СПб.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Изд-во «Питер»,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2001.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 О. «Пирамидная история», или Как вызвать интерес к письму//Стратегия и тактика учителя. Сборник. – М.: ЦГЛ, 2005. – С.112- 116]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Корчемлюк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О.М. Освоение приёмов новой технологии через решение предметных задач на курсах повышения квалификации учителей начальных классов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критического мышления: междисциплинарная программа/ сост. Дж. Л.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Мередит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Ч. Темпл, С.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Уолтер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пособие 1. - М. Изд-во ИОО, 1997.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Популяризация критического мышления/ сост. Дж. Л.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Мередит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Темил.С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Уолтер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Пособие 2. - М. Изд-во ИОО, 1997.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Фонтанова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«Черепаха как модель.  Методика работы с научно-познавательным текстом.// БШ № 7 2008 С. 9-10.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Халперн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Д. Психология критического мышления. - СПб. Изд-во «Питер», 2000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500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на\Desktop\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142984"/>
            <a:ext cx="211174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786182" y="357166"/>
            <a:ext cx="3286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86A7C"/>
                </a:solidFill>
                <a:latin typeface="Comic Sans MS" pitchFamily="66" charset="0"/>
              </a:rPr>
              <a:t>Заказ общества</a:t>
            </a: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                                                                  </a:t>
            </a:r>
            <a:endParaRPr lang="ru-RU" sz="16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Ирина\Desktop\зз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857628"/>
            <a:ext cx="1952618" cy="172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500430" y="3143248"/>
            <a:ext cx="2986086" cy="47149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286A7C"/>
                </a:solidFill>
                <a:latin typeface="Comic Sans MS" pitchFamily="66" charset="0"/>
              </a:rPr>
              <a:t>Цель образования</a:t>
            </a:r>
            <a:endParaRPr lang="ru-RU" sz="2000" b="1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34" name="Овал 33"/>
          <p:cNvSpPr/>
          <p:nvPr/>
        </p:nvSpPr>
        <p:spPr>
          <a:xfrm rot="20787136">
            <a:off x="6106784" y="3342671"/>
            <a:ext cx="2857520" cy="7447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 smtClean="0"/>
          </a:p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выполняющий правила здорового и безопасного образа жизни</a:t>
            </a:r>
          </a:p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072198" y="4286256"/>
            <a:ext cx="2786082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уважающий и принимающий ценности семьи и общества</a:t>
            </a:r>
            <a:endParaRPr lang="ru-RU" sz="12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36" name="Овал 35"/>
          <p:cNvSpPr/>
          <p:nvPr/>
        </p:nvSpPr>
        <p:spPr>
          <a:xfrm rot="519424">
            <a:off x="6172403" y="5042680"/>
            <a:ext cx="2500330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умеющий слушать и слышать</a:t>
            </a:r>
          </a:p>
        </p:txBody>
      </p:sp>
      <p:sp>
        <p:nvSpPr>
          <p:cNvPr id="37" name="Овал 36"/>
          <p:cNvSpPr/>
          <p:nvPr/>
        </p:nvSpPr>
        <p:spPr>
          <a:xfrm rot="20944680">
            <a:off x="1466992" y="5017371"/>
            <a:ext cx="2500330" cy="6429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готовый самостоятельно действовать</a:t>
            </a:r>
            <a:endParaRPr lang="ru-RU" sz="12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357290" y="4214818"/>
            <a:ext cx="2500330" cy="6429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любознательный, активно познающий мир</a:t>
            </a:r>
            <a:endParaRPr lang="ru-RU" sz="12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39" name="Овал 38"/>
          <p:cNvSpPr/>
          <p:nvPr/>
        </p:nvSpPr>
        <p:spPr>
          <a:xfrm rot="714122">
            <a:off x="1468151" y="3465607"/>
            <a:ext cx="2500330" cy="6429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любящий свою страну, свой край, Родину</a:t>
            </a:r>
            <a:endParaRPr lang="ru-RU" sz="12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40" name="Овал 39"/>
          <p:cNvSpPr/>
          <p:nvPr/>
        </p:nvSpPr>
        <p:spPr>
          <a:xfrm rot="20999367">
            <a:off x="1471578" y="2283573"/>
            <a:ext cx="2500330" cy="7119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286A7C"/>
                </a:solidFill>
              </a:rPr>
              <a:t>уверенный</a:t>
            </a:r>
            <a:endParaRPr lang="ru-RU" sz="1400" dirty="0">
              <a:solidFill>
                <a:srgbClr val="286A7C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428728" y="1500174"/>
            <a:ext cx="2500330" cy="6429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информированный</a:t>
            </a:r>
            <a:endParaRPr lang="ru-RU" sz="1200" dirty="0"/>
          </a:p>
        </p:txBody>
      </p:sp>
      <p:sp>
        <p:nvSpPr>
          <p:cNvPr id="42" name="Овал 41"/>
          <p:cNvSpPr/>
          <p:nvPr/>
        </p:nvSpPr>
        <p:spPr>
          <a:xfrm rot="714122">
            <a:off x="1396714" y="750963"/>
            <a:ext cx="2500330" cy="6429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 мыслящий</a:t>
            </a:r>
            <a:endParaRPr lang="ru-RU" sz="1200" dirty="0"/>
          </a:p>
        </p:txBody>
      </p:sp>
      <p:sp>
        <p:nvSpPr>
          <p:cNvPr id="43" name="Овал 42"/>
          <p:cNvSpPr/>
          <p:nvPr/>
        </p:nvSpPr>
        <p:spPr>
          <a:xfrm rot="671337">
            <a:off x="6188954" y="2307501"/>
            <a:ext cx="2500330" cy="7119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целеустремленный</a:t>
            </a:r>
          </a:p>
          <a:p>
            <a:pPr algn="ctr"/>
            <a:endParaRPr lang="ru-RU" sz="1100" dirty="0"/>
          </a:p>
        </p:txBody>
      </p:sp>
      <p:sp>
        <p:nvSpPr>
          <p:cNvPr id="44" name="Овал 43"/>
          <p:cNvSpPr/>
          <p:nvPr/>
        </p:nvSpPr>
        <p:spPr>
          <a:xfrm>
            <a:off x="6286512" y="1500174"/>
            <a:ext cx="2500330" cy="7119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286A7C"/>
                </a:solidFill>
              </a:rPr>
              <a:t> </a:t>
            </a:r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толерантный</a:t>
            </a:r>
            <a:endParaRPr lang="ru-RU" sz="1200" dirty="0"/>
          </a:p>
        </p:txBody>
      </p:sp>
      <p:pic>
        <p:nvPicPr>
          <p:cNvPr id="45" name="Picture 2" descr="C:\Users\Ирина\Desktop\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71546"/>
            <a:ext cx="211174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Овал 45"/>
          <p:cNvSpPr/>
          <p:nvPr/>
        </p:nvSpPr>
        <p:spPr>
          <a:xfrm rot="20999367">
            <a:off x="6257924" y="640500"/>
            <a:ext cx="2500330" cy="7119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286A7C"/>
                </a:solidFill>
              </a:rPr>
              <a:t>к</a:t>
            </a:r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оммуникабельный</a:t>
            </a:r>
            <a:endParaRPr lang="ru-RU" sz="1200" dirty="0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857752" y="2857496"/>
            <a:ext cx="357190" cy="285752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0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4500562" y="500042"/>
            <a:ext cx="1152128" cy="292895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Противоречия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857356" y="357166"/>
            <a:ext cx="2071702" cy="128588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  <a:cs typeface="Aharoni" pitchFamily="2" charset="-79"/>
              </a:rPr>
              <a:t>Формирование в образовательном пространстве всех УУД</a:t>
            </a:r>
            <a:endParaRPr lang="ru-RU" sz="1000" b="1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000232" y="1500174"/>
            <a:ext cx="2071702" cy="114300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</a:rPr>
              <a:t>Требования к уровню </a:t>
            </a:r>
            <a:r>
              <a:rPr lang="ru-RU" sz="1000" b="1" dirty="0" err="1" smtClean="0">
                <a:latin typeface="Comic Sans MS" pitchFamily="66" charset="0"/>
              </a:rPr>
              <a:t>сформированности</a:t>
            </a:r>
            <a:r>
              <a:rPr lang="ru-RU" sz="1000" b="1" dirty="0" smtClean="0">
                <a:latin typeface="Comic Sans MS" pitchFamily="66" charset="0"/>
              </a:rPr>
              <a:t> УУД</a:t>
            </a:r>
            <a:endParaRPr lang="ru-RU" sz="1000" b="1" dirty="0">
              <a:latin typeface="Comic Sans MS" pitchFamily="66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143108" y="2500306"/>
            <a:ext cx="2071702" cy="114300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</a:rPr>
              <a:t>Требования</a:t>
            </a:r>
          </a:p>
          <a:p>
            <a:pPr algn="ctr"/>
            <a:r>
              <a:rPr lang="ru-RU" sz="1000" b="1" dirty="0" smtClean="0">
                <a:latin typeface="Comic Sans MS" pitchFamily="66" charset="0"/>
              </a:rPr>
              <a:t> к </a:t>
            </a:r>
            <a:r>
              <a:rPr lang="ru-RU" sz="900" b="1" dirty="0" smtClean="0">
                <a:latin typeface="Comic Sans MS" pitchFamily="66" charset="0"/>
              </a:rPr>
              <a:t>формированию</a:t>
            </a:r>
          </a:p>
          <a:p>
            <a:pPr algn="ctr"/>
            <a:r>
              <a:rPr lang="ru-RU" sz="900" b="1" dirty="0" smtClean="0">
                <a:latin typeface="Comic Sans MS" pitchFamily="66" charset="0"/>
              </a:rPr>
              <a:t> УУД на определенном этапе обучения</a:t>
            </a:r>
            <a:endParaRPr lang="ru-RU" sz="900" b="1" dirty="0">
              <a:latin typeface="Comic Sans MS" pitchFamily="66" charset="0"/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6000760" y="2500306"/>
            <a:ext cx="2049978" cy="114300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Comic Sans MS" pitchFamily="66" charset="0"/>
              </a:rPr>
              <a:t>Ориентация на индивидуально-личностные особенности учащихся и их достижения</a:t>
            </a:r>
            <a:endParaRPr lang="ru-RU" sz="900" b="1" dirty="0">
              <a:latin typeface="Comic Sans MS" pitchFamily="66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6143636" y="1428736"/>
            <a:ext cx="2049978" cy="121444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</a:rPr>
              <a:t>Не доработана </a:t>
            </a:r>
          </a:p>
          <a:p>
            <a:pPr algn="ctr"/>
            <a:r>
              <a:rPr lang="ru-RU" sz="1000" b="1" dirty="0" smtClean="0">
                <a:latin typeface="Comic Sans MS" pitchFamily="66" charset="0"/>
              </a:rPr>
              <a:t>система оценки </a:t>
            </a:r>
            <a:r>
              <a:rPr lang="ru-RU" sz="1000" b="1" dirty="0" err="1" smtClean="0">
                <a:latin typeface="Comic Sans MS" pitchFamily="66" charset="0"/>
              </a:rPr>
              <a:t>сформированности</a:t>
            </a:r>
            <a:r>
              <a:rPr lang="ru-RU" sz="1000" b="1" dirty="0" smtClean="0">
                <a:latin typeface="Comic Sans MS" pitchFamily="66" charset="0"/>
              </a:rPr>
              <a:t> УУД</a:t>
            </a:r>
            <a:endParaRPr lang="ru-RU" sz="1000" b="1" dirty="0">
              <a:latin typeface="Comic Sans MS" pitchFamily="66" charset="0"/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6357950" y="357166"/>
            <a:ext cx="2049978" cy="121444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Comic Sans MS" pitchFamily="66" charset="0"/>
                <a:cs typeface="Aharoni" pitchFamily="2" charset="-79"/>
              </a:rPr>
              <a:t>Традиционное  построение обучения создает возможность для формирования только </a:t>
            </a:r>
          </a:p>
          <a:p>
            <a:pPr algn="ctr"/>
            <a:r>
              <a:rPr lang="ru-RU" sz="800" b="1" dirty="0" smtClean="0">
                <a:latin typeface="Comic Sans MS" pitchFamily="66" charset="0"/>
                <a:cs typeface="Aharoni" pitchFamily="2" charset="-79"/>
              </a:rPr>
              <a:t>познавательных УУД</a:t>
            </a:r>
            <a:endParaRPr lang="ru-RU" sz="800" b="1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71670" y="3714752"/>
            <a:ext cx="628654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Цель: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создание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педагогических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условий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обеспечивающих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формирование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универсальных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учебных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действий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учащихся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младших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классов</a:t>
            </a:r>
            <a:endParaRPr lang="ru-RU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14744" y="4786322"/>
            <a:ext cx="2857520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Выявить наиболее эффективную технологию формирования УУД</a:t>
            </a:r>
            <a:endParaRPr lang="ru-RU" sz="12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14744" y="6000768"/>
            <a:ext cx="2857520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Спланировать  коррекционную  работу по формированию УУД</a:t>
            </a:r>
            <a:endParaRPr lang="ru-RU" sz="12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4744" y="5357826"/>
            <a:ext cx="2857520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Разработать мониторинг оценки </a:t>
            </a:r>
            <a:r>
              <a:rPr lang="ru-RU" sz="1200" b="1" dirty="0" err="1" smtClean="0">
                <a:solidFill>
                  <a:srgbClr val="18414C"/>
                </a:solidFill>
                <a:latin typeface="Comic Sans MS" pitchFamily="66" charset="0"/>
              </a:rPr>
              <a:t>сформированности</a:t>
            </a:r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 УУД</a:t>
            </a:r>
            <a:endParaRPr lang="ru-RU" sz="12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8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643306" y="3786190"/>
            <a:ext cx="2786082" cy="221457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Ирина\Desktop\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143380"/>
            <a:ext cx="1643074" cy="145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2357422" y="1285860"/>
            <a:ext cx="4705384" cy="64294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18414C"/>
                </a:solidFill>
                <a:latin typeface="Comic Sans MS" pitchFamily="66" charset="0"/>
              </a:rPr>
              <a:t>Системно-деятельностный</a:t>
            </a:r>
            <a:r>
              <a:rPr lang="ru-RU" sz="1400" b="1" dirty="0" smtClean="0">
                <a:solidFill>
                  <a:srgbClr val="18414C"/>
                </a:solidFill>
                <a:latin typeface="Comic Sans MS" pitchFamily="66" charset="0"/>
              </a:rPr>
              <a:t> подход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357422" y="571480"/>
            <a:ext cx="4705384" cy="64294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8414C"/>
                </a:solidFill>
                <a:latin typeface="Comic Sans MS" pitchFamily="66" charset="0"/>
              </a:rPr>
              <a:t>Универсальные учебные действия</a:t>
            </a:r>
          </a:p>
        </p:txBody>
      </p:sp>
      <p:sp>
        <p:nvSpPr>
          <p:cNvPr id="18" name="Овал 17"/>
          <p:cNvSpPr/>
          <p:nvPr/>
        </p:nvSpPr>
        <p:spPr>
          <a:xfrm rot="19315996">
            <a:off x="912741" y="2274781"/>
            <a:ext cx="2478030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8414C"/>
                </a:solidFill>
                <a:latin typeface="Comic Sans MS" pitchFamily="66" charset="0"/>
              </a:rPr>
              <a:t>И</a:t>
            </a:r>
            <a:r>
              <a:rPr lang="ru-RU" sz="1400" b="1" dirty="0" smtClean="0">
                <a:solidFill>
                  <a:srgbClr val="18414C"/>
                </a:solidFill>
                <a:latin typeface="Comic Sans MS" pitchFamily="66" charset="0"/>
              </a:rPr>
              <a:t>нформационная технология</a:t>
            </a:r>
            <a:endParaRPr lang="ru-RU" sz="16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19" name="Овал 18"/>
          <p:cNvSpPr/>
          <p:nvPr/>
        </p:nvSpPr>
        <p:spPr>
          <a:xfrm rot="16993562">
            <a:off x="2221569" y="3132786"/>
            <a:ext cx="2926336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8414C"/>
                </a:solidFill>
                <a:latin typeface="Comic Sans MS" pitchFamily="66" charset="0"/>
              </a:rPr>
              <a:t>Технология проектов</a:t>
            </a:r>
            <a:endParaRPr lang="ru-RU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21364">
            <a:off x="6380659" y="2208076"/>
            <a:ext cx="2467879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8414C"/>
                </a:solidFill>
                <a:latin typeface="Comic Sans MS" pitchFamily="66" charset="0"/>
              </a:rPr>
              <a:t>Технология сотрудничества</a:t>
            </a:r>
            <a:endParaRPr lang="ru-RU" sz="16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 rot="17881943">
            <a:off x="1083926" y="3033168"/>
            <a:ext cx="3331067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8414C"/>
                </a:solidFill>
                <a:latin typeface="Comic Sans MS" pitchFamily="66" charset="0"/>
              </a:rPr>
              <a:t>Игровая технология </a:t>
            </a:r>
            <a:endParaRPr lang="ru-RU" sz="16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22" name="Овал 21"/>
          <p:cNvSpPr/>
          <p:nvPr/>
        </p:nvSpPr>
        <p:spPr>
          <a:xfrm rot="3090923">
            <a:off x="5485880" y="2769680"/>
            <a:ext cx="3154309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8414C"/>
                </a:solidFill>
                <a:latin typeface="Comic Sans MS" pitchFamily="66" charset="0"/>
              </a:rPr>
              <a:t>Технология проблемного обучения</a:t>
            </a:r>
            <a:endParaRPr lang="ru-RU" sz="14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23" name="Овал 22"/>
          <p:cNvSpPr/>
          <p:nvPr/>
        </p:nvSpPr>
        <p:spPr>
          <a:xfrm rot="3610215">
            <a:off x="4565259" y="3191639"/>
            <a:ext cx="3571900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8414C"/>
                </a:solidFill>
                <a:latin typeface="Comic Sans MS" pitchFamily="66" charset="0"/>
              </a:rPr>
              <a:t>Технология развития критического мышления</a:t>
            </a:r>
            <a:endParaRPr lang="ru-RU" sz="14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526890" y="642918"/>
            <a:ext cx="6120680" cy="5008306"/>
            <a:chOff x="1526890" y="642918"/>
            <a:chExt cx="6120680" cy="500830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928794" y="642918"/>
              <a:ext cx="5472608" cy="936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dirty="0" smtClean="0">
                <a:solidFill>
                  <a:srgbClr val="18414C"/>
                </a:solidFill>
              </a:endParaRPr>
            </a:p>
            <a:p>
              <a:pPr algn="ctr"/>
              <a:r>
                <a:rPr lang="ru-RU" sz="2000" b="1" i="1" dirty="0" smtClean="0">
                  <a:solidFill>
                    <a:srgbClr val="18414C"/>
                  </a:solidFill>
                </a:rPr>
                <a:t>Педагогические </a:t>
              </a:r>
              <a:r>
                <a:rPr lang="ru-RU" sz="2000" b="1" i="1" dirty="0">
                  <a:solidFill>
                    <a:srgbClr val="18414C"/>
                  </a:solidFill>
                </a:rPr>
                <a:t>условия формирования </a:t>
              </a:r>
              <a:r>
                <a:rPr lang="ru-RU" sz="2000" b="1" i="1" dirty="0" smtClean="0">
                  <a:solidFill>
                    <a:srgbClr val="18414C"/>
                  </a:solidFill>
                </a:rPr>
                <a:t>УУД </a:t>
              </a:r>
            </a:p>
            <a:p>
              <a:pPr algn="ctr"/>
              <a:r>
                <a:rPr lang="ru-RU" sz="2000" b="1" i="1" dirty="0" smtClean="0">
                  <a:solidFill>
                    <a:srgbClr val="18414C"/>
                  </a:solidFill>
                </a:rPr>
                <a:t>у младших школьников посредством ТРКМ</a:t>
              </a:r>
              <a:endParaRPr lang="ru-RU" sz="2000" b="1" i="1" dirty="0">
                <a:solidFill>
                  <a:srgbClr val="18414C"/>
                </a:solidFill>
              </a:endParaRPr>
            </a:p>
            <a:p>
              <a:pPr algn="ctr"/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564618" y="2070668"/>
              <a:ext cx="295232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18414C"/>
                  </a:solidFill>
                </a:rPr>
                <a:t>о</a:t>
              </a:r>
              <a:r>
                <a:rPr lang="ru-RU" b="1" dirty="0" smtClean="0">
                  <a:solidFill>
                    <a:srgbClr val="18414C"/>
                  </a:solidFill>
                </a:rPr>
                <a:t>бразовательное пространство</a:t>
              </a:r>
              <a:endParaRPr lang="ru-RU" b="1" dirty="0">
                <a:solidFill>
                  <a:srgbClr val="18414C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526890" y="3516440"/>
              <a:ext cx="295232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18414C"/>
                  </a:solidFill>
                </a:rPr>
                <a:t> </a:t>
              </a:r>
              <a:r>
                <a:rPr lang="ru-RU" b="1" dirty="0" smtClean="0">
                  <a:solidFill>
                    <a:srgbClr val="18414C"/>
                  </a:solidFill>
                </a:rPr>
                <a:t>мониторинг</a:t>
              </a:r>
              <a:endParaRPr lang="ru-RU" b="1" dirty="0">
                <a:solidFill>
                  <a:srgbClr val="18414C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636626" y="4931144"/>
              <a:ext cx="2880320" cy="7200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18414C"/>
                  </a:solidFill>
                </a:rPr>
                <a:t>и</a:t>
              </a:r>
              <a:r>
                <a:rPr lang="ru-RU" b="1" dirty="0" smtClean="0">
                  <a:solidFill>
                    <a:srgbClr val="18414C"/>
                  </a:solidFill>
                </a:rPr>
                <a:t>ндивидуальная работа</a:t>
              </a:r>
              <a:endParaRPr lang="ru-RU" b="1" dirty="0">
                <a:solidFill>
                  <a:srgbClr val="18414C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983274" y="1746632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286A7C"/>
                  </a:solidFill>
                </a:rPr>
                <a:t>урок</a:t>
              </a:r>
              <a:endParaRPr lang="ru-RU" b="1" dirty="0">
                <a:solidFill>
                  <a:srgbClr val="286A7C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74865" y="2153975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286A7C"/>
                  </a:solidFill>
                </a:rPr>
                <a:t>в</a:t>
              </a:r>
              <a:r>
                <a:rPr lang="ru-RU" sz="1600" b="1" dirty="0" smtClean="0">
                  <a:solidFill>
                    <a:srgbClr val="286A7C"/>
                  </a:solidFill>
                </a:rPr>
                <a:t>неурочная деятельность</a:t>
              </a:r>
              <a:endParaRPr lang="ru-RU" sz="1600" b="1" dirty="0">
                <a:solidFill>
                  <a:srgbClr val="286A7C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974865" y="2556722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286A7C"/>
                  </a:solidFill>
                </a:rPr>
                <a:t>р</a:t>
              </a:r>
              <a:r>
                <a:rPr lang="ru-RU" sz="1600" b="1" dirty="0" smtClean="0">
                  <a:solidFill>
                    <a:srgbClr val="286A7C"/>
                  </a:solidFill>
                </a:rPr>
                <a:t>абота с родителями</a:t>
              </a:r>
              <a:endParaRPr lang="ru-RU" sz="1600" b="1" dirty="0">
                <a:solidFill>
                  <a:srgbClr val="286A7C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911266" y="3435431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286A7C"/>
                  </a:solidFill>
                </a:rPr>
                <a:t>т</a:t>
              </a:r>
              <a:r>
                <a:rPr lang="ru-RU" b="1" dirty="0" smtClean="0">
                  <a:solidFill>
                    <a:srgbClr val="286A7C"/>
                  </a:solidFill>
                </a:rPr>
                <a:t>ехнологическая карта</a:t>
              </a:r>
              <a:endParaRPr lang="ru-RU" b="1" dirty="0">
                <a:solidFill>
                  <a:srgbClr val="286A7C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895042" y="1662234"/>
              <a:ext cx="0" cy="408434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2895042" y="2718740"/>
              <a:ext cx="0" cy="797700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2895042" y="4164512"/>
              <a:ext cx="0" cy="766632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4516946" y="1921645"/>
              <a:ext cx="501563" cy="232330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4527916" y="2315993"/>
              <a:ext cx="455358" cy="11528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527916" y="2514523"/>
              <a:ext cx="438286" cy="204217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6" idx="3"/>
              <a:endCxn id="11" idx="1"/>
            </p:cNvCxnSpPr>
            <p:nvPr/>
          </p:nvCxnSpPr>
          <p:spPr>
            <a:xfrm flipV="1">
              <a:off x="4479218" y="3597449"/>
              <a:ext cx="432048" cy="243027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4494448" y="3930177"/>
              <a:ext cx="432048" cy="179403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Скругленный прямоугольник 32"/>
            <p:cNvSpPr/>
            <p:nvPr/>
          </p:nvSpPr>
          <p:spPr>
            <a:xfrm>
              <a:off x="4911266" y="4005452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286A7C"/>
                  </a:solidFill>
                </a:rPr>
                <a:t>наблюдение</a:t>
              </a:r>
              <a:endParaRPr lang="ru-RU" b="1" dirty="0">
                <a:solidFill>
                  <a:srgbClr val="286A7C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911266" y="5327188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286A7C"/>
                  </a:solidFill>
                </a:rPr>
                <a:t>в</a:t>
              </a:r>
              <a:r>
                <a:rPr lang="ru-RU" sz="1600" b="1" dirty="0" smtClean="0">
                  <a:solidFill>
                    <a:srgbClr val="286A7C"/>
                  </a:solidFill>
                </a:rPr>
                <a:t>неурочная деятельность</a:t>
              </a:r>
              <a:endParaRPr lang="ru-RU" sz="1600" b="1" dirty="0">
                <a:solidFill>
                  <a:srgbClr val="286A7C"/>
                </a:solidFill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4911266" y="4915907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286A7C"/>
                  </a:solidFill>
                </a:rPr>
                <a:t>урок</a:t>
              </a:r>
              <a:endParaRPr lang="ru-RU" b="1" dirty="0">
                <a:solidFill>
                  <a:srgbClr val="286A7C"/>
                </a:solidFill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4494448" y="5333323"/>
              <a:ext cx="432048" cy="179403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4494448" y="4999815"/>
              <a:ext cx="432048" cy="243027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3306" y="571480"/>
            <a:ext cx="3429024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286A7C"/>
              </a:solidFill>
              <a:latin typeface="Comic Sans MS" pitchFamily="66" charset="0"/>
            </a:endParaRPr>
          </a:p>
          <a:p>
            <a:pPr algn="ctr"/>
            <a:r>
              <a:rPr lang="ru-RU" b="1" i="1" dirty="0" smtClean="0">
                <a:solidFill>
                  <a:srgbClr val="18414C"/>
                </a:solidFill>
                <a:latin typeface="Comic Sans MS" pitchFamily="66" charset="0"/>
              </a:rPr>
              <a:t>Технология развития критического мышления (ТРКМ) </a:t>
            </a:r>
            <a:endParaRPr lang="ru-RU" b="1" dirty="0" smtClean="0">
              <a:solidFill>
                <a:srgbClr val="18414C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2357430"/>
            <a:ext cx="1643074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8414C"/>
                </a:solidFill>
                <a:latin typeface="Comic Sans MS" pitchFamily="66" charset="0"/>
              </a:rPr>
              <a:t>стадия вызова</a:t>
            </a:r>
            <a:endParaRPr lang="ru-RU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3372" y="2143116"/>
            <a:ext cx="1714512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8414C"/>
                </a:solidFill>
                <a:latin typeface="Comic Sans MS" pitchFamily="66" charset="0"/>
              </a:rPr>
              <a:t>стадия осмысления</a:t>
            </a:r>
            <a:endParaRPr lang="ru-RU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6578" y="2357430"/>
            <a:ext cx="1785950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8414C"/>
                </a:solidFill>
                <a:latin typeface="Comic Sans MS" pitchFamily="66" charset="0"/>
              </a:rPr>
              <a:t>стадия рефлексии</a:t>
            </a:r>
            <a:endParaRPr lang="ru-RU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cxnSp>
        <p:nvCxnSpPr>
          <p:cNvPr id="11" name="Прямая со стрелкой 10"/>
          <p:cNvCxnSpPr>
            <a:stCxn id="6" idx="1"/>
            <a:endCxn id="7" idx="0"/>
          </p:cNvCxnSpPr>
          <p:nvPr/>
        </p:nvCxnSpPr>
        <p:spPr>
          <a:xfrm rot="10800000" flipV="1">
            <a:off x="2464580" y="1071546"/>
            <a:ext cx="1178727" cy="1285884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  <a:endCxn id="8" idx="1"/>
          </p:cNvCxnSpPr>
          <p:nvPr/>
        </p:nvCxnSpPr>
        <p:spPr>
          <a:xfrm>
            <a:off x="3286116" y="2678901"/>
            <a:ext cx="857256" cy="158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3"/>
            <a:endCxn id="9" idx="1"/>
          </p:cNvCxnSpPr>
          <p:nvPr/>
        </p:nvCxnSpPr>
        <p:spPr>
          <a:xfrm>
            <a:off x="5857884" y="2678901"/>
            <a:ext cx="928694" cy="158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2214546" y="3786190"/>
            <a:ext cx="2214578" cy="642942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1893075" y="3178967"/>
            <a:ext cx="428628" cy="7143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2035951" y="3464719"/>
            <a:ext cx="1214446" cy="285752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5214942" y="3286124"/>
            <a:ext cx="214314" cy="7143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6929454" y="4071942"/>
            <a:ext cx="2500330" cy="357190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6322231" y="3679033"/>
            <a:ext cx="1428760" cy="7143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7322363" y="3178967"/>
            <a:ext cx="357190" cy="158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964777" y="3750471"/>
            <a:ext cx="1143008" cy="7143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785918" y="5214950"/>
            <a:ext cx="2214578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определение направления изучения темы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71604" y="4214818"/>
            <a:ext cx="2143140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актуализация имеющихся знаний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85852" y="3429000"/>
            <a:ext cx="1857388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пробуждения интереса к теме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00496" y="3429000"/>
            <a:ext cx="207170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получение новой информации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58" y="4357694"/>
            <a:ext cx="2357454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  <a:cs typeface="Times New Roman" panose="02020603050405020304" pitchFamily="18" charset="0"/>
              </a:rPr>
              <a:t>соотнесение имеющихся знаний с новыми</a:t>
            </a:r>
            <a:endParaRPr lang="ru-RU" sz="1400" dirty="0">
              <a:solidFill>
                <a:srgbClr val="18414C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429388" y="4429132"/>
            <a:ext cx="2428892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выработка собственного отношения к изученному материалу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143636" y="5500702"/>
            <a:ext cx="264320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определение направления в дальнейшем изучении материала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72264" y="3357562"/>
            <a:ext cx="228601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целостное осмысление и обобщение изученного материала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286124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86A7C"/>
                </a:solidFill>
              </a:rPr>
              <a:t>         </a:t>
            </a:r>
            <a:endParaRPr lang="ru-RU" b="1" i="1" dirty="0">
              <a:solidFill>
                <a:srgbClr val="286A7C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428604"/>
            <a:ext cx="5572164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286A7C"/>
                </a:solidFill>
                <a:latin typeface="Comic Sans MS" pitchFamily="66" charset="0"/>
              </a:rPr>
              <a:t>Приемы технологии</a:t>
            </a:r>
          </a:p>
          <a:p>
            <a:pPr algn="ctr"/>
            <a:r>
              <a:rPr lang="ru-RU" sz="2000" b="1" i="1" dirty="0" smtClean="0">
                <a:solidFill>
                  <a:srgbClr val="286A7C"/>
                </a:solidFill>
                <a:latin typeface="Comic Sans MS" pitchFamily="66" charset="0"/>
              </a:rPr>
              <a:t> развития критического мышления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285852" y="1500174"/>
            <a:ext cx="378621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«Толстые» и «тонкие» вопросы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1500166" y="2143116"/>
            <a:ext cx="4071966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«ЗХУ» – знаем, хотим знать, узнали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1857356" y="2786058"/>
            <a:ext cx="400052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«Кластер»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2571736" y="3929066"/>
            <a:ext cx="392909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b="1" i="1" dirty="0" smtClean="0">
                <a:solidFill>
                  <a:srgbClr val="286A7C"/>
                </a:solidFill>
              </a:rPr>
              <a:t> </a:t>
            </a:r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«Бортовой журнал»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2214546" y="3357562"/>
            <a:ext cx="400052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b="1" i="1" dirty="0" smtClean="0">
                <a:solidFill>
                  <a:srgbClr val="286A7C"/>
                </a:solidFill>
              </a:rPr>
              <a:t> </a:t>
            </a:r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</a:t>
            </a:r>
            <a:r>
              <a:rPr lang="ru-RU" b="1" i="1" dirty="0" err="1" smtClean="0">
                <a:solidFill>
                  <a:srgbClr val="286A7C"/>
                </a:solidFill>
                <a:latin typeface="Comic Sans MS" pitchFamily="66" charset="0"/>
              </a:rPr>
              <a:t>Инсерт</a:t>
            </a:r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500430" y="5143512"/>
            <a:ext cx="378621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 «</a:t>
            </a:r>
            <a:r>
              <a:rPr lang="ru-RU" b="1" i="1" dirty="0" err="1" smtClean="0">
                <a:solidFill>
                  <a:srgbClr val="286A7C"/>
                </a:solidFill>
                <a:latin typeface="Comic Sans MS" pitchFamily="66" charset="0"/>
              </a:rPr>
              <a:t>Синквейн</a:t>
            </a:r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071802" y="4572008"/>
            <a:ext cx="3857652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b="1" i="1" dirty="0" smtClean="0">
                <a:solidFill>
                  <a:srgbClr val="286A7C"/>
                </a:solidFill>
              </a:rPr>
              <a:t> </a:t>
            </a:r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«Корзина идей»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4000496" y="5715016"/>
            <a:ext cx="378621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«Дерево предсказаний»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337" name="Picture 1" descr="C:\Users\Ирина\Desktop\=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3116"/>
            <a:ext cx="500034" cy="500034"/>
          </a:xfrm>
          <a:prstGeom prst="rect">
            <a:avLst/>
          </a:prstGeom>
          <a:noFill/>
        </p:spPr>
      </p:pic>
      <p:pic>
        <p:nvPicPr>
          <p:cNvPr id="16" name="Picture 1" descr="C:\Users\Ирина\Desktop\=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786058"/>
            <a:ext cx="500034" cy="500034"/>
          </a:xfrm>
          <a:prstGeom prst="rect">
            <a:avLst/>
          </a:prstGeom>
          <a:noFill/>
        </p:spPr>
      </p:pic>
      <p:pic>
        <p:nvPicPr>
          <p:cNvPr id="17" name="Picture 1" descr="C:\Users\Ирина\Desktop\=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500174"/>
            <a:ext cx="500034" cy="500034"/>
          </a:xfrm>
          <a:prstGeom prst="rect">
            <a:avLst/>
          </a:prstGeom>
          <a:noFill/>
        </p:spPr>
      </p:pic>
      <p:pic>
        <p:nvPicPr>
          <p:cNvPr id="18" name="Picture 1" descr="C:\Users\Ирина\Desktop\=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638" y="3362324"/>
            <a:ext cx="500034" cy="500034"/>
          </a:xfrm>
          <a:prstGeom prst="rect">
            <a:avLst/>
          </a:prstGeom>
          <a:noFill/>
        </p:spPr>
      </p:pic>
      <p:pic>
        <p:nvPicPr>
          <p:cNvPr id="19" name="Picture 1" descr="C:\Users\Ирина\Desktop\=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929066"/>
            <a:ext cx="500034" cy="500034"/>
          </a:xfrm>
          <a:prstGeom prst="rect">
            <a:avLst/>
          </a:prstGeom>
          <a:noFill/>
        </p:spPr>
      </p:pic>
      <p:pic>
        <p:nvPicPr>
          <p:cNvPr id="20" name="Picture 1" descr="C:\Users\Ирина\Desktop\=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4572008"/>
            <a:ext cx="500034" cy="500034"/>
          </a:xfrm>
          <a:prstGeom prst="rect">
            <a:avLst/>
          </a:prstGeom>
          <a:noFill/>
        </p:spPr>
      </p:pic>
      <p:pic>
        <p:nvPicPr>
          <p:cNvPr id="21" name="Picture 1" descr="C:\Users\Ирина\Desktop\=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5143512"/>
            <a:ext cx="500034" cy="500034"/>
          </a:xfrm>
          <a:prstGeom prst="rect">
            <a:avLst/>
          </a:prstGeom>
          <a:noFill/>
        </p:spPr>
      </p:pic>
      <p:pic>
        <p:nvPicPr>
          <p:cNvPr id="22" name="Picture 1" descr="C:\Users\Ирина\Desktop\=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5715016"/>
            <a:ext cx="500034" cy="500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357166"/>
            <a:ext cx="6758006" cy="57150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u="sng" dirty="0" smtClean="0">
                <a:solidFill>
                  <a:srgbClr val="286A7C"/>
                </a:solidFill>
                <a:latin typeface="Comic Sans MS" pitchFamily="66" charset="0"/>
              </a:rPr>
              <a:t>Прием  «толстых» и «тонких» вопросов</a:t>
            </a:r>
          </a:p>
        </p:txBody>
      </p:sp>
      <p:graphicFrame>
        <p:nvGraphicFramePr>
          <p:cNvPr id="136226" name="Group 34"/>
          <p:cNvGraphicFramePr>
            <a:graphicFrameLocks noGrp="1"/>
          </p:cNvGraphicFramePr>
          <p:nvPr>
            <p:ph type="tbl" idx="1"/>
          </p:nvPr>
        </p:nvGraphicFramePr>
        <p:xfrm>
          <a:off x="1428728" y="857233"/>
          <a:ext cx="7072362" cy="101393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36181"/>
                <a:gridCol w="3536181"/>
              </a:tblGrid>
              <a:tr h="397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6678"/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6678"/>
                          </a:solidFill>
                          <a:effectLst/>
                        </a:rPr>
                        <a:t>«тонкие» вопросы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667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6678"/>
                          </a:solidFill>
                          <a:effectLst/>
                        </a:rPr>
                        <a:t> «толстые вопросы»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667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5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667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Тонкие вопросы – требуют фактического ответа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6667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667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Толстые вопросы требуют обстоятельного развернутого ответа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6667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5984" y="2000240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286A7C"/>
                </a:solidFill>
                <a:latin typeface="Comic Sans MS" pitchFamily="66" charset="0"/>
              </a:rPr>
              <a:t>Прием «ЗХУ» - знаем, хотим знать, узнали</a:t>
            </a:r>
            <a:endParaRPr lang="ru-RU" b="1" dirty="0" smtClean="0">
              <a:solidFill>
                <a:srgbClr val="286A7C"/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2487396"/>
              </p:ext>
            </p:extLst>
          </p:nvPr>
        </p:nvGraphicFramePr>
        <p:xfrm>
          <a:off x="1428728" y="2928934"/>
          <a:ext cx="7215237" cy="124754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05079"/>
                <a:gridCol w="2405079"/>
                <a:gridCol w="2405079"/>
              </a:tblGrid>
              <a:tr h="227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266678"/>
                          </a:solidFill>
                        </a:rPr>
                        <a:t>Что знаем</a:t>
                      </a:r>
                      <a:endParaRPr lang="ru-RU" sz="1050" b="1" dirty="0">
                        <a:solidFill>
                          <a:srgbClr val="26667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751" marR="82751" marT="41376" marB="4137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266678"/>
                          </a:solidFill>
                        </a:rPr>
                        <a:t>Хотим узнать</a:t>
                      </a:r>
                      <a:endParaRPr lang="ru-RU" sz="1050" b="1" dirty="0">
                        <a:solidFill>
                          <a:srgbClr val="26667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751" marR="82751" marT="41376" marB="4137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266678"/>
                          </a:solidFill>
                        </a:rPr>
                        <a:t>Что нового узнали</a:t>
                      </a:r>
                      <a:endParaRPr lang="ru-RU" sz="1050" b="1" dirty="0">
                        <a:solidFill>
                          <a:srgbClr val="26667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751" marR="82751" marT="41376" marB="41376" anchor="ctr"/>
                </a:tc>
              </a:tr>
              <a:tr h="9422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*блины – национальное блюдо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*для</a:t>
                      </a:r>
                      <a:r>
                        <a:rPr lang="ru-RU" sz="1000" b="1" baseline="0" dirty="0" smtClean="0">
                          <a:solidFill>
                            <a:srgbClr val="266678"/>
                          </a:solidFill>
                        </a:rPr>
                        <a:t> блинов нужны мука, яйца, молоко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*блины очень вкусная, но тяжелая пища</a:t>
                      </a:r>
                      <a:endParaRPr lang="ru-RU" sz="1000" b="1" dirty="0">
                        <a:solidFill>
                          <a:srgbClr val="26667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751" marR="82751" marT="41376" marB="4137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*пекут ли блины в других странах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*полезны ли блины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*с чем можно делать блины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*какие блины самые вкусные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</a:txBody>
                  <a:tcPr marL="82751" marR="82751" marT="41376" marB="4137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Блины пекут во многих странах, только называют их по другому.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Блину можно</a:t>
                      </a:r>
                      <a:r>
                        <a:rPr lang="ru-RU" sz="1000" b="1" baseline="0" dirty="0" smtClean="0">
                          <a:solidFill>
                            <a:srgbClr val="26667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печь с разной начинкой.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rgbClr val="26667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блины с припеком.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rgbClr val="26667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Блины полезны, в них есть витамины.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26667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751" marR="82751" marT="41376" marB="41376" anchor="ctr"/>
                </a:tc>
              </a:tr>
            </a:tbl>
          </a:graphicData>
        </a:graphic>
      </p:graphicFrame>
      <p:pic>
        <p:nvPicPr>
          <p:cNvPr id="6" name="Picture 17" descr="Я знаю+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4643446"/>
            <a:ext cx="564360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71736" y="4286256"/>
            <a:ext cx="5143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18414C"/>
                </a:solidFill>
                <a:latin typeface="Comic Sans MS" pitchFamily="66" charset="0"/>
              </a:rPr>
              <a:t>Окружающий мир      </a:t>
            </a:r>
            <a:r>
              <a:rPr lang="ru-RU" sz="1400" b="1" dirty="0" smtClean="0">
                <a:solidFill>
                  <a:srgbClr val="286A7C"/>
                </a:solidFill>
                <a:latin typeface="Comic Sans MS" pitchFamily="66" charset="0"/>
              </a:rPr>
              <a:t>Тема: «Появление бумаги»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2357430"/>
            <a:ext cx="52864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18414C"/>
                </a:solidFill>
                <a:latin typeface="Comic Sans MS" pitchFamily="66" charset="0"/>
              </a:rPr>
              <a:t>Внеурочное занятие </a:t>
            </a: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«Я - исследователь»</a:t>
            </a:r>
          </a:p>
          <a:p>
            <a:pPr algn="ctr"/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Тема: «Блины» </a:t>
            </a:r>
          </a:p>
        </p:txBody>
      </p:sp>
      <p:pic>
        <p:nvPicPr>
          <p:cNvPr id="11" name="Picture 1" descr="C:\Users\Ирина\Desktop\г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4286" t="14285" r="14283" b="19047"/>
          <a:stretch>
            <a:fillRect/>
          </a:stretch>
        </p:blipFill>
        <p:spPr bwMode="auto">
          <a:xfrm>
            <a:off x="8358214" y="6143644"/>
            <a:ext cx="500066" cy="4667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1742</Words>
  <Application>Microsoft Office PowerPoint</Application>
  <PresentationFormat>Экран (4:3)</PresentationFormat>
  <Paragraphs>331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Прием  «толстых» и «тонких» вопросов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Результативность опыта (мониторинг)</vt:lpstr>
      <vt:lpstr>Результативность опыта (достижения учащихся)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167</cp:revision>
  <dcterms:created xsi:type="dcterms:W3CDTF">2014-11-07T17:01:55Z</dcterms:created>
  <dcterms:modified xsi:type="dcterms:W3CDTF">2015-02-09T10:59:55Z</dcterms:modified>
</cp:coreProperties>
</file>