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90" r:id="rId12"/>
    <p:sldId id="291" r:id="rId13"/>
    <p:sldId id="287" r:id="rId14"/>
    <p:sldId id="288" r:id="rId15"/>
    <p:sldId id="277" r:id="rId16"/>
    <p:sldId id="284" r:id="rId17"/>
    <p:sldId id="292" r:id="rId18"/>
    <p:sldId id="285" r:id="rId19"/>
    <p:sldId id="286" r:id="rId20"/>
    <p:sldId id="302" r:id="rId21"/>
    <p:sldId id="276" r:id="rId22"/>
    <p:sldId id="300" r:id="rId23"/>
    <p:sldId id="268" r:id="rId24"/>
    <p:sldId id="271" r:id="rId25"/>
    <p:sldId id="304" r:id="rId26"/>
    <p:sldId id="269" r:id="rId27"/>
    <p:sldId id="294" r:id="rId28"/>
    <p:sldId id="301" r:id="rId29"/>
    <p:sldId id="295" r:id="rId30"/>
    <p:sldId id="281" r:id="rId31"/>
    <p:sldId id="282" r:id="rId32"/>
    <p:sldId id="283" r:id="rId33"/>
    <p:sldId id="298" r:id="rId34"/>
    <p:sldId id="280" r:id="rId35"/>
    <p:sldId id="278" r:id="rId36"/>
    <p:sldId id="296" r:id="rId37"/>
    <p:sldId id="270" r:id="rId38"/>
    <p:sldId id="299" r:id="rId39"/>
    <p:sldId id="272" r:id="rId40"/>
    <p:sldId id="293" r:id="rId41"/>
    <p:sldId id="273" r:id="rId42"/>
    <p:sldId id="303" r:id="rId43"/>
    <p:sldId id="297" r:id="rId44"/>
    <p:sldId id="305" r:id="rId45"/>
    <p:sldId id="274" r:id="rId46"/>
    <p:sldId id="275" r:id="rId47"/>
  </p:sldIdLst>
  <p:sldSz cx="9144000" cy="6858000" type="screen4x3"/>
  <p:notesSz cx="6858000" cy="9144000"/>
  <p:custDataLst>
    <p:tags r:id="rId4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00CC"/>
    <a:srgbClr val="666633"/>
    <a:srgbClr val="0000FF"/>
    <a:srgbClr val="008000"/>
    <a:srgbClr val="33CC33"/>
    <a:srgbClr val="99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42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894" y="5157192"/>
            <a:ext cx="1862137" cy="18621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DD44B-6850-414F-88CD-EF0D34AE8D3D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9FCDD-7B86-4720-BBDF-3B99B13D2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6552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D8503-F3BE-414A-A947-0DB6355A521B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EC5CF-C41E-4AC7-AB8B-51D8DC1FD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718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DC14B-8FED-42D2-BE9B-455653C8F752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F7472-9013-4D43-89E0-9CD239544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501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pattFill prst="pct6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83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4437063"/>
            <a:ext cx="1570037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41B85-232E-4A7B-9252-1D97C2FA5581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421F2-D47A-4AED-A314-18735FED2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892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AD660-9249-4EB1-BEA9-6B6A654CDD92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92A39-B451-4317-8ABA-E4C7F00FF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897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6E44E-C40D-4370-A97F-A02AA84376CA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60CA1-30F8-46C4-97E3-C1907B82E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853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E6788-F61E-44D7-AE26-DEA0E0652A64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21A0-FB70-48D9-81F4-8C5D6DEE8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500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5B111-EC2A-48BD-A6DE-EA71B9CCDFB4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2D7C3-1806-44CC-BC0C-E1766E464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731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62B3C-24A7-4906-BF7E-9B8FC3F4D801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9C511-9508-4190-A5CB-7C40646E3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349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F98BA-22FE-4C5D-A9FD-4A3D3A50E5A5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B7B82-4DB2-4493-9FB4-4B047C10D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034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69A8D-9A70-4F33-8571-BE19775B4891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7778E-F388-4C97-99DE-824865C77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013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010BE9-580D-4A5F-AACB-A57A30605153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D43094-06FC-4819-BC25-B46334A99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&#1059;&#1089;&#1083;&#1086;&#1078;&#1085;&#1077;&#1085;&#1080;&#1077;%20&#1087;&#1088;&#1086;&#1075;&#1088;&#1072;&#1084;&#1084;&#1099;%20&#1087;&#1086;%20&#1060;&#1069;&#1052;&#1055;.docx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&#1057;&#1087;&#1088;&#1072;&#1074;&#1082;&#1072;%20&#1079;&#1072;&#1085;&#1103;&#1090;&#1080;&#1103;%20&#1087;&#1086;%20&#1060;&#1069;&#1052;&#1055;%20&#1089;11%20&#1087;&#1086;%2026.02.2020%20&#1075;..docx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&#1056;&#1077;&#1079;&#1091;&#1083;&#1100;&#1090;&#1072;&#1090;&#1099;%20&#1072;&#1085;&#1082;&#1077;&#1090;&#1080;&#1088;&#1086;&#1074;&#1072;&#1085;&#1080;&#1103;.docx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2123728" y="1484784"/>
            <a:ext cx="5112568" cy="237626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b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«Формирование элементарных математических представлений у детей дошкольного возраста средствами занимательной математики»</a:t>
            </a:r>
            <a:endParaRPr lang="ru-RU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39752" y="3933056"/>
            <a:ext cx="4680520" cy="504056"/>
          </a:xfrm>
        </p:spPr>
        <p:txBody>
          <a:bodyPr/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Дата заседания: 28 февраля 2020 года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1" y="764704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Педагогический совет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МБДОУ Чупинского детского сада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4653136"/>
            <a:ext cx="3740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Старший воспитатель Пашкова Г.Н.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Какую практическую значимость имеет математическая подготовка для человека?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Для того чтобы уверенно чувствовать себя в современном мире, человек должен обязательно должен:</a:t>
            </a:r>
          </a:p>
          <a:p>
            <a:pPr marL="0" lvl="0" indent="1800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элементарно уметь считать, т.е. обладать устойчивыми вычислительными навыками;</a:t>
            </a:r>
          </a:p>
          <a:p>
            <a:pPr marL="0" lvl="0" indent="1800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решать задачи практической направленности, т.е. ставить вопрос и находить на него ответ;</a:t>
            </a:r>
          </a:p>
          <a:p>
            <a:pPr marL="0" lvl="0" indent="1800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иметь развитую геометрическую и стереометрическую интуицию, ориентироваться во времени и пространстве;</a:t>
            </a:r>
          </a:p>
          <a:p>
            <a:pPr marL="0" lvl="0" indent="1800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обладать вариативным мышлением;</a:t>
            </a:r>
          </a:p>
          <a:p>
            <a:pPr marL="0" lvl="0" indent="1800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уметь пользоваться мерками;</a:t>
            </a:r>
          </a:p>
          <a:p>
            <a:pPr marL="0" lvl="0" indent="1800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уметь различать и использовать целое и части.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5404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«Фитнес для головы?»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1944216"/>
          </a:xfrm>
        </p:spPr>
        <p:txBody>
          <a:bodyPr/>
          <a:lstStyle/>
          <a:p>
            <a:pPr marL="0" indent="0" defTabSz="50400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Точно так же, как атрофируются мышцы без физической нагрузки, мозг человека слабеет без различных умственных активностей. </a:t>
            </a:r>
          </a:p>
          <a:p>
            <a:pPr marL="0" indent="0" defTabSz="50400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наоборот, чем больше вы тренируете его, тем больше образуется в нем нервных связей, а чем выше активность головного мозга, тем больше в него поступает обогащенной кислородом крови. А от этого зависит интеллектуальное здоровье человека.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573016"/>
            <a:ext cx="7128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Наш мозг обладает нейропластичностью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способностью изменяться в течение всей жизни.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зрелом возрасте эти изменения происходят не так легко и быстро, как в детском, но они всё-таки происходят. Даже если вы уже взрослый человек, ваш мозг способен развиваться.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Отсюда следует, что тренировать мозг действительно стоит.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детей до 7-8 лет наиболее благоприятное время для активного развития мозга.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того, чтобы мозг функционировал эффективно, важно специально активизировать рост нервных связей с помощью новых впечатлений: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Нейробиолог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Лоуренс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Катц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разработал систему упражнений для мозга, чтобы сохранить его функции до глубокой старости.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Вот несколько советов из его книг: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0000" lvl="0" indent="2520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Тренируйте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недоминантную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руку, выполняя ею привычные ритуалы, такие как чистка зубов, расчесывание волос.</a:t>
            </a:r>
          </a:p>
          <a:p>
            <a:pPr marL="180000" lvl="0" indent="2520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Принимайте душ и выполняйте другие обычные действия с закрытыми глазами.</a:t>
            </a:r>
          </a:p>
          <a:p>
            <a:pPr marL="180000" lvl="0" indent="2520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Меняйте маршрут, добираясь до работы, магазина и других привычных мест.</a:t>
            </a:r>
          </a:p>
          <a:p>
            <a:pPr marL="180000" lvl="0" indent="2520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Смотрите видео без звука, пытаясь понять по жестам, движениям, о чем идет речь.</a:t>
            </a:r>
          </a:p>
          <a:p>
            <a:pPr marL="180000" lvl="0" indent="2520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Запоминайте анекдоты, придумывайте сами новые шутки, занимательные истории – и обязательно блесните ими в разговоре.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развития быстроты реакции мозга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существуют так называемые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Таблицы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Шульте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Посмотрите на таблицу и начинайте находить числа от 1 по возрастающей.</a:t>
            </a: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411760" y="2132856"/>
          <a:ext cx="4104455" cy="3657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20891"/>
                <a:gridCol w="820891"/>
                <a:gridCol w="820891"/>
                <a:gridCol w="820891"/>
                <a:gridCol w="820891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5733256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регулярного выполнения этого упражнения для развития ума, рекомендуется самостоятельно рисовать таблицу, а числа ставить в любом порядке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подготовительной к школе группе детям предлагается отыскать, показать и назвать числа в порядке их возрастания.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03648" y="2276872"/>
          <a:ext cx="5976663" cy="3816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221"/>
                <a:gridCol w="1992221"/>
                <a:gridCol w="1992221"/>
              </a:tblGrid>
              <a:tr h="1272141"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6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66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6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72141"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6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6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6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2141"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6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66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6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Очень хорошо развитию мозга способствуют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упражнения: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56792"/>
            <a:ext cx="4114800" cy="4896544"/>
          </a:xfrm>
        </p:spPr>
        <p:txBody>
          <a:bodyPr anchor="ctr"/>
          <a:lstStyle/>
          <a:p>
            <a:pPr marL="0" indent="0" algn="ctr">
              <a:spcBef>
                <a:spcPts val="60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«Робот»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«Ухо – нос – хлопок».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Улучшает мыслительную деятельность, повышает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стрессоустойчивость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способствует самоконтролю, произвольности деятельности.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Указание: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Левой рукой возьмитесь за кончик носа, а правой рукой – за противоположное ухо. Одновременно отпустите ухо и нос, хлопните в ладоши, поменяйте положение рук с точностью до наоборот.</a:t>
            </a:r>
          </a:p>
        </p:txBody>
      </p:sp>
      <p:pic>
        <p:nvPicPr>
          <p:cNvPr id="12290" name="Picture 2" descr="https://pbs.twimg.com/profile_images/491255946140594176/_GIGfeYV_400x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228194"/>
            <a:ext cx="3017912" cy="336915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3968" y="1484784"/>
            <a:ext cx="43924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Кинезиология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наука о развитии умственных способностей через разнообразные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двигательные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упражнения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Следующий вариант </a:t>
            </a:r>
            <a:r>
              <a:rPr lang="ru-RU" sz="32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кинезиологических</a:t>
            </a:r>
            <a:r>
              <a:rPr lang="ru-RU" sz="32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упражнений - "</a:t>
            </a:r>
            <a:r>
              <a:rPr lang="ru-RU" sz="32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Пальцовки</a:t>
            </a:r>
            <a:r>
              <a:rPr lang="ru-RU" sz="32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32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Они основаны на различных комбинациях пальцами рук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Правая рука дает сигнал левому полушарию;</a:t>
            </a:r>
          </a:p>
          <a:p>
            <a:pPr marL="0" indent="0"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Левая рука подчиняется правому полушарию.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Таким образом "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Пальцовки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" синхронизируют работу обоих полушарий и наш мозг равномерно распределяет нагрузку, активирует большее количество клеток и создаёт новые нейронные связи.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1-е упражнение: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Смыкаем пальцы в замок и меняем их положение, относительно друг другу. Например, если у вас сверху оказался большой палец правой руки, то при смене, он окажется снизу большого пальца левой руки и наоборот. Выполняем это упражнение 15-20 раз и ускоряемся в процессе.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2-е упражнение: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Правая рука - кулак, левая - ладонь и наоборот. Постепенно набирайте скорость, до того пока не собьётесь. Затем начинайте заново. Задача делать это упражнение в течение 30-60 секунд не сбиваясь.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3-е упражнение: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Одной рукой показываем класс светлой и ясной памяти, а другой крутим фигу старческому слабоумию и рассеянному склерозу. Одновременно меняем жесты местами и ускоряемся. Задача увеличивать темп и не сбиваться. Выполняйте в течение 30-60 секунд.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38138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Когнитивная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стимуляция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комплекс индивидуальных упражнений для улучшения или восстановления памяти, внимания и мышления.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Когнитивные тренажёры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выполнения этих упражнений делимся на команды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219256" cy="129614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это игры и упражнения, развивающие умственные способности. Они помогают  тренировать концентрацию внимания, память, логическое мышление и т.д. Чаще всего когнитивные тренажёры устроены в игровой форме, из-за чего тренировки становятся более увлекательными.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0734" y="2924944"/>
            <a:ext cx="664386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1" y="3212976"/>
            <a:ext cx="18001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каком стакане больше воды?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Какой человек сможет снять яблоко с яблони 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56792"/>
            <a:ext cx="6768752" cy="508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Какую фигуру надо вставить в свободную ячейку?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3" y="1300948"/>
            <a:ext cx="4968552" cy="535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Выполнение Решения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Педсовета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03.12.2019 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075240" cy="5256584"/>
          </a:xfrm>
        </p:spPr>
        <p:txBody>
          <a:bodyPr/>
          <a:lstStyle/>
          <a:p>
            <a:pPr marL="180000" lvl="0" indent="342900">
              <a:spcBef>
                <a:spcPts val="600"/>
              </a:spcBef>
              <a:buFont typeface="+mj-lt"/>
              <a:buAutoNum type="arabicPeriod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Продолжать формирование у воспитанников детского сада позитивных установок к труду через:</a:t>
            </a:r>
          </a:p>
          <a:p>
            <a:pPr marL="180000" lvl="0" indent="342900">
              <a:spcBef>
                <a:spcPts val="600"/>
              </a:spcBef>
              <a:buFont typeface="+mj-lt"/>
              <a:buAutoNum type="arabicPeriod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Организацию различных видов доступной трудовой деятельности.</a:t>
            </a:r>
          </a:p>
          <a:p>
            <a:pPr marL="180000" lvl="0" indent="342900">
              <a:spcBef>
                <a:spcPts val="600"/>
              </a:spcBef>
              <a:buFont typeface="+mj-lt"/>
              <a:buAutoNum type="arabicPeriod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Организацию взаимодействия с родителями, используя следующие виды мероприятий:</a:t>
            </a:r>
          </a:p>
          <a:p>
            <a:pPr marL="180000" lvl="0" indent="342900">
              <a:spcBef>
                <a:spcPts val="600"/>
              </a:spcBef>
              <a:buFont typeface="+mj-lt"/>
              <a:buAutoNum type="arabicParenR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благоустройство территории детского сада;</a:t>
            </a:r>
          </a:p>
          <a:p>
            <a:pPr marL="180000" lvl="0" indent="342900">
              <a:spcBef>
                <a:spcPts val="0"/>
              </a:spcBef>
              <a:buFont typeface="+mj-lt"/>
              <a:buAutoNum type="arabicParenR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сооружение построек из снега в зимнее время;</a:t>
            </a:r>
          </a:p>
          <a:p>
            <a:pPr marL="180000" lvl="0" indent="342900">
              <a:spcBef>
                <a:spcPts val="0"/>
              </a:spcBef>
              <a:buFont typeface="+mj-lt"/>
              <a:buAutoNum type="arabicParenR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оформление групповой комнаты к праздникам;</a:t>
            </a:r>
          </a:p>
          <a:p>
            <a:pPr marL="180000" lvl="0" indent="342900">
              <a:spcBef>
                <a:spcPts val="0"/>
              </a:spcBef>
              <a:buFont typeface="+mj-lt"/>
              <a:buAutoNum type="arabicParenR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приглашение родителей на занятия с рассказом о своей профессии.</a:t>
            </a:r>
          </a:p>
          <a:p>
            <a:pPr marL="180000" indent="342900" algn="r">
              <a:spcBef>
                <a:spcPts val="600"/>
              </a:spcBef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Все педагоги. Срок: постоянно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4. Шире использовать при организации доступной трудовой деятельности произведения художественной литературы, живописи, музыки, театрального искусства.</a:t>
            </a:r>
          </a:p>
          <a:p>
            <a:pPr marL="180000" indent="342900" algn="r">
              <a:spcBef>
                <a:spcPts val="600"/>
              </a:spcBef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Все педагоги. Срок: постоянно</a:t>
            </a:r>
          </a:p>
          <a:p>
            <a:pPr marL="180000" lvl="0" indent="0">
              <a:spcBef>
                <a:spcPts val="600"/>
              </a:spcBef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5. Продолжать наполнять развивающую предметно-пространственную среду групповых комнат предметами, необходимыми для организации трудовой деятельности: тазы, фартуки, лейки и др.</a:t>
            </a:r>
          </a:p>
          <a:p>
            <a:pPr marL="180000" indent="342900" algn="r">
              <a:spcBef>
                <a:spcPts val="600"/>
              </a:spcBef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Все педагоги. Срок: постоянно</a:t>
            </a:r>
          </a:p>
          <a:p>
            <a:pPr marL="180000" indent="0">
              <a:spcBef>
                <a:spcPts val="600"/>
              </a:spcBef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6. Оставить на контроле до 20.12.2019 года организацию работы дежурных по столовой </a:t>
            </a:r>
          </a:p>
          <a:p>
            <a:pPr marL="0" indent="180000">
              <a:spcBef>
                <a:spcPts val="0"/>
              </a:spcBef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старшей группе. Воспитателям: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Араповой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Г.Н, Хеймо В.П., помощнику воспитателя </a:t>
            </a:r>
          </a:p>
          <a:p>
            <a:pPr marL="0" indent="180000">
              <a:spcBef>
                <a:spcPts val="0"/>
              </a:spcBef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Матвеевой Т.А.  строго следить за правильной сервировкой столовых приборов к обеду.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404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3976"/>
            <a:ext cx="8596620" cy="626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Связь мыслительных возможностей и речи.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3178696" cy="1296143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1-я команда: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675 шаров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4" y="1412776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2-я команда:</a:t>
            </a:r>
          </a:p>
          <a:p>
            <a:pPr algn="ctr"/>
            <a:r>
              <a:rPr lang="ru-RU" sz="32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947 стульев</a:t>
            </a:r>
            <a:endParaRPr lang="ru-RU" sz="32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564904"/>
            <a:ext cx="38884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И.П. ( сколько?)</a:t>
            </a:r>
          </a:p>
          <a:p>
            <a:pPr algn="just"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Р. П. (скольких?)</a:t>
            </a:r>
          </a:p>
          <a:p>
            <a:pPr algn="just"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Д.П. (скольким?)</a:t>
            </a:r>
          </a:p>
          <a:p>
            <a:pPr algn="just"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В. П.( сколько?)</a:t>
            </a:r>
          </a:p>
          <a:p>
            <a:pPr algn="just"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Т. П. (сколькими?)</a:t>
            </a:r>
          </a:p>
          <a:p>
            <a:pPr algn="just"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П. П. (о скольких?)</a:t>
            </a:r>
            <a:endParaRPr lang="ru-RU" b="1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https://66.img.avito.st/640x480/6041466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36912"/>
            <a:ext cx="3382144" cy="397899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55776" y="836712"/>
            <a:ext cx="4292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Просклонять  числительные: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такое формирование элементарных математических представлений?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1728192"/>
          </a:xfrm>
        </p:spPr>
        <p:txBody>
          <a:bodyPr anchor="ctr"/>
          <a:lstStyle/>
          <a:p>
            <a:pPr marL="0" indent="0">
              <a:spcBef>
                <a:spcPts val="60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целенаправленный процесс передачи и усвоения знаний, приемов и способов умственной деятельности, предусмотренных  требованиями программы дошкольного образования. Основная его цель – не только подготовка к успешному овладению математикой в школе, но и всестороннее развитие детей.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933056"/>
            <a:ext cx="7560840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Способности – это всегда способности к определенному роду деятельности, они существуют только в соответствующей конкретной деятельности человека.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Соответственно этому и математические способности существуют только в математической деятельности и в ней должны выявляться.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3284984"/>
            <a:ext cx="3857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такое способности?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Назовите разделы ФЭМП </a:t>
            </a:r>
            <a:br>
              <a:rPr lang="ru-RU" sz="28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в программе «От рождения до школы» </a:t>
            </a:r>
            <a:endParaRPr lang="ru-RU" sz="28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771800" y="1556792"/>
            <a:ext cx="5410944" cy="3744415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Количество и счет;</a:t>
            </a:r>
          </a:p>
          <a:p>
            <a:pPr lvl="0">
              <a:spcBef>
                <a:spcPts val="600"/>
              </a:spcBef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Величина</a:t>
            </a:r>
          </a:p>
          <a:p>
            <a:pPr lvl="0">
              <a:spcBef>
                <a:spcPts val="600"/>
              </a:spcBef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Форма</a:t>
            </a:r>
          </a:p>
          <a:p>
            <a:pPr lvl="0">
              <a:spcBef>
                <a:spcPts val="600"/>
              </a:spcBef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Ориентировка в пространстве</a:t>
            </a:r>
          </a:p>
          <a:p>
            <a:pPr lvl="0">
              <a:spcBef>
                <a:spcPts val="600"/>
              </a:spcBef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Ориентировка во времени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077072"/>
            <a:ext cx="3302844" cy="256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5404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507288" cy="576064"/>
          </a:xfrm>
        </p:spPr>
        <p:txBody>
          <a:bodyPr/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Как я знаю математическую терминологию?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i="1" dirty="0" smtClean="0"/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множество;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число;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цифра;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числительное;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счётная и вычислительная деятельность;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задача;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величина;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геометрические фигуры;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время;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пространство.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302234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39952" y="1556792"/>
            <a:ext cx="4032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Усложнение математических представлений у детей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в программе «От рождения до школы»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п.1.2 ФГОС ДО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1600201"/>
            <a:ext cx="8147248" cy="2404863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«реализация Программы проводится  в формах, специфических для детей данной возрастной группы, прежде всего в форме игры, познавательной и исследовательской деятельности,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форме творческой активности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218" name="Picture 2" descr="https://static-eu.insales.ru/images/products/1/3525/168963525/large_531403bfaca16610e3efaf40c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E69B"/>
              </a:clrFrom>
              <a:clrTo>
                <a:srgbClr val="F6E69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4077072"/>
            <a:ext cx="3227851" cy="2420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5404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645024"/>
            <a:ext cx="8435280" cy="2952328"/>
          </a:xfrm>
          <a:solidFill>
            <a:schemeClr val="bg1"/>
          </a:solidFill>
        </p:spPr>
        <p:txBody>
          <a:bodyPr anchor="ctr"/>
          <a:lstStyle/>
          <a:p>
            <a:pPr marL="0" indent="0" defTabSz="32400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«Участвуя в повседневной жизни, наблюдая за взрослыми, ребенок развивает математические способности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получает первоначальные представления о значении для человека счета, чисел, приобретает знания о формах, размерах, весе окружающих предметов, времени и пространстве, закономерностях и структурах. </a:t>
            </a:r>
          </a:p>
          <a:p>
            <a:pPr marL="0" indent="0" defTabSz="32400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Испытывая положительные эмоции от обращения с формами, количествами, числами, а также с пространством и временем, ребенок незаметно для себя начинает еще до школы осваивать их математическое содержание.»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6120680" cy="334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 технологией математического образования дошкольников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следует понимать  последовательную систему действий  педагога по планированию, применению и оцениванию  всего процесса взаимодействия с ребенком.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Важно, чтобы освоение математического содержания на ранних ступенях образования сопровождалось позитивными эмоциями - радостью и удовольствием.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Галина Николаевна\Desktop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954" y="1844675"/>
            <a:ext cx="8194091" cy="4281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Вопросы для обсуждения: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85184"/>
            <a:ext cx="7283152" cy="1152128"/>
          </a:xfrm>
        </p:spPr>
        <p:txBody>
          <a:bodyPr/>
          <a:lstStyle/>
          <a:p>
            <a:pPr marL="0" indent="216000">
              <a:spcBef>
                <a:spcPts val="60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вы считаете, современные дети стали более или менее способными к математике, чем их сверстники, например 50 – 70 лет назад? 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skyslogan.ru/uploads/posts/2014-08/1409029349_2014-08-26_090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4508808" cy="288032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060848"/>
            <a:ext cx="355239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3528" y="980728"/>
            <a:ext cx="8424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вы считаете, почему в настоящее время такое большое значение уделяется математике?</a:t>
            </a:r>
          </a:p>
        </p:txBody>
      </p:sp>
    </p:spTree>
    <p:extLst>
      <p:ext uri="{BB962C8B-B14F-4D97-AF65-F5344CB8AC3E}">
        <p14:creationId xmlns="" xmlns:p14="http://schemas.microsoft.com/office/powerpoint/2010/main" val="105404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352928" cy="493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39552" y="47667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Обучающие задания от бабушки ШОШО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Имя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8237298" cy="506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орова    - бы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891" y="1600200"/>
            <a:ext cx="8446841" cy="49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Технология проблемного обучения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 anchor="ctr"/>
          <a:lstStyle/>
          <a:p>
            <a:pPr marL="0" indent="180000">
              <a:spcBef>
                <a:spcPts val="60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Основатель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проблемного обучения Джон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Дьюи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американский философ, психолог и педагог считал, что ребенок усваивает материал, не просто слушая или воспринимая органами чувств, а является активным субъектом своего обучения.</a:t>
            </a:r>
          </a:p>
          <a:p>
            <a:pPr marL="0" indent="180000">
              <a:spcBef>
                <a:spcPts val="60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проблемного обучения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постановке перед ребенком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проблемы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основа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проблемного обучения - вопросы и задания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которые предлагают детям. </a:t>
            </a:r>
          </a:p>
          <a:p>
            <a:pPr marL="0" indent="180000">
              <a:spcBef>
                <a:spcPts val="60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Педагогу показывая пример решения заданий можно иногда и ошибиться - пусть дети заметят ошибку, поправят.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7967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показать одну игру на развитие мыслительных (когнитивных способностей)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219508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40735" y="1628800"/>
            <a:ext cx="5153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В какую сторону едет автобус?</a:t>
            </a:r>
            <a:endParaRPr lang="ru-RU" sz="2800" b="1" dirty="0">
              <a:solidFill>
                <a:srgbClr val="666633"/>
              </a:solidFill>
            </a:endParaRPr>
          </a:p>
        </p:txBody>
      </p:sp>
      <p:pic>
        <p:nvPicPr>
          <p:cNvPr id="7" name="Рисунок 6" descr="https://cdn.lifehacker.ru/wp-content/uploads/2017/12/LH-news-11_151379719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204864"/>
            <a:ext cx="403244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cdn.lifehacker.ru/wp-content/uploads/2017/12/LH-news-19_15137972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437112"/>
            <a:ext cx="4248472" cy="219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5"/>
            <a:ext cx="3898776" cy="1728192"/>
          </a:xfrm>
        </p:spPr>
        <p:txBody>
          <a:bodyPr/>
          <a:lstStyle/>
          <a:p>
            <a:pPr marL="0" indent="0">
              <a:spcBef>
                <a:spcPts val="0"/>
              </a:spcBef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квартире живут домашние животные: собаки и кошки. Из всех животных только одно не является собакой, при этом все питомцы, кроме одного — кошки. Сколько всего кошек и собак?</a:t>
            </a:r>
          </a:p>
          <a:p>
            <a:pPr marL="0" indent="0">
              <a:spcBef>
                <a:spcPts val="600"/>
              </a:spcBef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AutoNum type="arabicPeriod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AutoNum type="arabicPeriod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AutoNum type="arabicPeriod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836712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 имеет четыре стены, причём все они смотрят на юг. Вокруг дома ходит медведь. Какого он цвета?</a:t>
            </a:r>
          </a:p>
          <a:p>
            <a:pPr marL="342900" indent="-342900" algn="ctr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4005064"/>
            <a:ext cx="2786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Ответ: белого цвета</a:t>
            </a:r>
          </a:p>
        </p:txBody>
      </p:sp>
      <p:pic>
        <p:nvPicPr>
          <p:cNvPr id="21506" name="Picture 2" descr="https://youneed.com.ua/uploads/events/photos/7623/originals/0816f967e447cc2e2cd90096c2cd4b2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4402536" cy="247765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39552" y="5589240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Ответ: 1 кошка и 1 собака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1988840"/>
            <a:ext cx="150656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Ментальная арифметика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это такое?</a:t>
            </a:r>
          </a:p>
          <a:p>
            <a:pPr algn="ctr">
              <a:buNone/>
            </a:pPr>
            <a:endParaRPr lang="ru-RU" b="1" i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Информационное сообщение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Ламовой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О.И.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70609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Что же нужно для того, чтобы и воспитатели, и дети получали от занятия удовлетворение?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352928" cy="5472608"/>
          </a:xfrm>
        </p:spPr>
        <p:txBody>
          <a:bodyPr/>
          <a:lstStyle/>
          <a:p>
            <a:pPr algn="ctr"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Занятие будет успешным, если в его процессе присутствует:</a:t>
            </a:r>
          </a:p>
          <a:p>
            <a:pPr algn="ctr">
              <a:buNone/>
            </a:pPr>
            <a:endParaRPr lang="ru-RU" sz="8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Педагогический профессионализм: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креативность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юмор, умение доходчиво объяснить материал.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Обучение в игре (игровой занимательный материал): </a:t>
            </a:r>
          </a:p>
          <a:p>
            <a:pPr lvl="0"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материала должно быть в достаточном количестве на каждого ребёнка + запасной материал; </a:t>
            </a:r>
          </a:p>
          <a:p>
            <a:pPr lvl="0"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материал должен быть различным на каждом занятии; </a:t>
            </a:r>
          </a:p>
          <a:p>
            <a:pPr lvl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Создание у детей ситуации успеха (задания от простого к сложному, похвала).</a:t>
            </a:r>
          </a:p>
          <a:p>
            <a:pPr lvl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Опора на наглядность:</a:t>
            </a:r>
          </a:p>
          <a:p>
            <a:pPr lvl="0"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демонстрационный материал, который используется у доски, должен быть крупного размера, яркий, красочный, разнообразный. </a:t>
            </a:r>
          </a:p>
          <a:p>
            <a:pPr lvl="0"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раздаточный, мелкий материал, который раздаётся каждому ребёнку, должен быть понятен детям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(заяц должен быть зайцем, шишка – шишкой, морковка – морковкой); </a:t>
            </a:r>
          </a:p>
          <a:p>
            <a:pPr lvl="0"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любой материал нужно подбирать соответственно друг другу (белки - шишки, зайцы- морковки, цветочки – бабочки и т.д.)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 anchor="ctr"/>
          <a:lstStyle/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Динамика (смена) методов и приемов.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Возможность действия с предметами руками ребёнка: ребёнок должен не только слушать, воспринимать, но и сам должен участвовать в выполнении той или иной задачи. 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Заинтересованность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педагога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предмете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Задания на развитие логического мышления, проблемное обучение: характер постановки вопроса зависит от возраста и от содержания конкретной задачи: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 младшем возрасте – прямые, конкретные вопросы: Сколько? Как?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 старшем – в основном поисковые: Как можно сделать? Почему ты так думаешь? Почему? Для чего? Зачем?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9. Весёлые юмористические задачи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10. Связь с жизнью.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11. Поддержание строгой дисциплины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12. Возможное наказание за невнимательность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/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Этапы подготовки к </a:t>
            </a: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занятиям по ФЭМП: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/>
          <a:lstStyle/>
          <a:p>
            <a:pPr marL="0" lvl="0" indent="0">
              <a:lnSpc>
                <a:spcPct val="95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Продумать программное содержание и соотнести с уровнем развития детей своей группы, с уровнем их знаний;</a:t>
            </a:r>
          </a:p>
          <a:p>
            <a:pPr marL="0" lvl="0" indent="0">
              <a:lnSpc>
                <a:spcPct val="95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Продумать целесообразные формы организации деятельности детей (фронтальная, индивидуальная, парная, подгрупповая);</a:t>
            </a:r>
          </a:p>
          <a:p>
            <a:pPr marL="0" lvl="0" indent="0">
              <a:lnSpc>
                <a:spcPct val="95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Продумать порядок подачи нового материала (от простого к сложному, от знакомого к новому)</a:t>
            </a:r>
          </a:p>
          <a:p>
            <a:pPr marL="0" lvl="0" indent="0">
              <a:lnSpc>
                <a:spcPct val="95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При необходимости каждую новую большую программную задачу разделить на более мелкие, и новую тему поэтапно объяснять на нескольких занятиях;</a:t>
            </a:r>
          </a:p>
          <a:p>
            <a:pPr marL="0" lvl="0" indent="0">
              <a:lnSpc>
                <a:spcPct val="95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Подобрать разнообразный дидактический и наглядный материал;</a:t>
            </a:r>
          </a:p>
          <a:p>
            <a:pPr marL="0" lvl="0" indent="0">
              <a:lnSpc>
                <a:spcPct val="95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Связать изучаемый материал с жизнью и окружающей обстановкой.</a:t>
            </a:r>
          </a:p>
          <a:p>
            <a:pPr marL="144000" indent="0">
              <a:lnSpc>
                <a:spcPct val="95000"/>
              </a:lnSpc>
              <a:spcBef>
                <a:spcPts val="1200"/>
              </a:spcBef>
              <a:buNone/>
            </a:pP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Немного истории о школе: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1930 год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постановление ЦИК и СНК СССР «О всеобщем обязательном начальном обучении».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1932 году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СССР были введены единые десятилетние трудовые школы, но их посещение было не обязательным.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1934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— было осуществлено обязательное 7-летнее обучение в городах и рабочих поселках.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1943 г.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введено раздельное обучение девочек и мальчиков.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 июля 1954 года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— Постановление Совета Министров СССР «О введении совместного обучения в школах Москвы, Ленинграда и других городов», ликвидировавшее раздельное обучение мальчиков и девочек, введённое в 1943 году.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6 июня 1956 года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— Постановление Совета Министров СССР «Об отмене платы за обучение в старших классах средних школ, в средних специальных и высших учебных заведениях СССР».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Перепись населения СССР, проведённая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1959 году,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продемонстрировала, что неграмотность среди населения страны была практически полностью искоренена.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1984 г.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средняя общеобразовательная школа становится одиннадцатилетней. Обучение детей в школе можно было начинать с 6-летнего возраста.</a:t>
            </a:r>
          </a:p>
          <a:p>
            <a:pPr marL="0" indent="0">
              <a:spcBef>
                <a:spcPts val="120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404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Подводя итог заседания, стоит отметить,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367240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чтобы хорошенько прокачать мозг и развить гибкость ума, важно обратить внимание на питание, привычки и образ жизни в целом.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Свежий воздух, здоровый сон, физические нагрузки и здоровую пищу еще никто не отменял.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Поэтому, чтобы достичь желаемого результата, нужно в первую очередь обратить внимание именно на эти важные факторы.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Итоги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тематического контроля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за проведением занятий по ФЭМП во всех возрастных группах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11.02. по 26.02. 2020 г.</a:t>
            </a:r>
            <a:endParaRPr lang="ru-RU" sz="3200" dirty="0"/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921858"/>
            <a:ext cx="4464496" cy="445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Результаты анкетирования родителей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472608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/>
          <a:p>
            <a:pPr marL="0" lvl="0" indent="0">
              <a:spcBef>
                <a:spcPts val="120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элементарных математических представлений, развитие математических способностей может происходить только в процессе и результате математического образования. 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олько творческий подход к занятиям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формированию элементарных математических представлений в современных образовательных условиях позволит достичь хороших результатов. 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Наша задача -научить ребенка постигать математику с интересом и удовольствием и всегда верить в свои силы.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u="sng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Блиц-опрос</a:t>
            </a:r>
            <a:endParaRPr lang="ru-RU" sz="3600" u="sng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lvl="0" indent="324000">
              <a:spcBef>
                <a:spcPts val="180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Принятие локальных актов организации</a:t>
            </a:r>
          </a:p>
          <a:p>
            <a:pPr marL="0" lvl="0" indent="324000">
              <a:spcBef>
                <a:spcPts val="180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Положение о ведении официального сайта МБДОУ Чупинского детского сада.</a:t>
            </a:r>
          </a:p>
          <a:p>
            <a:pPr marL="0" lvl="0" indent="324000">
              <a:spcBef>
                <a:spcPts val="180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Положение о комиссии по урегулированию споров между участниками образовательных отношений МБДОУ Чупинского детского сада.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Решение Педсовета: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662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252000">
              <a:spcBef>
                <a:spcPts val="600"/>
              </a:spcBef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Строить работу по ФЭМП в соответствии с требованиями развивающего обучения и воспитания в соответствии с требованиями ФГОС ДО. </a:t>
            </a:r>
          </a:p>
          <a:p>
            <a:pPr marL="0" indent="252000" algn="r">
              <a:spcBef>
                <a:spcPts val="60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Ответственные: воспитатели групп. Срок: постоянно</a:t>
            </a:r>
          </a:p>
          <a:p>
            <a:pPr marL="0" indent="0" defTabSz="216000">
              <a:spcBef>
                <a:spcPts val="60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Использовать на занятиях и вне занятий занимательный материал, создание проблемных ситуаций в процессе  развития математических способностей, в том числе и современные ИКТ технологии.</a:t>
            </a:r>
          </a:p>
          <a:p>
            <a:pPr marL="0" indent="252000" algn="r">
              <a:spcBef>
                <a:spcPts val="60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Ответственные: воспитатели групп. Срок: постоянно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Принять к сведению рекомендации по итогам тематической проверки по организации занятий по ФЭМП. </a:t>
            </a:r>
          </a:p>
          <a:p>
            <a:pPr marL="0" indent="252000" algn="r">
              <a:spcBef>
                <a:spcPts val="60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Ответственные: воспитатели. Срок: до конца года.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Внести в план взаимодействия с родителями на май текущего года проведение открытых занятий по ФЭМП на групповых родительских собраниях.</a:t>
            </a:r>
          </a:p>
          <a:p>
            <a:pPr marL="457200" indent="-457200"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Ответственные: воспитатели.</a:t>
            </a:r>
          </a:p>
          <a:p>
            <a:pPr marL="457200" indent="-45720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Принять локальные акты организации: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Положение о ведении официального сайта МБДОУ Чупинского детского сада;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Положение о комиссии по урегулированию споров между участниками образовательных отношений МБДОУ Чупинского детского сада.</a:t>
            </a:r>
          </a:p>
          <a:p>
            <a:pPr marL="457200" indent="-45720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638" y="602241"/>
            <a:ext cx="8052802" cy="524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56207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Некоторые итоги обучения математике в современной школе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400600"/>
          </a:xfrm>
        </p:spPr>
        <p:txBody>
          <a:bodyPr anchor="ctr"/>
          <a:lstStyle/>
          <a:p>
            <a:pPr marL="0" indent="0" defTabSz="360000">
              <a:spcBef>
                <a:spcPts val="60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 2015 года ЕГЭ по математике в средней школе разделен на базовый и профильный.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Базовый уровень сдают учащиеся, кому математика не потребуется в дальнейшем образовании. Результаты экзамена определяются по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5-балльной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(школьной) шкале.  Для получения аттестата о получении общего среднего образования достаточно получить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«тройку».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60000">
              <a:spcBef>
                <a:spcPts val="600"/>
              </a:spcBef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	Математику на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профильном уровне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сдают те, кому этот экзамен необходим для поступления в вуз, колледж. Результат экзамена определяется по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100-балльной шкале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defTabSz="360000">
              <a:spcBef>
                <a:spcPts val="600"/>
              </a:spcBef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	По результатам ЕГЭ 2019 года хорошо показали себя школьники, сдававшие ЕГЭ по математике. </a:t>
            </a:r>
          </a:p>
          <a:p>
            <a:pPr marL="0" indent="0" defTabSz="360000">
              <a:spcBef>
                <a:spcPts val="600"/>
              </a:spcBef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	Всего по стране хорошие баллы по математике (от 81 до 100) набрали более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25 000 человек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средний тестовый балл вырос на 6 пунктов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по сравнению с результатами 2018 года. 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Стобалльные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результаты по математике в 2019 году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показали ученики из 69 городов и населенных пунктов России.</a:t>
            </a:r>
          </a:p>
          <a:p>
            <a:pPr marL="0" indent="0" defTabSz="360000">
              <a:spcBef>
                <a:spcPts val="600"/>
              </a:spcBef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 	Наиболее отличившимся городом является по России является Санкт-Петербург. 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Здесь наибольшее количество выпускников школ сдали ЕГЭ по математике на 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стобалльный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результат. </a:t>
            </a:r>
          </a:p>
          <a:p>
            <a:pPr marL="0" indent="0" defTabSz="360000">
              <a:spcBef>
                <a:spcPts val="600"/>
              </a:spcBef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	По сравнению с 2018 годом количество 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стобалльников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увеличилось 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там в четыре раза  с 20 до 82 человек!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105404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Немного истории: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Как вы думаете, где в древности были наиболее развиты математические знания?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4690864" cy="5328592"/>
          </a:xfrm>
        </p:spPr>
        <p:txBody>
          <a:bodyPr anchor="ctr"/>
          <a:lstStyle/>
          <a:p>
            <a:pPr marL="0" indent="0" defTabSz="360000">
              <a:spcBef>
                <a:spcPts val="600"/>
              </a:spcBef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 Древнем Китае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уже во 2—1 веках до н. э. имелась блестящая техника вычислений.</a:t>
            </a:r>
          </a:p>
          <a:p>
            <a:pPr marL="0" indent="0" defTabSz="360000">
              <a:spcBef>
                <a:spcPts val="600"/>
              </a:spcBef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Индийцам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принадлежат две основные заслуги: </a:t>
            </a:r>
          </a:p>
          <a:p>
            <a:pPr marL="0" indent="0" defTabSz="360000">
              <a:spcBef>
                <a:spcPts val="600"/>
              </a:spcBef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-введение в широкое употребление современной десятичной системы счисления,;</a:t>
            </a:r>
          </a:p>
          <a:p>
            <a:pPr marL="0" indent="0" defTabSz="360000">
              <a:spcBef>
                <a:spcPts val="600"/>
              </a:spcBef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-систематическое употребление нуля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defTabSz="360000">
              <a:spcBef>
                <a:spcPts val="600"/>
              </a:spcBef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Название «арабские цифры»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образовалось исторически, из-за того, что именно арабы распространяли десятичную систему счисления. </a:t>
            </a:r>
          </a:p>
          <a:p>
            <a:pPr marL="0" indent="0" defTabSz="360000">
              <a:spcBef>
                <a:spcPts val="60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Жители арабских стран Азии и Египта называют арабские цифры «индийскими». </a:t>
            </a:r>
          </a:p>
        </p:txBody>
      </p:sp>
      <p:pic>
        <p:nvPicPr>
          <p:cNvPr id="4" name="Рисунок 3" descr="C:\Users\Галина Николаевна\AppData\Local\Microsoft\Windows\INetCache\Content.Word\Arab_cifry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420888"/>
            <a:ext cx="331236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92080" y="1196752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Современные арабские цифры по начертанию сильно отличаются от используемых в настоящее время.</a:t>
            </a:r>
            <a:endParaRPr lang="ru-RU" sz="16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404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примера - цифры Майя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s://upload.wikimedia.org/wikipedia/commons/thumb/1/1b/Maya.svg/800px-Maya.svg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0586" y="1600200"/>
            <a:ext cx="4121654" cy="47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5404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Что же такое математика?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4365104"/>
            <a:ext cx="6768752" cy="176105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наука о количественных отношениях и пространственных формах действительного мира.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2530" name="Picture 2" descr="http://school-int4.perm.ru/wp-content/uploads/2016/11/1-300x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12776"/>
            <a:ext cx="3862262" cy="276795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05404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Назовите разделы математики: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Арифметика –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занимается изучением чисел, отношений между ними и правил действий над числами;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Алгебра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– занимается изучением  действий над величинами;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Геометрия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- занимается  изучением  размеров и форм объектов;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Тригонометрия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– наука, в которой геометрические тела и фигуры исследуются алгебраическими методами, в частности зависимость длин сторон треугольников или многоугольников от их углов и т.д.;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Математический анализ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- занимается изучением величин, изменяющихся в пространстве или во времени;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Прикладная математика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– раздел для удовлетворения запросов и требований науки и производства.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Механика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Информатика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и т.д.</a:t>
            </a:r>
          </a:p>
        </p:txBody>
      </p:sp>
    </p:spTree>
    <p:extLst>
      <p:ext uri="{BB962C8B-B14F-4D97-AF65-F5344CB8AC3E}">
        <p14:creationId xmlns="" xmlns:p14="http://schemas.microsoft.com/office/powerpoint/2010/main" val="105404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83a1b692d88cf15b151893e2f43bd68e62573b7"/>
</p:tagLst>
</file>

<file path=ppt/theme/theme1.xml><?xml version="1.0" encoding="utf-8"?>
<a:theme xmlns:a="http://schemas.openxmlformats.org/drawingml/2006/main" name="матема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1784</TotalTime>
  <Words>1986</Words>
  <Application>Microsoft Office PowerPoint</Application>
  <PresentationFormat>Экран (4:3)</PresentationFormat>
  <Paragraphs>262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математика</vt:lpstr>
      <vt:lpstr>Тема:  «Формирование элементарных математических представлений у детей дошкольного возраста средствами занимательной математики»</vt:lpstr>
      <vt:lpstr>Выполнение Решения  Педсовета от 03.12.2019 г.</vt:lpstr>
      <vt:lpstr>Вопросы для обсуждения:</vt:lpstr>
      <vt:lpstr>Немного истории о школе:</vt:lpstr>
      <vt:lpstr>Некоторые итоги обучения математике в современной школе</vt:lpstr>
      <vt:lpstr>Немного истории: Как вы думаете, где в древности были наиболее развиты математические знания?</vt:lpstr>
      <vt:lpstr>Для примера - цифры Майя</vt:lpstr>
      <vt:lpstr>Что же такое математика? </vt:lpstr>
      <vt:lpstr>Назовите разделы математики:</vt:lpstr>
      <vt:lpstr>Какую практическую значимость имеет математическая подготовка для человека?</vt:lpstr>
      <vt:lpstr>«Фитнес для головы?»</vt:lpstr>
      <vt:lpstr>Для того, чтобы мозг функционировал эффективно, важно специально активизировать рост нервных связей с помощью новых впечатлений:</vt:lpstr>
      <vt:lpstr>Для развития быстроты реакции мозга  существуют так называемые Таблицы Шульте</vt:lpstr>
      <vt:lpstr>В подготовительной к школе группе детям предлагается отыскать, показать и назвать числа в порядке их возрастания. </vt:lpstr>
      <vt:lpstr>Очень хорошо развитию мозга способствуют  - кинезиологические упражнения:</vt:lpstr>
      <vt:lpstr>Следующий вариант кинезиологических упражнений - "Пальцовки"</vt:lpstr>
      <vt:lpstr>Когнитивная стимуляция - комплекс индивидуальных упражнений для улучшения или восстановления памяти, внимания и мышления. Когнитивные тренажёры для выполнения этих упражнений делимся на команды</vt:lpstr>
      <vt:lpstr>Какой человек сможет снять яблоко с яблони ?</vt:lpstr>
      <vt:lpstr>Какую фигуру надо вставить в свободную ячейку?</vt:lpstr>
      <vt:lpstr>Слайд 20</vt:lpstr>
      <vt:lpstr>Связь мыслительных возможностей и речи.</vt:lpstr>
      <vt:lpstr>Что такое формирование элементарных математических представлений?</vt:lpstr>
      <vt:lpstr>Назовите разделы ФЭМП  в программе «От рождения до школы» </vt:lpstr>
      <vt:lpstr>Как я знаю математическую терминологию?</vt:lpstr>
      <vt:lpstr>Слайд 25</vt:lpstr>
      <vt:lpstr>п.1.2 ФГОС ДО</vt:lpstr>
      <vt:lpstr>Слайд 27</vt:lpstr>
      <vt:lpstr>Под технологией математического образования дошкольников</vt:lpstr>
      <vt:lpstr>Важно, чтобы освоение математического содержания на ранних ступенях образования сопровождалось позитивными эмоциями - радостью и удовольствием.</vt:lpstr>
      <vt:lpstr>Слайд 30</vt:lpstr>
      <vt:lpstr>Имя</vt:lpstr>
      <vt:lpstr>Корова    - бык</vt:lpstr>
      <vt:lpstr>Технология проблемного обучения</vt:lpstr>
      <vt:lpstr>Слайд 34</vt:lpstr>
      <vt:lpstr>Слайд 35</vt:lpstr>
      <vt:lpstr>Ментальная арифметика</vt:lpstr>
      <vt:lpstr>Что же нужно для того, чтобы и воспитатели, и дети получали от занятия удовлетворение?</vt:lpstr>
      <vt:lpstr>Слайд 38</vt:lpstr>
      <vt:lpstr>Этапы подготовки к занятиям по ФЭМП:</vt:lpstr>
      <vt:lpstr>Подводя итог заседания, стоит отметить, </vt:lpstr>
      <vt:lpstr>Итоги тематического контроля за проведением занятий по ФЭМП во всех возрастных группах с 11.02. по 26.02. 2020 г.</vt:lpstr>
      <vt:lpstr>Результаты анкетирования родителей</vt:lpstr>
      <vt:lpstr>Вывод:</vt:lpstr>
      <vt:lpstr>Блиц-опрос</vt:lpstr>
      <vt:lpstr>Решение Педсовета: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5</dc:title>
  <dc:creator>Ольга Михайловна</dc:creator>
  <cp:lastModifiedBy>Галина Николаевна</cp:lastModifiedBy>
  <cp:revision>207</cp:revision>
  <dcterms:created xsi:type="dcterms:W3CDTF">2014-11-14T20:11:12Z</dcterms:created>
  <dcterms:modified xsi:type="dcterms:W3CDTF">2021-12-22T11:49:39Z</dcterms:modified>
</cp:coreProperties>
</file>