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64" r:id="rId4"/>
    <p:sldId id="266" r:id="rId5"/>
    <p:sldId id="262" r:id="rId6"/>
    <p:sldId id="272" r:id="rId7"/>
    <p:sldId id="263" r:id="rId8"/>
    <p:sldId id="267" r:id="rId9"/>
    <p:sldId id="268" r:id="rId10"/>
    <p:sldId id="269" r:id="rId11"/>
    <p:sldId id="270" r:id="rId12"/>
    <p:sldId id="265" r:id="rId13"/>
    <p:sldId id="271" r:id="rId14"/>
    <p:sldId id="26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50" d="100"/>
          <a:sy n="50" d="100"/>
        </p:scale>
        <p:origin x="-103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C2C570C7-0363-4459-B508-C7DD18AEE854}" type="datetimeFigureOut">
              <a:rPr lang="ru-RU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297846B1-C141-4707-859C-6EA911EFE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CE71574-6B2F-4E8D-8DEE-22F6D1D9ABF3}" type="datetimeFigureOut">
              <a:rPr lang="ru-RU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80496E34-1478-4E49-92B0-0889BA15C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443F1105-D9F9-40B0-B733-58CD2508C9E1}" type="datetimeFigureOut">
              <a:rPr lang="ru-RU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4B1979FC-A5A8-4607-B943-BB269FAD8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E66BBBD8-4C3B-47D9-AEBA-449A0C76DE82}" type="datetimeFigureOut">
              <a:rPr lang="ru-RU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FF8642AF-5E9C-49A0-9486-87BF3A3CD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C1B143D5-ACA0-472D-A34B-97F9EA6857C4}" type="datetimeFigureOut">
              <a:rPr lang="ru-RU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F1C5C67D-3A32-484C-9AEF-2EE5DDFB0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8DDC211C-25EC-4DB6-99C1-8F1C4E086839}" type="datetimeFigureOut">
              <a:rPr lang="ru-RU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344BBFC-892E-4E20-891B-31BB9535C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ABBC32F9-DAA3-42B9-91C4-F4EB105E38D7}" type="datetimeFigureOut">
              <a:rPr lang="ru-RU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3ED0081A-6231-4350-AD19-E522C1BB5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978DE916-ABC5-4A16-AAFB-7E7E8F999828}" type="datetimeFigureOut">
              <a:rPr lang="ru-RU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0FCC264-A45A-4929-AE9D-31040C2B9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2A769C29-105D-4B86-A13A-B0740E86DDEE}" type="datetimeFigureOut">
              <a:rPr lang="ru-RU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A923B257-45D8-4BE1-972D-05924583F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848380E2-63F2-4443-9B04-073E4C8E2350}" type="datetimeFigureOut">
              <a:rPr lang="ru-RU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36D1E11B-BA3B-4E4A-A04E-695C9CC42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6468FB9-F22E-4801-87F5-058A83F09781}" type="datetimeFigureOut">
              <a:rPr lang="ru-RU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440484E5-4461-4DAD-950E-716159A6A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 rot="21365376">
            <a:off x="342900" y="350838"/>
            <a:ext cx="8501063" cy="61563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 rot="352294">
            <a:off x="354013" y="558800"/>
            <a:ext cx="8458200" cy="58150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428625" y="500063"/>
            <a:ext cx="8286750" cy="59293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571500" y="6500813"/>
            <a:ext cx="1095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lang="ru-RU" sz="600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30" name="Группа 14"/>
          <p:cNvGrpSpPr>
            <a:grpSpLocks/>
          </p:cNvGrpSpPr>
          <p:nvPr userDrawn="1"/>
        </p:nvGrpSpPr>
        <p:grpSpPr bwMode="auto">
          <a:xfrm>
            <a:off x="714375" y="2214563"/>
            <a:ext cx="500063" cy="500062"/>
            <a:chOff x="571472" y="3929066"/>
            <a:chExt cx="785818" cy="785818"/>
          </a:xfrm>
        </p:grpSpPr>
        <p:sp>
          <p:nvSpPr>
            <p:cNvPr id="16" name="Овал 15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31" name="Группа 17"/>
          <p:cNvGrpSpPr>
            <a:grpSpLocks/>
          </p:cNvGrpSpPr>
          <p:nvPr userDrawn="1"/>
        </p:nvGrpSpPr>
        <p:grpSpPr bwMode="auto">
          <a:xfrm>
            <a:off x="714375" y="3214688"/>
            <a:ext cx="500063" cy="500062"/>
            <a:chOff x="571472" y="3929066"/>
            <a:chExt cx="785818" cy="785818"/>
          </a:xfrm>
        </p:grpSpPr>
        <p:sp>
          <p:nvSpPr>
            <p:cNvPr id="19" name="Овал 18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32" name="Группа 20"/>
          <p:cNvGrpSpPr>
            <a:grpSpLocks/>
          </p:cNvGrpSpPr>
          <p:nvPr userDrawn="1"/>
        </p:nvGrpSpPr>
        <p:grpSpPr bwMode="auto">
          <a:xfrm>
            <a:off x="714375" y="4214813"/>
            <a:ext cx="500063" cy="500062"/>
            <a:chOff x="571472" y="3929066"/>
            <a:chExt cx="785818" cy="785818"/>
          </a:xfrm>
        </p:grpSpPr>
        <p:sp>
          <p:nvSpPr>
            <p:cNvPr id="22" name="Овал 21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2627313" y="4581525"/>
            <a:ext cx="56388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Выполнили обучающиеся </a:t>
            </a:r>
            <a:r>
              <a:rPr lang="ru-RU" sz="1400">
                <a:solidFill>
                  <a:srgbClr val="000000"/>
                </a:solidFill>
              </a:rPr>
              <a:t>2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 «Б» класса:</a:t>
            </a:r>
            <a:endParaRPr lang="ru-RU" sz="1400">
              <a:latin typeface="Calibri" pitchFamily="34" charset="0"/>
            </a:endParaRPr>
          </a:p>
          <a:p>
            <a:pPr algn="r"/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Малафеева Алиса </a:t>
            </a:r>
            <a:endParaRPr lang="ru-RU" sz="1400">
              <a:latin typeface="Calibri" pitchFamily="34" charset="0"/>
            </a:endParaRPr>
          </a:p>
          <a:p>
            <a:pPr algn="r"/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Нефёдов Кирилл </a:t>
            </a:r>
            <a:endParaRPr lang="ru-RU" sz="1400">
              <a:latin typeface="Calibri" pitchFamily="34" charset="0"/>
            </a:endParaRPr>
          </a:p>
          <a:p>
            <a:pPr algn="r"/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Кочнева Екатерина </a:t>
            </a:r>
            <a:endParaRPr lang="ru-RU" sz="1400">
              <a:latin typeface="Calibri" pitchFamily="34" charset="0"/>
            </a:endParaRPr>
          </a:p>
          <a:p>
            <a:pPr algn="r" eaLnBrk="0" hangingPunct="0"/>
            <a:r>
              <a:rPr lang="ru-RU" sz="1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</a:t>
            </a:r>
            <a:endParaRPr lang="ru-RU" sz="1400">
              <a:solidFill>
                <a:srgbClr val="000000"/>
              </a:solidFill>
              <a:latin typeface="Calibri" pitchFamily="34" charset="0"/>
            </a:endParaRPr>
          </a:p>
          <a:p>
            <a:pPr algn="r" eaLnBrk="0" hangingPunct="0"/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Научный руководитель: Калинина Н.В., учитель</a:t>
            </a:r>
            <a:r>
              <a:rPr lang="ru-RU" sz="14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611188" y="2060575"/>
            <a:ext cx="720725" cy="2736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5" name="Picture 4" descr="img_user_file_5c69257047dc5_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DDCE"/>
              </a:clrFrom>
              <a:clrTo>
                <a:srgbClr val="E6DDCE">
                  <a:alpha val="0"/>
                </a:srgbClr>
              </a:clrTo>
            </a:clrChange>
            <a:lum bright="12000" contrast="12000"/>
          </a:blip>
          <a:srcRect l="7277" t="26361" r="65062" b="31139"/>
          <a:stretch>
            <a:fillRect/>
          </a:stretch>
        </p:blipFill>
        <p:spPr bwMode="auto">
          <a:xfrm>
            <a:off x="900113" y="3500438"/>
            <a:ext cx="23685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611188" y="692150"/>
            <a:ext cx="792162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600">
                <a:latin typeface="Calibri" pitchFamily="34" charset="0"/>
              </a:rPr>
              <a:t>Муниципальное бюджетное общеобразовательное учреждение 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«Сергачская средняя общеобразовательная школа № 6»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/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/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Секция «Окружающий мир»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/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/>
            </a:r>
            <a:br>
              <a:rPr lang="ru-RU" sz="16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Исследовательская  работа по теме: </a:t>
            </a:r>
            <a:r>
              <a:rPr lang="ru-RU" sz="2400" i="1">
                <a:latin typeface="Calibri" pitchFamily="34" charset="0"/>
              </a:rPr>
              <a:t/>
            </a:r>
            <a:br>
              <a:rPr lang="ru-RU" sz="2400" i="1">
                <a:latin typeface="Calibri" pitchFamily="34" charset="0"/>
              </a:rPr>
            </a:br>
            <a:r>
              <a:rPr lang="ru-RU" sz="3200" b="1" i="1">
                <a:solidFill>
                  <a:schemeClr val="folHlink"/>
                </a:solidFill>
                <a:latin typeface="Calibri" pitchFamily="34" charset="0"/>
              </a:rPr>
              <a:t>«Строение растительной клетки»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6921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3200" b="1" smtClean="0">
                <a:solidFill>
                  <a:schemeClr val="hlink"/>
                </a:solidFill>
              </a:rPr>
              <a:t>Дневник исследования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27088" y="5589588"/>
            <a:ext cx="7283450" cy="896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i="1" smtClean="0">
                <a:solidFill>
                  <a:schemeClr val="hlink"/>
                </a:solidFill>
              </a:rPr>
              <a:t>Лейкопласты (греч. лейкос – белый)</a:t>
            </a:r>
          </a:p>
        </p:txBody>
      </p:sp>
      <p:pic>
        <p:nvPicPr>
          <p:cNvPr id="22531" name="Picture 4" descr="ка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557338"/>
            <a:ext cx="25923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кар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500438"/>
            <a:ext cx="25923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IMG_20190317_1051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484313"/>
            <a:ext cx="3498850" cy="3944937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6921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3200" b="1" smtClean="0">
                <a:solidFill>
                  <a:schemeClr val="hlink"/>
                </a:solidFill>
              </a:rPr>
              <a:t>Дневник исследования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3850" y="5445125"/>
            <a:ext cx="8569325" cy="936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800" b="1" i="1" smtClean="0">
                <a:solidFill>
                  <a:schemeClr val="hlink"/>
                </a:solidFill>
              </a:rPr>
              <a:t>Хлоропласты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800" b="1" i="1" smtClean="0">
                <a:solidFill>
                  <a:schemeClr val="hlink"/>
                </a:solidFill>
              </a:rPr>
              <a:t>(греч. хлорос – зелёный, платос – образующий)</a:t>
            </a:r>
            <a:r>
              <a:rPr lang="ru-RU" sz="2400" b="1" i="1" smtClean="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23555" name="Picture 4" descr="Без имени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700213"/>
            <a:ext cx="381635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IMG_20190313_224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628775"/>
            <a:ext cx="2700337" cy="3602038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692150"/>
            <a:ext cx="8229600" cy="792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3200" b="1" smtClean="0">
                <a:solidFill>
                  <a:schemeClr val="hlink"/>
                </a:solidFill>
              </a:rPr>
              <a:t>Можно ли создать клетку?</a:t>
            </a:r>
          </a:p>
        </p:txBody>
      </p:sp>
      <p:pic>
        <p:nvPicPr>
          <p:cNvPr id="24578" name="Picture 5" descr="Рисунок1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468313" y="1484313"/>
            <a:ext cx="4679950" cy="3306762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4579" name="Picture 4" descr="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213100"/>
            <a:ext cx="5327650" cy="3248025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03350" y="2924175"/>
            <a:ext cx="69850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b="1" smtClean="0">
                <a:solidFill>
                  <a:schemeClr val="hlink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Группа 1"/>
          <p:cNvGrpSpPr>
            <a:grpSpLocks/>
          </p:cNvGrpSpPr>
          <p:nvPr/>
        </p:nvGrpSpPr>
        <p:grpSpPr bwMode="auto">
          <a:xfrm>
            <a:off x="1214438" y="1643063"/>
            <a:ext cx="6715125" cy="3971925"/>
            <a:chOff x="607288" y="-815361"/>
            <a:chExt cx="7925152" cy="52275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9280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</a:rPr>
                <a:t>Вы можете использовать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</a:rPr>
                <a:t>данное оформление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</a:rPr>
                <a:t>для создания своих презентаций,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</a:rPr>
                <a:t>но в своей презентации вы должны указать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</a:rPr>
                <a:t>источник шаблона: </a:t>
              </a:r>
            </a:p>
            <a:p>
              <a:pPr algn="ctr">
                <a:defRPr/>
              </a:pPr>
              <a:endParaRPr lang="ru-RU" sz="8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Фокина Лидия Петровна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начальных классов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МКОУ «СОШ ст. Евсино»</a:t>
              </a:r>
            </a:p>
            <a:p>
              <a:pPr algn="ctr">
                <a:defRPr/>
              </a:pPr>
              <a:r>
                <a:rPr lang="ru-RU" dirty="0" err="1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Искитимского</a:t>
              </a: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района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Новосибирской области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9" y="3885717"/>
              <a:ext cx="6491880" cy="526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</a:rPr>
                <a:t>Сайт</a:t>
              </a:r>
              <a:r>
                <a:rPr lang="en-US" sz="2000" b="1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+mn-cs"/>
                  <a:hlinkClick r:id="rId2"/>
                </a:rPr>
                <a:t> http://linda6035.ucoz.ru/</a:t>
              </a:r>
              <a:r>
                <a:rPr lang="ru-RU" sz="2000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</a:rPr>
                <a:t> </a:t>
              </a:r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</a:rPr>
                <a:t> </a:t>
              </a:r>
              <a:r>
                <a:rPr lang="ru-RU" sz="2000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</a:rPr>
                <a:t>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27263" y="857250"/>
            <a:ext cx="46894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+mn-cs"/>
              </a:rPr>
              <a:t>Шаблон составлен из фигур программы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+mn-cs"/>
              </a:rPr>
              <a:t>PowerPoint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765175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3200" b="1" smtClean="0">
                <a:solidFill>
                  <a:schemeClr val="hlink"/>
                </a:solidFill>
              </a:rPr>
              <a:t>Живые организмы  построены из клеток!</a:t>
            </a:r>
            <a:r>
              <a:rPr lang="ru-RU" sz="4000" smtClean="0"/>
              <a:t>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51275" y="1989138"/>
            <a:ext cx="4608513" cy="4105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/>
              <a:t>Первым человеком, увидевшим клетки, был английский учёный </a:t>
            </a:r>
            <a:r>
              <a:rPr lang="ru-RU" sz="2400" b="1" smtClean="0">
                <a:solidFill>
                  <a:schemeClr val="hlink"/>
                </a:solidFill>
              </a:rPr>
              <a:t>Роберт Гук</a:t>
            </a:r>
            <a:r>
              <a:rPr lang="ru-RU" sz="2400" smtClean="0"/>
              <a:t>. Это открытие он сделал в </a:t>
            </a:r>
            <a:r>
              <a:rPr lang="ru-RU" sz="2400" b="1" smtClean="0">
                <a:solidFill>
                  <a:schemeClr val="hlink"/>
                </a:solidFill>
              </a:rPr>
              <a:t>1665</a:t>
            </a:r>
            <a:r>
              <a:rPr lang="ru-RU" sz="2400" smtClean="0">
                <a:solidFill>
                  <a:schemeClr val="hlink"/>
                </a:solidFill>
              </a:rPr>
              <a:t> </a:t>
            </a:r>
            <a:r>
              <a:rPr lang="ru-RU" sz="2400" b="1" smtClean="0">
                <a:solidFill>
                  <a:schemeClr val="hlink"/>
                </a:solidFill>
              </a:rPr>
              <a:t>г</a:t>
            </a:r>
            <a:r>
              <a:rPr lang="ru-RU" sz="2400" smtClean="0"/>
              <a:t>., рассматривая в сконструированный им микроскоп тонкий срез коры пробкового дуба. </a:t>
            </a:r>
          </a:p>
        </p:txBody>
      </p:sp>
      <p:pic>
        <p:nvPicPr>
          <p:cNvPr id="14339" name="Picture 4" descr="risunok-gu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12875"/>
            <a:ext cx="31432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6921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3200" b="1" i="1" smtClean="0">
                <a:solidFill>
                  <a:schemeClr val="hlink"/>
                </a:solidFill>
              </a:rPr>
              <a:t>Цель исследования</a:t>
            </a:r>
            <a:r>
              <a:rPr lang="ru-RU" sz="3200" smtClean="0">
                <a:solidFill>
                  <a:schemeClr val="hlink"/>
                </a:solidFill>
              </a:rPr>
              <a:t>:</a:t>
            </a:r>
            <a:r>
              <a:rPr lang="ru-RU" sz="3200" smtClean="0"/>
              <a:t> </a:t>
            </a:r>
            <a:r>
              <a:rPr lang="ru-RU" sz="2400" smtClean="0"/>
              <a:t>опытным путём познакомиться со строением растительной клетки.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476375" y="2133600"/>
            <a:ext cx="7056438" cy="3959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i="1" smtClean="0">
                <a:solidFill>
                  <a:schemeClr val="hlink"/>
                </a:solidFill>
              </a:rPr>
              <a:t>Задачи исследования:</a:t>
            </a:r>
            <a:r>
              <a:rPr lang="ru-RU" sz="2800" smtClean="0"/>
              <a:t> </a:t>
            </a:r>
          </a:p>
          <a:p>
            <a:r>
              <a:rPr lang="ru-RU" sz="2400" smtClean="0"/>
              <a:t>сформировать  знания о клетке</a:t>
            </a:r>
          </a:p>
          <a:p>
            <a:r>
              <a:rPr lang="ru-RU" sz="2400" smtClean="0"/>
              <a:t>научиться работать с фолдскопом и самостоятельно готовить препараты</a:t>
            </a:r>
          </a:p>
          <a:p>
            <a:r>
              <a:rPr lang="ru-RU" sz="2400" smtClean="0"/>
              <a:t>находить в объектах исследования клетки</a:t>
            </a:r>
          </a:p>
          <a:p>
            <a:r>
              <a:rPr lang="ru-RU" sz="2400" smtClean="0"/>
              <a:t>рассмотреть главные части растительной клетки</a:t>
            </a:r>
          </a:p>
          <a:p>
            <a:r>
              <a:rPr lang="ru-RU" sz="2400" smtClean="0"/>
              <a:t>узнать новое и интересное из жизни растений, расширить свой кругозор.</a:t>
            </a:r>
            <a:r>
              <a:rPr lang="ru-RU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765175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3200" b="1" smtClean="0">
                <a:solidFill>
                  <a:schemeClr val="hlink"/>
                </a:solidFill>
              </a:rPr>
              <a:t>Фолдскоп - бумажный микроскоп</a:t>
            </a:r>
          </a:p>
        </p:txBody>
      </p:sp>
      <p:pic>
        <p:nvPicPr>
          <p:cNvPr id="16386" name="Picture 6" descr="010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468313" y="2060575"/>
            <a:ext cx="6732587" cy="4378325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4859338" y="1268413"/>
            <a:ext cx="3527425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56325" y="2276475"/>
            <a:ext cx="2447925" cy="172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ru-RU" sz="24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1 — ядро;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2 — цитоплазма;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3 — оболочка;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4 — вакуоли</a:t>
            </a:r>
            <a:r>
              <a:rPr lang="ru-RU" sz="2400" b="1" smtClean="0"/>
              <a:t>.</a:t>
            </a:r>
            <a:r>
              <a:rPr lang="ru-RU" sz="2400" smtClean="0"/>
              <a:t> </a:t>
            </a:r>
          </a:p>
        </p:txBody>
      </p:sp>
      <p:pic>
        <p:nvPicPr>
          <p:cNvPr id="17410" name="Picture 4" descr="1282565563_313e42303d383a30-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DDB4"/>
              </a:clrFrom>
              <a:clrTo>
                <a:srgbClr val="ECDDB4">
                  <a:alpha val="0"/>
                </a:srgbClr>
              </a:clrTo>
            </a:clrChange>
            <a:lum contrast="18000"/>
          </a:blip>
          <a:srcRect r="7523"/>
          <a:stretch>
            <a:fillRect/>
          </a:stretch>
        </p:blipFill>
        <p:spPr bwMode="auto">
          <a:xfrm>
            <a:off x="684213" y="1700213"/>
            <a:ext cx="532765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765175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3200" b="1" smtClean="0">
                <a:solidFill>
                  <a:schemeClr val="hlink"/>
                </a:solidFill>
              </a:rPr>
              <a:t>Строение растительной клетки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908050"/>
            <a:ext cx="8229600" cy="509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hlink"/>
                </a:solidFill>
                <a:cs typeface="Arial" charset="0"/>
              </a:rPr>
              <a:t>Гипотеза исследования</a:t>
            </a:r>
          </a:p>
        </p:txBody>
      </p:sp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395288" y="5084763"/>
            <a:ext cx="8353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solidFill>
                  <a:schemeClr val="hlink"/>
                </a:solidFill>
                <a:latin typeface="Calibri" pitchFamily="34" charset="0"/>
              </a:rPr>
              <a:t>Действительно ли клетки растений имеют такое строение? Можно ли увидеть основные части клетки?</a:t>
            </a:r>
            <a:r>
              <a:rPr lang="ru-RU" sz="4000">
                <a:latin typeface="Calibri" pitchFamily="34" charset="0"/>
              </a:rPr>
              <a:t>  </a:t>
            </a:r>
          </a:p>
        </p:txBody>
      </p:sp>
      <p:pic>
        <p:nvPicPr>
          <p:cNvPr id="18435" name="Picture 6" descr="клетк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8000" contrast="42000"/>
          </a:blip>
          <a:srcRect l="1590" t="9456" r="-7620" b="-1680"/>
          <a:stretch>
            <a:fillRect/>
          </a:stretch>
        </p:blipFill>
        <p:spPr bwMode="auto">
          <a:xfrm>
            <a:off x="684213" y="1989138"/>
            <a:ext cx="67691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00113" y="908050"/>
            <a:ext cx="7343775" cy="863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3200" b="1" smtClean="0">
                <a:solidFill>
                  <a:schemeClr val="hlink"/>
                </a:solidFill>
              </a:rPr>
              <a:t>План выполнения исследования</a:t>
            </a:r>
          </a:p>
        </p:txBody>
      </p:sp>
      <p:sp>
        <p:nvSpPr>
          <p:cNvPr id="19458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859338" y="1628775"/>
            <a:ext cx="3744912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>
              <a:buFontTx/>
              <a:buChar char="•"/>
            </a:pPr>
            <a:r>
              <a:rPr lang="ru-RU" sz="2400" smtClean="0"/>
              <a:t>Собрать фолдскопы. </a:t>
            </a:r>
          </a:p>
          <a:p>
            <a:pPr marL="609600" indent="-609600">
              <a:buFontTx/>
              <a:buChar char="•"/>
            </a:pPr>
            <a:r>
              <a:rPr lang="ru-RU" sz="2400" smtClean="0"/>
              <a:t>Приготовить препараты растений.</a:t>
            </a:r>
          </a:p>
          <a:p>
            <a:pPr marL="609600" indent="-609600">
              <a:buFontTx/>
              <a:buChar char="•"/>
            </a:pPr>
            <a:r>
              <a:rPr lang="ru-RU" sz="2400" smtClean="0"/>
              <a:t>Провести наблюдения.</a:t>
            </a:r>
          </a:p>
          <a:p>
            <a:pPr marL="609600" indent="-609600">
              <a:buFontTx/>
              <a:buChar char="•"/>
            </a:pPr>
            <a:r>
              <a:rPr lang="ru-RU" sz="2400" smtClean="0"/>
              <a:t>Зарисовать или сфотографировать результаты наблюдений.</a:t>
            </a:r>
          </a:p>
          <a:p>
            <a:pPr marL="609600" indent="-609600">
              <a:buFontTx/>
              <a:buChar char="•"/>
            </a:pPr>
            <a:r>
              <a:rPr lang="ru-RU" sz="2400" smtClean="0"/>
              <a:t>Сделать выводы.</a:t>
            </a:r>
          </a:p>
        </p:txBody>
      </p:sp>
      <p:pic>
        <p:nvPicPr>
          <p:cNvPr id="19459" name="Picture 7" descr="002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539750" y="2060575"/>
            <a:ext cx="4321175" cy="3168650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62071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3200" b="1" smtClean="0">
                <a:solidFill>
                  <a:schemeClr val="hlink"/>
                </a:solidFill>
              </a:rPr>
              <a:t>Дневник исследования</a:t>
            </a:r>
          </a:p>
        </p:txBody>
      </p:sp>
      <p:pic>
        <p:nvPicPr>
          <p:cNvPr id="20482" name="Picture 7" descr="IMG_20190113_1226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84313"/>
            <a:ext cx="31861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8" descr="1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4356100" y="1484313"/>
            <a:ext cx="38163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2700338" y="5445125"/>
            <a:ext cx="343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 i="1">
                <a:solidFill>
                  <a:schemeClr val="hlink"/>
                </a:solidFill>
                <a:latin typeface="Calibri" pitchFamily="34" charset="0"/>
              </a:rPr>
              <a:t>Клетки кожицы  лука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765175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3200" b="1" smtClean="0">
                <a:solidFill>
                  <a:schemeClr val="hlink"/>
                </a:solidFill>
              </a:rPr>
              <a:t>Дневник исследования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5300663"/>
            <a:ext cx="8229600" cy="1041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i="1" smtClean="0">
                <a:solidFill>
                  <a:schemeClr val="hlink"/>
                </a:solidFill>
              </a:rPr>
              <a:t>Хромопласты </a:t>
            </a:r>
          </a:p>
        </p:txBody>
      </p:sp>
      <p:pic>
        <p:nvPicPr>
          <p:cNvPr id="21507" name="Picture 4" descr="хромопласты в клетке красного перца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00213"/>
            <a:ext cx="31178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IMG_73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700213"/>
            <a:ext cx="5005388" cy="3335337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225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14</vt:i4>
      </vt:variant>
    </vt:vector>
  </HeadingPairs>
  <TitlesOfParts>
    <vt:vector size="30" baseType="lpstr">
      <vt:lpstr>Arial</vt:lpstr>
      <vt:lpstr>Calibri</vt:lpstr>
      <vt:lpstr>Times New Roman</vt:lpstr>
      <vt:lpstr>Monotype Corsiva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Слайд 1</vt:lpstr>
      <vt:lpstr>Живые организмы  построены из клеток! </vt:lpstr>
      <vt:lpstr>Цель исследования: опытным путём познакомиться со строением растительной клетки.</vt:lpstr>
      <vt:lpstr>Фолдскоп - бумажный микроскоп</vt:lpstr>
      <vt:lpstr>Строение растительной клетки</vt:lpstr>
      <vt:lpstr>Гипотеза исследования</vt:lpstr>
      <vt:lpstr>План выполнения исследования</vt:lpstr>
      <vt:lpstr>Дневник исследования</vt:lpstr>
      <vt:lpstr>Дневник исследования</vt:lpstr>
      <vt:lpstr>Дневник исследования</vt:lpstr>
      <vt:lpstr>Дневник исследования</vt:lpstr>
      <vt:lpstr>Можно ли создать клетку?</vt:lpstr>
      <vt:lpstr>Спасибо за внимание!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uzer</cp:lastModifiedBy>
  <cp:revision>31</cp:revision>
  <dcterms:created xsi:type="dcterms:W3CDTF">2014-07-06T18:18:01Z</dcterms:created>
  <dcterms:modified xsi:type="dcterms:W3CDTF">2019-03-23T19:38:59Z</dcterms:modified>
</cp:coreProperties>
</file>