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.jpeg" ContentType="image/jpeg"/>
  <Override PartName="/ppt/media/image4.wmf" ContentType="image/x-wmf"/>
  <Override PartName="/ppt/media/image5.png" ContentType="image/png"/>
  <Override PartName="/ppt/media/image10.jpeg" ContentType="image/jpeg"/>
  <Override PartName="/ppt/media/image3.wmf" ContentType="image/x-wmf"/>
  <Override PartName="/ppt/media/image6.wmf" ContentType="image/x-wmf"/>
  <Override PartName="/ppt/media/image11.jpeg" ContentType="image/jpeg"/>
  <Override PartName="/ppt/media/image12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.jpeg" ContentType="image/jpeg"/>
  <Override PartName="/ppt/media/image13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28600" y="228600"/>
            <a:ext cx="8694720" cy="2467800"/>
          </a:xfrm>
          <a:prstGeom prst="roundRect">
            <a:avLst>
              <a:gd fmla="val 26" name="adj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</p:spPr>
      </p:sp>
      <p:sp>
        <p:nvSpPr>
          <p:cNvPr id="1" name="CustomShape 2"/>
          <p:cNvSpPr/>
          <p:nvPr/>
        </p:nvSpPr>
        <p:spPr>
          <a:xfrm>
            <a:off x="6047280" y="1824480"/>
            <a:ext cx="2875320" cy="712800"/>
          </a:xfrm>
          <a:prstGeom prst="rect">
            <a:avLst/>
          </a:prstGeom>
          <a:solidFill>
            <a:srgbClr val="c6e7fc"/>
          </a:solidFill>
        </p:spPr>
      </p:sp>
      <p:sp>
        <p:nvSpPr>
          <p:cNvPr id="2" name="CustomShape 3"/>
          <p:cNvSpPr/>
          <p:nvPr/>
        </p:nvSpPr>
        <p:spPr>
          <a:xfrm>
            <a:off x="2619360" y="1696320"/>
            <a:ext cx="5543280" cy="848880"/>
          </a:xfrm>
          <a:prstGeom prst="rect">
            <a:avLst/>
          </a:prstGeom>
          <a:solidFill>
            <a:srgbClr val="c6e7fc"/>
          </a:solidFill>
        </p:spPr>
      </p:sp>
      <p:sp>
        <p:nvSpPr>
          <p:cNvPr id="3" name="CustomShape 4"/>
          <p:cNvSpPr/>
          <p:nvPr/>
        </p:nvSpPr>
        <p:spPr>
          <a:xfrm>
            <a:off x="2828880" y="1708560"/>
            <a:ext cx="5466960" cy="773280"/>
          </a:xfrm>
          <a:prstGeom prst="rect">
            <a:avLst/>
          </a:prstGeom>
          <a:ln>
            <a:solidFill>
              <a:srgbClr val="ffffff"/>
            </a:solidFill>
          </a:ln>
        </p:spPr>
      </p:sp>
      <p:sp>
        <p:nvSpPr>
          <p:cNvPr id="4" name="CustomShape 5"/>
          <p:cNvSpPr/>
          <p:nvPr/>
        </p:nvSpPr>
        <p:spPr>
          <a:xfrm>
            <a:off x="5609520" y="1694880"/>
            <a:ext cx="3306960" cy="650520"/>
          </a:xfrm>
          <a:prstGeom prst="rect">
            <a:avLst/>
          </a:prstGeom>
          <a:ln>
            <a:solidFill>
              <a:srgbClr val="ffffff"/>
            </a:solidFill>
          </a:ln>
        </p:spPr>
      </p:sp>
      <p:sp>
        <p:nvSpPr>
          <p:cNvPr id="5" name="CustomShape 6"/>
          <p:cNvSpPr/>
          <p:nvPr/>
        </p:nvSpPr>
        <p:spPr>
          <a:xfrm>
            <a:off x="211680" y="1679400"/>
            <a:ext cx="8722440" cy="1328760"/>
          </a:xfrm>
          <a:prstGeom prst="rect">
            <a:avLst/>
          </a:prstGeom>
        </p:spPr>
      </p:sp>
      <p:sp>
        <p:nvSpPr>
          <p:cNvPr id="6" name="CustomShape 7"/>
          <p:cNvSpPr/>
          <p:nvPr/>
        </p:nvSpPr>
        <p:spPr>
          <a:xfrm>
            <a:off x="193680" y="6250320"/>
            <a:ext cx="3785760" cy="363960"/>
          </a:xfrm>
          <a:prstGeom prst="rect">
            <a:avLst/>
          </a:prstGeom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228600" y="228600"/>
            <a:ext cx="8694720" cy="2467800"/>
          </a:xfrm>
          <a:prstGeom prst="roundRect">
            <a:avLst>
              <a:gd fmla="val 26" name="adj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</p:spPr>
      </p:sp>
      <p:sp>
        <p:nvSpPr>
          <p:cNvPr id="10" name="CustomShape 2"/>
          <p:cNvSpPr/>
          <p:nvPr/>
        </p:nvSpPr>
        <p:spPr>
          <a:xfrm>
            <a:off x="6047280" y="1824480"/>
            <a:ext cx="2875320" cy="712800"/>
          </a:xfrm>
          <a:prstGeom prst="rect">
            <a:avLst/>
          </a:prstGeom>
          <a:solidFill>
            <a:srgbClr val="c6e7fc"/>
          </a:solidFill>
        </p:spPr>
      </p:sp>
      <p:sp>
        <p:nvSpPr>
          <p:cNvPr id="11" name="CustomShape 3"/>
          <p:cNvSpPr/>
          <p:nvPr/>
        </p:nvSpPr>
        <p:spPr>
          <a:xfrm>
            <a:off x="2619360" y="1696320"/>
            <a:ext cx="5543280" cy="848880"/>
          </a:xfrm>
          <a:prstGeom prst="rect">
            <a:avLst/>
          </a:prstGeom>
          <a:solidFill>
            <a:srgbClr val="c6e7fc"/>
          </a:solidFill>
        </p:spPr>
      </p:sp>
      <p:sp>
        <p:nvSpPr>
          <p:cNvPr id="12" name="CustomShape 4"/>
          <p:cNvSpPr/>
          <p:nvPr/>
        </p:nvSpPr>
        <p:spPr>
          <a:xfrm>
            <a:off x="2828880" y="1708560"/>
            <a:ext cx="5466960" cy="773280"/>
          </a:xfrm>
          <a:prstGeom prst="rect">
            <a:avLst/>
          </a:prstGeom>
          <a:ln>
            <a:solidFill>
              <a:srgbClr val="ffffff"/>
            </a:solidFill>
          </a:ln>
        </p:spPr>
      </p:sp>
      <p:sp>
        <p:nvSpPr>
          <p:cNvPr id="13" name="CustomShape 5"/>
          <p:cNvSpPr/>
          <p:nvPr/>
        </p:nvSpPr>
        <p:spPr>
          <a:xfrm>
            <a:off x="5609520" y="1694880"/>
            <a:ext cx="3306960" cy="650520"/>
          </a:xfrm>
          <a:prstGeom prst="rect">
            <a:avLst/>
          </a:prstGeom>
          <a:ln>
            <a:solidFill>
              <a:srgbClr val="ffffff"/>
            </a:solidFill>
          </a:ln>
        </p:spPr>
      </p:sp>
      <p:sp>
        <p:nvSpPr>
          <p:cNvPr id="14" name="CustomShape 6"/>
          <p:cNvSpPr/>
          <p:nvPr/>
        </p:nvSpPr>
        <p:spPr>
          <a:xfrm>
            <a:off x="211680" y="1679400"/>
            <a:ext cx="8722440" cy="1328760"/>
          </a:xfrm>
          <a:prstGeom prst="rect">
            <a:avLst/>
          </a:prstGeom>
        </p:spPr>
      </p:sp>
      <p:sp>
        <p:nvSpPr>
          <p:cNvPr id="15" name="CustomShape 7"/>
          <p:cNvSpPr/>
          <p:nvPr/>
        </p:nvSpPr>
        <p:spPr>
          <a:xfrm>
            <a:off x="193680" y="6250320"/>
            <a:ext cx="3785760" cy="363960"/>
          </a:xfrm>
          <a:prstGeom prst="rect">
            <a:avLst/>
          </a:prstGeom>
        </p:spPr>
      </p:sp>
      <p:sp>
        <p:nvSpPr>
          <p:cNvPr id="16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7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360000" y="2954520"/>
            <a:ext cx="8352000" cy="3704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0b050"/>
                </a:solidFill>
                <a:latin typeface="Bookman Old Style"/>
              </a:rPr>
              <a:t>ПРОЕКТ</a:t>
            </a:r>
            <a:r>
              <a:rPr b="1" lang="ru-RU" sz="3600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ru-RU" sz="4000">
                <a:solidFill>
                  <a:srgbClr val="ff0000"/>
                </a:solidFill>
                <a:latin typeface="Bookman Old Style"/>
              </a:rPr>
              <a:t>«БОГАТСТВА, </a:t>
            </a:r>
            <a:endParaRPr/>
          </a:p>
          <a:p>
            <a:pPr algn="ctr"/>
            <a:r>
              <a:rPr b="1" lang="ru-RU" sz="4000">
                <a:solidFill>
                  <a:srgbClr val="ff0000"/>
                </a:solidFill>
                <a:latin typeface="Bookman Old Style"/>
              </a:rPr>
              <a:t>ОТДАННЫЕ ЛЮДЯМ»</a:t>
            </a:r>
            <a:endParaRPr/>
          </a:p>
          <a:p>
            <a:pPr algn="ctr"/>
            <a:r>
              <a:rPr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b="1" i="1" lang="ru-RU" sz="2000">
                <a:solidFill>
                  <a:srgbClr val="000000"/>
                </a:solidFill>
                <a:latin typeface="Candara"/>
              </a:rPr>
              <a:t>Шабалдова Артёма,  ученика 3 «б» класса</a:t>
            </a:r>
            <a:endParaRPr/>
          </a:p>
          <a:p>
            <a:pPr algn="ctr"/>
            <a:r>
              <a:rPr b="1"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b="1"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b="1"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b="1"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b="1"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b="1" i="1" lang="ru-RU" sz="2000">
                <a:solidFill>
                  <a:srgbClr val="000000"/>
                </a:solidFill>
                <a:latin typeface="Candara"/>
              </a:rPr>
              <a:t>	</a:t>
            </a:r>
            <a:r>
              <a:rPr b="1" i="1" lang="ru-RU" sz="2000">
                <a:solidFill>
                  <a:srgbClr val="000000"/>
                </a:solidFill>
                <a:latin typeface="Candara"/>
              </a:rPr>
              <a:t>МОБУ Новобурейская  СОШ № 1</a:t>
            </a:r>
            <a:endParaRPr/>
          </a:p>
          <a:p>
            <a:endParaRPr/>
          </a:p>
          <a:p>
            <a:pPr algn="r"/>
            <a:r>
              <a:rPr b="1" i="1" lang="ru-RU" sz="2000" u="sng">
                <a:solidFill>
                  <a:srgbClr val="000000"/>
                </a:solidFill>
                <a:latin typeface="Candara"/>
              </a:rPr>
              <a:t>Руководитель:</a:t>
            </a:r>
            <a:endParaRPr/>
          </a:p>
          <a:p>
            <a:pPr algn="r"/>
            <a:r>
              <a:rPr b="1" i="1" lang="ru-RU" sz="2000">
                <a:solidFill>
                  <a:srgbClr val="000000"/>
                </a:solidFill>
                <a:latin typeface="Candara"/>
              </a:rPr>
              <a:t>Любовь Викторовна Батуева</a:t>
            </a:r>
            <a:endParaRPr/>
          </a:p>
          <a:p>
            <a:pPr algn="r"/>
            <a:r>
              <a:rPr b="1" i="1" lang="ru-RU" sz="2000">
                <a:solidFill>
                  <a:srgbClr val="000000"/>
                </a:solidFill>
                <a:latin typeface="Candara"/>
              </a:rPr>
              <a:t>учитель начальных классов</a:t>
            </a:r>
            <a:endParaRPr/>
          </a:p>
          <a:p>
            <a:pPr algn="ctr"/>
            <a:r>
              <a:rPr b="1" i="1" lang="ru-RU" sz="2000">
                <a:solidFill>
                  <a:srgbClr val="000000"/>
                </a:solidFill>
                <a:latin typeface="Candara"/>
              </a:rPr>
              <a:t>пгт. Новобурейский, 2013г.</a:t>
            </a:r>
            <a:endParaRPr/>
          </a:p>
        </p:txBody>
      </p:sp>
      <p:sp>
        <p:nvSpPr>
          <p:cNvPr id="19" name="CustomShape 2"/>
          <p:cNvSpPr/>
          <p:nvPr/>
        </p:nvSpPr>
        <p:spPr>
          <a:xfrm>
            <a:off x="522360" y="888120"/>
            <a:ext cx="1875240" cy="1592640"/>
          </a:xfrm>
          <a:prstGeom prst="verticalScroll">
            <a:avLst>
              <a:gd fmla="val 100" name="adj"/>
            </a:avLst>
          </a:prstGeom>
          <a:solidFill>
            <a:srgbClr val="ffffff"/>
          </a:solidFill>
          <a:ln w="15840">
            <a:solidFill>
              <a:srgbClr val="000099"/>
            </a:solidFill>
            <a:round/>
          </a:ln>
        </p:spPr>
      </p:sp>
      <p:pic>
        <p:nvPicPr>
          <p:cNvPr descr="" id="20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995760" y="1268640"/>
            <a:ext cx="970560" cy="1084680"/>
          </a:xfrm>
          <a:prstGeom prst="rect">
            <a:avLst/>
          </a:prstGeom>
        </p:spPr>
      </p:pic>
      <p:sp>
        <p:nvSpPr>
          <p:cNvPr id="21" name="CustomShape 3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</p:spPr>
      </p:sp>
      <p:sp>
        <p:nvSpPr>
          <p:cNvPr id="22" name="CustomShape 4"/>
          <p:cNvSpPr/>
          <p:nvPr/>
        </p:nvSpPr>
        <p:spPr>
          <a:xfrm>
            <a:off x="0" y="457200"/>
            <a:ext cx="9142920" cy="456120"/>
          </a:xfrm>
          <a:prstGeom prst="rect">
            <a:avLst/>
          </a:prstGeom>
        </p:spPr>
      </p:sp>
      <p:sp>
        <p:nvSpPr>
          <p:cNvPr id="23" name="CustomShape 5"/>
          <p:cNvSpPr/>
          <p:nvPr/>
        </p:nvSpPr>
        <p:spPr>
          <a:xfrm>
            <a:off x="-160560" y="-295920"/>
            <a:ext cx="4118040" cy="2876400"/>
          </a:xfrm>
          <a:prstGeom prst="rect">
            <a:avLst/>
          </a:prstGeom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	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	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Н                П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	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          </a:t>
            </a:r>
            <a:r>
              <a:rPr b="1" i="1" lang="ru-RU" sz="800">
                <a:solidFill>
                  <a:srgbClr val="00b050"/>
                </a:solidFill>
                <a:latin typeface="MS Mincho"/>
                <a:ea typeface="MS Mincho"/>
              </a:rPr>
              <a:t>              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Р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А                О              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                  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Е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Ш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	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К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000">
                <a:solidFill>
                  <a:srgbClr val="00b050"/>
                </a:solidFill>
                <a:latin typeface="MS Mincho"/>
                <a:ea typeface="MS Mincho"/>
              </a:rPr>
              <a:t>           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Т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            </a:t>
            </a:r>
            <a:r>
              <a:rPr b="1" i="1" lang="ru-RU" sz="1100">
                <a:solidFill>
                  <a:srgbClr val="00b050"/>
                </a:solidFill>
                <a:latin typeface="MS Mincho"/>
                <a:ea typeface="MS Mincho"/>
              </a:rPr>
              <a:t>И                Ы</a:t>
            </a:r>
            <a:endParaRPr/>
          </a:p>
          <a:p>
            <a:endParaRPr/>
          </a:p>
        </p:txBody>
      </p:sp>
      <p:pic>
        <p:nvPicPr>
          <p:cNvPr descr="" id="24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000" y="849960"/>
            <a:ext cx="2807280" cy="2029320"/>
          </a:xfrm>
          <a:prstGeom prst="rect">
            <a:avLst/>
          </a:prstGeom>
        </p:spPr>
      </p:pic>
      <p:pic>
        <p:nvPicPr>
          <p:cNvPr descr="" id="2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40720" y="180000"/>
            <a:ext cx="6478560" cy="899280"/>
          </a:xfrm>
          <a:prstGeom prst="rect">
            <a:avLst/>
          </a:prstGeom>
        </p:spPr>
      </p:pic>
      <p:pic>
        <p:nvPicPr>
          <p:cNvPr descr="" id="2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20720" y="1440000"/>
            <a:ext cx="6478560" cy="107928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79640" y="1700640"/>
            <a:ext cx="5111640" cy="46072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ctr"/>
            <a:r>
              <a:rPr b="1" lang="ru-RU" sz="3900">
                <a:solidFill>
                  <a:srgbClr val="000000"/>
                </a:solidFill>
                <a:latin typeface="Bookman Old Style"/>
              </a:rPr>
              <a:t>Профессионально лыжами начал заниматься только в 19 лет, когда был в армии</a:t>
            </a:r>
            <a:endParaRPr/>
          </a:p>
        </p:txBody>
      </p:sp>
      <p:pic>
        <p:nvPicPr>
          <p:cNvPr descr="" id="4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220000" y="1340640"/>
            <a:ext cx="3671280" cy="460764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827640" y="2205000"/>
            <a:ext cx="7875360" cy="4208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solidFill>
                  <a:srgbClr val="000000"/>
                </a:solidFill>
                <a:latin typeface="Bookman Old Style"/>
              </a:rPr>
              <a:t>Воспитанник спортобщества "Буревестник"(Хабаровск). После окончания в 1974 году Хабаровского института физической культуры стал выступать за Вооруженные силы Московской области.</a:t>
            </a:r>
            <a:endParaRPr/>
          </a:p>
          <a:p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323640" y="1628640"/>
            <a:ext cx="8568000" cy="46792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just"/>
            <a:r>
              <a:rPr b="1" lang="ru-RU" sz="3600">
                <a:solidFill>
                  <a:srgbClr val="000000"/>
                </a:solidFill>
                <a:latin typeface="Bookman Old Style"/>
              </a:rPr>
              <a:t>Сергей Савельев быстро выполнил первый разряд, потом стал кандидатом в мастера спорта. </a:t>
            </a:r>
            <a:endParaRPr/>
          </a:p>
          <a:p>
            <a:pPr algn="just"/>
            <a:r>
              <a:rPr b="1" lang="ru-RU" sz="3600">
                <a:solidFill>
                  <a:srgbClr val="000000"/>
                </a:solidFill>
                <a:latin typeface="Bookman Old Style"/>
              </a:rPr>
              <a:t>В сборную СССР попал в 1973 году (в возрасте 25 лет) после победы на чемпионате СССР в марафоне.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79640" y="1845000"/>
            <a:ext cx="5327640" cy="456876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3600">
                <a:solidFill>
                  <a:srgbClr val="000000"/>
                </a:solidFill>
                <a:latin typeface="Bookman Old Style"/>
              </a:rPr>
              <a:t>    </a:t>
            </a:r>
            <a:r>
              <a:rPr b="1" lang="ru-RU" sz="3600">
                <a:solidFill>
                  <a:srgbClr val="000000"/>
                </a:solidFill>
                <a:latin typeface="Bookman Old Style"/>
              </a:rPr>
              <a:t>Первый же олимпийский старт 27-летнего Сергея Савельева в 1976 году в Инсбруке принес ему золотую медаль на дистанции 30 км.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676800" y="2679120"/>
            <a:ext cx="3821040" cy="34462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467640" y="3645000"/>
            <a:ext cx="8352000" cy="248040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3600">
                <a:solidFill>
                  <a:srgbClr val="000000"/>
                </a:solidFill>
                <a:latin typeface="Bookman Old Style"/>
              </a:rPr>
              <a:t>И благодаря Сергею Савельеву советские лыжники-мужчины впервые одержали победу на олимпийских играх.</a:t>
            </a:r>
            <a:endParaRPr/>
          </a:p>
        </p:txBody>
      </p:sp>
      <p:pic>
        <p:nvPicPr>
          <p:cNvPr descr="" id="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67640" y="404640"/>
            <a:ext cx="4319280" cy="294156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42200" y="1672560"/>
            <a:ext cx="8640000" cy="4751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3200">
                <a:solidFill>
                  <a:srgbClr val="000000"/>
                </a:solidFill>
                <a:latin typeface="Bookman Old Style"/>
              </a:rPr>
              <a:t>На первенствах СССР 1974-75 г.г. занимал места с 5-го по 10-е на всех трех дистанциях (15, 30, 50 км). </a:t>
            </a:r>
            <a:endParaRPr/>
          </a:p>
          <a:p>
            <a:pPr algn="just"/>
            <a:r>
              <a:rPr b="1" lang="ru-RU" sz="3200">
                <a:solidFill>
                  <a:srgbClr val="000000"/>
                </a:solidFill>
                <a:latin typeface="Bookman Old Style"/>
              </a:rPr>
              <a:t>Бронзовый призер </a:t>
            </a:r>
            <a:endParaRPr/>
          </a:p>
          <a:p>
            <a:pPr algn="just"/>
            <a:r>
              <a:rPr b="1" lang="ru-RU" sz="3200">
                <a:solidFill>
                  <a:srgbClr val="000000"/>
                </a:solidFill>
                <a:latin typeface="Bookman Old Style"/>
              </a:rPr>
              <a:t>олимпийских игр </a:t>
            </a:r>
            <a:endParaRPr/>
          </a:p>
          <a:p>
            <a:pPr algn="just"/>
            <a:r>
              <a:rPr b="1" lang="ru-RU" sz="3200">
                <a:solidFill>
                  <a:srgbClr val="000000"/>
                </a:solidFill>
                <a:latin typeface="Bookman Old Style"/>
              </a:rPr>
              <a:t>1976 года в</a:t>
            </a:r>
            <a:endParaRPr/>
          </a:p>
          <a:p>
            <a:pPr algn="just"/>
            <a:r>
              <a:rPr b="1" lang="ru-RU" sz="3200">
                <a:solidFill>
                  <a:srgbClr val="000000"/>
                </a:solidFill>
                <a:latin typeface="Bookman Old Style"/>
              </a:rPr>
              <a:t>эстафете 4 по 10 км</a:t>
            </a:r>
            <a:endParaRPr/>
          </a:p>
          <a:p>
            <a:endParaRPr/>
          </a:p>
        </p:txBody>
      </p:sp>
      <p:sp>
        <p:nvSpPr>
          <p:cNvPr id="52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6600">
                <a:solidFill>
                  <a:srgbClr val="ffffff"/>
                </a:solidFill>
                <a:latin typeface="Candara"/>
              </a:rPr>
              <a:t>Спортивная карьера</a:t>
            </a:r>
            <a:endParaRPr/>
          </a:p>
        </p:txBody>
      </p:sp>
      <p:pic>
        <p:nvPicPr>
          <p:cNvPr descr="" id="5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88000" y="3205440"/>
            <a:ext cx="4103280" cy="34491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251640" y="2061000"/>
            <a:ext cx="8640000" cy="4391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800">
                <a:solidFill>
                  <a:srgbClr val="000000"/>
                </a:solidFill>
                <a:latin typeface="Bookman Old Style"/>
              </a:rPr>
              <a:t>На олимпийских играх 1976 года на дистанции 50 км — 21 место</a:t>
            </a:r>
            <a:endParaRPr/>
          </a:p>
          <a:p>
            <a:pPr algn="just"/>
            <a:r>
              <a:rPr b="1" lang="ru-RU" sz="2800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ru-RU" sz="2800">
                <a:solidFill>
                  <a:srgbClr val="000000"/>
                </a:solidFill>
                <a:latin typeface="Bookman Old Style"/>
              </a:rPr>
              <a:t>Участник зимних олимпийских игр 1980 года — 5 место на дистанции 50 км</a:t>
            </a:r>
            <a:endParaRPr/>
          </a:p>
          <a:p>
            <a:pPr algn="just"/>
            <a:r>
              <a:rPr b="1" lang="ru-RU" sz="2800">
                <a:solidFill>
                  <a:srgbClr val="000000"/>
                </a:solidFill>
                <a:latin typeface="Bookman Old Style"/>
              </a:rPr>
              <a:t>Чемпион мира 1978 года на дистанции 30 км</a:t>
            </a:r>
            <a:endParaRPr/>
          </a:p>
          <a:p>
            <a:pPr algn="just"/>
            <a:r>
              <a:rPr b="1" lang="ru-RU" sz="2800">
                <a:solidFill>
                  <a:srgbClr val="000000"/>
                </a:solidFill>
                <a:latin typeface="Bookman Old Style"/>
              </a:rPr>
              <a:t>8-кратный чемпион СССР: 1977 (15 км); 1976 (30 км); 1973, 1976—1977 (50 км); 1977—1979 (эстафета 4 по 10 км)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6600">
                <a:solidFill>
                  <a:srgbClr val="ffffff"/>
                </a:solidFill>
                <a:latin typeface="Candara"/>
              </a:rPr>
              <a:t>Спортивная карьера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251640" y="2421000"/>
            <a:ext cx="8640000" cy="3887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3200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1" lang="ru-RU" sz="3200">
                <a:solidFill>
                  <a:srgbClr val="000000"/>
                </a:solidFill>
                <a:latin typeface="Bookman Old Style"/>
              </a:rPr>
              <a:t>с 1981 года работал старшим тренером лыжной команды Вооруженных сил (ЦСКА Москва), где подготовил пять мастеров спорта международного класса; </a:t>
            </a:r>
            <a:endParaRPr/>
          </a:p>
          <a:p>
            <a:pPr algn="just"/>
            <a:r>
              <a:rPr b="1" lang="ru-RU" sz="3200">
                <a:solidFill>
                  <a:srgbClr val="000000"/>
                </a:solidFill>
                <a:latin typeface="Bookman Old Style"/>
              </a:rPr>
              <a:t>       </a:t>
            </a:r>
            <a:r>
              <a:rPr b="1" lang="ru-RU" sz="3200">
                <a:solidFill>
                  <a:srgbClr val="000000"/>
                </a:solidFill>
                <a:latin typeface="Bookman Old Style"/>
              </a:rPr>
              <a:t>тренером в администрации Западного округа Москвы. </a:t>
            </a:r>
            <a:endParaRPr/>
          </a:p>
        </p:txBody>
      </p:sp>
      <p:sp>
        <p:nvSpPr>
          <p:cNvPr id="57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4400">
                <a:solidFill>
                  <a:srgbClr val="ffffff"/>
                </a:solidFill>
                <a:latin typeface="Bookman Old Style"/>
              </a:rPr>
              <a:t>По окончании спортивной карьеры</a:t>
            </a:r>
            <a:r>
              <a:rPr lang="ru-RU" sz="4400">
                <a:solidFill>
                  <a:srgbClr val="ffffff"/>
                </a:solidFill>
                <a:latin typeface="Candara"/>
              </a:rPr>
              <a:t>     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57200" y="338400"/>
            <a:ext cx="836208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4800">
                <a:solidFill>
                  <a:srgbClr val="ffffff"/>
                </a:solidFill>
                <a:latin typeface="Candara"/>
              </a:rPr>
              <a:t>Сергей Петрович Савельев - </a:t>
            </a: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251640" y="1845000"/>
            <a:ext cx="5255640" cy="41752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r>
              <a:rPr b="1" lang="ru-RU" sz="4800">
                <a:solidFill>
                  <a:srgbClr val="000000"/>
                </a:solidFill>
                <a:latin typeface="Candara"/>
              </a:rPr>
              <a:t>Был непременным участником лыжных гонок "звёзд"-ветеранов</a:t>
            </a:r>
            <a:endParaRPr/>
          </a:p>
        </p:txBody>
      </p:sp>
      <p:pic>
        <p:nvPicPr>
          <p:cNvPr descr="" id="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508000" y="2709000"/>
            <a:ext cx="3051720" cy="34714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6600">
                <a:solidFill>
                  <a:srgbClr val="ffffff"/>
                </a:solidFill>
                <a:latin typeface="Candara"/>
              </a:rPr>
              <a:t>НАГРАДЫ</a:t>
            </a:r>
            <a:endParaRPr/>
          </a:p>
        </p:txBody>
      </p:sp>
      <p:sp>
        <p:nvSpPr>
          <p:cNvPr id="62" name="CustomShape 2"/>
          <p:cNvSpPr/>
          <p:nvPr/>
        </p:nvSpPr>
        <p:spPr>
          <a:xfrm>
            <a:off x="4645080" y="2679120"/>
            <a:ext cx="4174200" cy="3446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800">
                <a:solidFill>
                  <a:srgbClr val="000000"/>
                </a:solidFill>
                <a:latin typeface="Bookman Old Style"/>
              </a:rPr>
              <a:t>Награждён орденом "Знак Почёта"</a:t>
            </a:r>
            <a:endParaRPr/>
          </a:p>
        </p:txBody>
      </p:sp>
      <p:pic>
        <p:nvPicPr>
          <p:cNvPr descr="" id="6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2493000"/>
            <a:ext cx="3622320" cy="386928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395640" y="260640"/>
            <a:ext cx="8506080" cy="17272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4400">
                <a:solidFill>
                  <a:srgbClr val="ffffff"/>
                </a:solidFill>
                <a:latin typeface="Candara"/>
              </a:rPr>
              <a:t>СЕРГЕЙ ПЕТРОВИЧ </a:t>
            </a:r>
            <a:endParaRPr/>
          </a:p>
          <a:p>
            <a:pPr algn="ctr"/>
            <a:r>
              <a:rPr b="1" lang="ru-RU" sz="4400">
                <a:solidFill>
                  <a:srgbClr val="ffffff"/>
                </a:solidFill>
                <a:latin typeface="Candara"/>
              </a:rPr>
              <a:t>САВЕЛЬЕВ</a:t>
            </a:r>
            <a:endParaRPr/>
          </a:p>
        </p:txBody>
      </p:sp>
      <p:pic>
        <p:nvPicPr>
          <p:cNvPr descr="" id="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915640" y="2493000"/>
            <a:ext cx="3141000" cy="2951280"/>
          </a:xfrm>
          <a:prstGeom prst="rect">
            <a:avLst/>
          </a:prstGeom>
        </p:spPr>
      </p:pic>
      <p:sp>
        <p:nvSpPr>
          <p:cNvPr id="29" name="CustomShape 2"/>
          <p:cNvSpPr/>
          <p:nvPr/>
        </p:nvSpPr>
        <p:spPr>
          <a:xfrm>
            <a:off x="489240" y="5661360"/>
            <a:ext cx="8208000" cy="821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73e87"/>
                </a:solidFill>
                <a:latin typeface="Candara"/>
              </a:rPr>
              <a:t>Один из лучших лыжников мира конца 70-х годов. заслуженный мастер спорта (1976 год)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4400">
                <a:solidFill>
                  <a:srgbClr val="ffffff"/>
                </a:solidFill>
                <a:latin typeface="Candara"/>
              </a:rPr>
              <a:t>СЕРГЕЙ ПЕТРОВИЧ САВЕЛЬЕВ</a:t>
            </a:r>
            <a:endParaRPr/>
          </a:p>
        </p:txBody>
      </p:sp>
      <p:sp>
        <p:nvSpPr>
          <p:cNvPr id="65" name="CustomShape 2"/>
          <p:cNvSpPr/>
          <p:nvPr/>
        </p:nvSpPr>
        <p:spPr>
          <a:xfrm>
            <a:off x="323640" y="2679120"/>
            <a:ext cx="4174200" cy="3446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000000"/>
                </a:solidFill>
                <a:latin typeface="Candara"/>
              </a:rPr>
              <a:t>НАГРАДЫ:</a:t>
            </a:r>
            <a:endParaRPr/>
          </a:p>
          <a:p>
            <a:r>
              <a:rPr b="1" lang="ru-RU" sz="3600">
                <a:solidFill>
                  <a:srgbClr val="000000"/>
                </a:solidFill>
                <a:latin typeface="Candara"/>
              </a:rPr>
              <a:t>ОЛИМПИЙСКИЕ МЕДАЛИ и ДРУГИЕ СПОРТИВНЫЕ МЕДАЛИ </a:t>
            </a:r>
            <a:endParaRPr/>
          </a:p>
        </p:txBody>
      </p:sp>
      <p:pic>
        <p:nvPicPr>
          <p:cNvPr descr="" id="6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932000" y="1556640"/>
            <a:ext cx="3455280" cy="502524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871920" y="2675520"/>
            <a:ext cx="7407360" cy="34495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4000">
                <a:solidFill>
                  <a:srgbClr val="000000"/>
                </a:solidFill>
                <a:latin typeface="Bookman Old Style"/>
              </a:rPr>
              <a:t>СЕРГЕЙ ПЕТРОВИЧ САВЕЛЬЕВ умер 29 октября 2005 года в Московской области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79640" y="548640"/>
            <a:ext cx="8712000" cy="18712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3200">
                <a:solidFill>
                  <a:srgbClr val="052e65"/>
                </a:solidFill>
                <a:latin typeface="Candara"/>
              </a:rPr>
              <a:t>В Бурейском районе ежегодно проходят соревнования  по лыжному спорту на Кубок памяти олимпийского чемпиона, </a:t>
            </a:r>
            <a:endParaRPr/>
          </a:p>
          <a:p>
            <a:r>
              <a:rPr b="1" lang="ru-RU" sz="3200">
                <a:solidFill>
                  <a:srgbClr val="052e65"/>
                </a:solidFill>
                <a:latin typeface="Candara"/>
              </a:rPr>
              <a:t>чемпиона</a:t>
            </a:r>
            <a:r>
              <a:rPr b="1" lang="ru-RU" sz="3200">
                <a:solidFill>
                  <a:srgbClr val="ffffff"/>
                </a:solidFill>
                <a:latin typeface="Candara"/>
              </a:rPr>
              <a:t> </a:t>
            </a:r>
            <a:r>
              <a:rPr b="1" lang="ru-RU" sz="3200">
                <a:solidFill>
                  <a:srgbClr val="052e65"/>
                </a:solidFill>
                <a:latin typeface="Candara"/>
              </a:rPr>
              <a:t>мира, нашего земляка </a:t>
            </a:r>
            <a:endParaRPr/>
          </a:p>
          <a:p>
            <a:pPr algn="ctr"/>
            <a:r>
              <a:rPr b="1" lang="ru-RU" sz="3200">
                <a:solidFill>
                  <a:srgbClr val="052e65"/>
                </a:solidFill>
                <a:latin typeface="Candara"/>
              </a:rPr>
              <a:t>Сергея Петровича Савельева</a:t>
            </a:r>
            <a:endParaRPr/>
          </a:p>
        </p:txBody>
      </p:sp>
      <p:pic>
        <p:nvPicPr>
          <p:cNvPr descr="" id="6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640" y="2766960"/>
            <a:ext cx="5903640" cy="384480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872280" y="2700000"/>
            <a:ext cx="7407360" cy="344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5400">
                <a:solidFill>
                  <a:srgbClr val="000000"/>
                </a:solidFill>
                <a:latin typeface="Monotype Corsiva"/>
              </a:rPr>
              <a:t>Использованы материалы краеведческого музея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540000" y="2700000"/>
            <a:ext cx="8279640" cy="3752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800">
                <a:solidFill>
                  <a:srgbClr val="000000"/>
                </a:solidFill>
                <a:latin typeface="Candara"/>
              </a:rPr>
              <a:t>Я считаю, что Сергей Петрович Савельев всю свою жизнь посвятил спорту, на своём личном примере показал, что можно  каждому человеку достичь больших высот в спорте и стать Олимпийским чемпионом. </a:t>
            </a:r>
            <a:endParaRPr/>
          </a:p>
        </p:txBody>
      </p:sp>
      <p:sp>
        <p:nvSpPr>
          <p:cNvPr id="31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4400">
                <a:solidFill>
                  <a:srgbClr val="ffffff"/>
                </a:solidFill>
                <a:latin typeface="Candara"/>
              </a:rPr>
              <a:t>ПОЧЕМУ Я ВЫБРАЛ ЭТУ ТЕМУ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stomShape 1"/>
          <p:cNvSpPr/>
          <p:nvPr/>
        </p:nvSpPr>
        <p:spPr>
          <a:xfrm>
            <a:off x="871920" y="2675520"/>
            <a:ext cx="7407360" cy="344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5400">
                <a:solidFill>
                  <a:srgbClr val="000000"/>
                </a:solidFill>
                <a:latin typeface="Bookman Old Style"/>
              </a:rPr>
              <a:t>ИЗУЧЕНИЕ ДОСТИЖЕНИЙ СЕРГЕЯ ПЕТРОВИЧА САВЕЛЬЕВА</a:t>
            </a:r>
            <a:endParaRPr/>
          </a:p>
        </p:txBody>
      </p:sp>
      <p:sp>
        <p:nvSpPr>
          <p:cNvPr id="33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6600">
                <a:solidFill>
                  <a:srgbClr val="ffffff"/>
                </a:solidFill>
                <a:latin typeface="Bookman Old Style"/>
              </a:rPr>
              <a:t>ЦЕЛЬ: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467640" y="2421000"/>
            <a:ext cx="8352000" cy="3449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solidFill>
                  <a:srgbClr val="000000"/>
                </a:solidFill>
                <a:latin typeface="Bookman Old Style"/>
              </a:rPr>
              <a:t>1. ОЗНАКОМИТЬСЯ С БИОГРАФИЕЙ СЕРГЕЯ ПЕТРОВИЧА САВЕЛЬЕВА</a:t>
            </a:r>
            <a:endParaRPr/>
          </a:p>
          <a:p>
            <a:endParaRPr/>
          </a:p>
          <a:p>
            <a:r>
              <a:rPr b="1" lang="ru-RU" sz="4000">
                <a:solidFill>
                  <a:srgbClr val="000000"/>
                </a:solidFill>
                <a:latin typeface="Bookman Old Style"/>
              </a:rPr>
              <a:t>2. СОЗДАТЬ ПРЕЗЕНТАЦИЮ</a:t>
            </a:r>
            <a:endParaRPr/>
          </a:p>
        </p:txBody>
      </p:sp>
      <p:sp>
        <p:nvSpPr>
          <p:cNvPr id="35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6600">
                <a:solidFill>
                  <a:srgbClr val="ffffff"/>
                </a:solidFill>
                <a:latin typeface="Bookman Old Style"/>
              </a:rPr>
              <a:t>ЗАДАЧИ: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23640" y="2133000"/>
            <a:ext cx="8496000" cy="4247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solidFill>
                  <a:srgbClr val="000000"/>
                </a:solidFill>
                <a:latin typeface="Candara"/>
              </a:rPr>
              <a:t>1. Во сколько лет Сергей Петрович начал заниматься спортом?</a:t>
            </a:r>
            <a:endParaRPr/>
          </a:p>
          <a:p>
            <a:r>
              <a:rPr b="1" lang="ru-RU" sz="4000">
                <a:solidFill>
                  <a:srgbClr val="000000"/>
                </a:solidFill>
                <a:latin typeface="Candara"/>
              </a:rPr>
              <a:t>2. Как и когда он стал олимпийским чемпионом?</a:t>
            </a:r>
            <a:endParaRPr/>
          </a:p>
          <a:p>
            <a:r>
              <a:rPr b="1" lang="ru-RU" sz="4000">
                <a:solidFill>
                  <a:srgbClr val="000000"/>
                </a:solidFill>
                <a:latin typeface="Candara"/>
              </a:rPr>
              <a:t>3. Чему Сергей Петрович Савельев посвятил свою жизнь?</a:t>
            </a:r>
            <a:endParaRPr/>
          </a:p>
          <a:p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5400">
                <a:solidFill>
                  <a:srgbClr val="ffffff"/>
                </a:solidFill>
                <a:latin typeface="Candara"/>
              </a:rPr>
              <a:t>Я ищу ответы на вопросы: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10760" y="367560"/>
            <a:ext cx="8228520" cy="12517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b="1" lang="ru-RU" sz="4400">
                <a:latin typeface="Times New Roman"/>
              </a:rPr>
              <a:t>Методы исследования: </a:t>
            </a:r>
            <a:endParaRPr/>
          </a:p>
        </p:txBody>
      </p:sp>
      <p:pic>
        <p:nvPicPr>
          <p:cNvPr descr="" id="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2520000"/>
            <a:ext cx="7149960" cy="305928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67640" y="1628640"/>
            <a:ext cx="8280000" cy="4823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600">
                <a:solidFill>
                  <a:srgbClr val="000000"/>
                </a:solidFill>
                <a:latin typeface="Candara"/>
              </a:rPr>
              <a:t>     </a:t>
            </a:r>
            <a:r>
              <a:rPr b="1" lang="ru-RU" sz="2600">
                <a:solidFill>
                  <a:srgbClr val="000000"/>
                </a:solidFill>
                <a:latin typeface="Candara"/>
              </a:rPr>
              <a:t>Мною была проведена большая работа по изучению биографии Сергея Петровича Савельева, его спортивных достижений, которые прославили его на весь мир. </a:t>
            </a:r>
            <a:endParaRPr/>
          </a:p>
          <a:p>
            <a:pPr algn="just"/>
            <a:r>
              <a:rPr b="1" lang="ru-RU" sz="2600">
                <a:solidFill>
                  <a:srgbClr val="000000"/>
                </a:solidFill>
                <a:latin typeface="Candara"/>
              </a:rPr>
              <a:t>     </a:t>
            </a:r>
            <a:r>
              <a:rPr b="1" lang="ru-RU" sz="2600">
                <a:solidFill>
                  <a:srgbClr val="000000"/>
                </a:solidFill>
                <a:latin typeface="Candara"/>
              </a:rPr>
              <a:t>Я нашёл фотографии, которые запечатлели   мгновения его спортивных побед и награды.</a:t>
            </a:r>
            <a:endParaRPr/>
          </a:p>
          <a:p>
            <a:pPr algn="just"/>
            <a:r>
              <a:rPr b="1" lang="ru-RU" sz="2600">
                <a:solidFill>
                  <a:srgbClr val="000000"/>
                </a:solidFill>
                <a:latin typeface="Candara"/>
              </a:rPr>
              <a:t>    </a:t>
            </a:r>
            <a:r>
              <a:rPr b="1" lang="ru-RU" sz="2600">
                <a:solidFill>
                  <a:srgbClr val="000000"/>
                </a:solidFill>
                <a:latin typeface="Candara"/>
              </a:rPr>
              <a:t>Считаю, что Сергей Петрович Савельев всю свою жизнь посвятил спорту: стал олимпийским чемпионом, тренировал будущих победителей лыжных гонок, а в нашем Бурейском районе и на сегодняшний день помогает прививать любовь как детей, так и взрослых к занятиям лыжным спортом.</a:t>
            </a:r>
            <a:endParaRPr/>
          </a:p>
          <a:p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457200" y="338400"/>
            <a:ext cx="8228520" cy="1251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 sz="5400">
                <a:solidFill>
                  <a:srgbClr val="ffffff"/>
                </a:solidFill>
                <a:latin typeface="Candara"/>
              </a:rPr>
              <a:t>РЕЗУЛЬТАТ: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43280" y="326880"/>
            <a:ext cx="8496000" cy="57924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800">
                <a:solidFill>
                  <a:srgbClr val="ffffff"/>
                </a:solidFill>
                <a:latin typeface="Bookman Old Style"/>
              </a:rPr>
              <a:t>СЕРГЕЙ ПЕТРОВИЧ САВЕЛЬЕВ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Bookman Old Style"/>
              </a:rPr>
              <a:t> </a:t>
            </a:r>
            <a:endParaRPr/>
          </a:p>
          <a:p>
            <a:pPr algn="ctr"/>
            <a:r>
              <a:rPr b="1" lang="ru-RU" sz="4000">
                <a:solidFill>
                  <a:srgbClr val="000000"/>
                </a:solidFill>
                <a:latin typeface="Bookman Old Style"/>
              </a:rPr>
              <a:t>родился 26 февраля 1948 года в посёлкеРайчихинск Амурской области. 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