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74" r:id="rId3"/>
    <p:sldId id="275" r:id="rId4"/>
    <p:sldId id="262" r:id="rId5"/>
    <p:sldId id="261" r:id="rId6"/>
    <p:sldId id="271" r:id="rId7"/>
    <p:sldId id="263" r:id="rId8"/>
    <p:sldId id="273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F1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4" autoAdjust="0"/>
    <p:restoredTop sz="94607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D4B60-2AF4-4278-839E-311D32AF3D8D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EC094-E49B-4EEA-82AF-D0D57B85F7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EC094-E49B-4EEA-82AF-D0D57B85F7D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EC094-E49B-4EEA-82AF-D0D57B85F7D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EC094-E49B-4EEA-82AF-D0D57B85F7D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EC094-E49B-4EEA-82AF-D0D57B85F7D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EC094-E49B-4EEA-82AF-D0D57B85F7D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EC094-E49B-4EEA-82AF-D0D57B85F7D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EC094-E49B-4EEA-82AF-D0D57B85F7D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377A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43345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754C-F69C-4314-8F9A-1655BA893B32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B257B-5245-4D71-BE3E-8E93EDD17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754C-F69C-4314-8F9A-1655BA893B32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B257B-5245-4D71-BE3E-8E93EDD17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754C-F69C-4314-8F9A-1655BA893B32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B257B-5245-4D71-BE3E-8E93EDD17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754C-F69C-4314-8F9A-1655BA893B32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B257B-5245-4D71-BE3E-8E93EDD17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754C-F69C-4314-8F9A-1655BA893B32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B257B-5245-4D71-BE3E-8E93EDD17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FFC000"/>
                </a:solidFill>
              </a:defRPr>
            </a:lvl1pPr>
            <a:lvl2pPr>
              <a:defRPr sz="2400">
                <a:solidFill>
                  <a:srgbClr val="FFC000"/>
                </a:solidFill>
              </a:defRPr>
            </a:lvl2pPr>
            <a:lvl3pPr>
              <a:defRPr sz="2000">
                <a:solidFill>
                  <a:srgbClr val="FFC000"/>
                </a:solidFill>
              </a:defRPr>
            </a:lvl3pPr>
            <a:lvl4pPr>
              <a:defRPr sz="1800">
                <a:solidFill>
                  <a:srgbClr val="FFC000"/>
                </a:solidFill>
              </a:defRPr>
            </a:lvl4pPr>
            <a:lvl5pPr>
              <a:defRPr sz="1800">
                <a:solidFill>
                  <a:srgbClr val="FFC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754C-F69C-4314-8F9A-1655BA893B32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B257B-5245-4D71-BE3E-8E93EDD17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n>
                  <a:noFill/>
                </a:ln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n>
                  <a:noFill/>
                </a:ln>
                <a:solidFill>
                  <a:srgbClr val="FFC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FFC000"/>
                </a:solidFill>
              </a:defRPr>
            </a:lvl1pPr>
            <a:lvl2pPr>
              <a:defRPr sz="2000">
                <a:solidFill>
                  <a:srgbClr val="FFC000"/>
                </a:solidFill>
              </a:defRPr>
            </a:lvl2pPr>
            <a:lvl3pPr>
              <a:defRPr sz="1800">
                <a:solidFill>
                  <a:srgbClr val="FFC000"/>
                </a:solidFill>
              </a:defRPr>
            </a:lvl3pPr>
            <a:lvl4pPr>
              <a:defRPr sz="1600">
                <a:solidFill>
                  <a:srgbClr val="FFC000"/>
                </a:solidFill>
              </a:defRPr>
            </a:lvl4pPr>
            <a:lvl5pPr>
              <a:defRPr sz="1600">
                <a:solidFill>
                  <a:srgbClr val="FFC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754C-F69C-4314-8F9A-1655BA893B32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B257B-5245-4D71-BE3E-8E93EDD17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754C-F69C-4314-8F9A-1655BA893B32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B257B-5245-4D71-BE3E-8E93EDD17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754C-F69C-4314-8F9A-1655BA893B32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B257B-5245-4D71-BE3E-8E93EDD17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754C-F69C-4314-8F9A-1655BA893B32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B257B-5245-4D71-BE3E-8E93EDD17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754C-F69C-4314-8F9A-1655BA893B32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B257B-5245-4D71-BE3E-8E93EDD17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0A0A754C-F69C-4314-8F9A-1655BA893B32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495B257B-5245-4D71-BE3E-8E93EDD17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17780" cmpd="sng">
            <a:solidFill>
              <a:srgbClr val="FFFFFF"/>
            </a:solidFill>
            <a:prstDash val="solid"/>
            <a:miter lim="800000"/>
          </a:ln>
          <a:solidFill>
            <a:srgbClr val="00377A"/>
          </a:solidFill>
          <a:effectLst>
            <a:outerShdw blurRad="50800" algn="tl" rotWithShape="0">
              <a:srgbClr val="000000"/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kern="1200">
          <a:solidFill>
            <a:srgbClr val="00377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rgbClr val="00377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kern="1200">
          <a:solidFill>
            <a:srgbClr val="00377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>
          <a:solidFill>
            <a:srgbClr val="00377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sz="2000" kern="1200">
          <a:solidFill>
            <a:srgbClr val="00377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>
          <a:solidFill>
            <a:srgbClr val="00377A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>
          <a:solidFill>
            <a:srgbClr val="00377A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600" kern="1200">
          <a:solidFill>
            <a:srgbClr val="00377A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600" kern="1200">
          <a:solidFill>
            <a:srgbClr val="00377A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8;&#1072;&#1090;&#1100;&#1103;&#1085;&#1072;\Desktop\&#1052;&#1059;&#1047;&#1067;&#1050;&#1040;\Barbariki-Druzya.mp3" TargetMode="Externa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00034" y="571480"/>
            <a:ext cx="8281987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786050" y="3786190"/>
            <a:ext cx="565150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hlink"/>
                </a:solidFill>
                <a:effectLst/>
                <a:latin typeface="Comic Sans MS" pitchFamily="66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71472" y="2000240"/>
            <a:ext cx="8001056" cy="720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28592" y="285728"/>
          <a:ext cx="8286816" cy="28041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035852"/>
                <a:gridCol w="1035852"/>
                <a:gridCol w="1035852"/>
                <a:gridCol w="1035852"/>
                <a:gridCol w="1035852"/>
                <a:gridCol w="1035852"/>
                <a:gridCol w="1035852"/>
                <a:gridCol w="1035852"/>
              </a:tblGrid>
              <a:tr h="629602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9602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9602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9602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28592" y="3357562"/>
          <a:ext cx="8286808" cy="300039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035851"/>
                <a:gridCol w="1035851"/>
                <a:gridCol w="1035851"/>
                <a:gridCol w="1035851"/>
                <a:gridCol w="1035851"/>
                <a:gridCol w="1035851"/>
                <a:gridCol w="1035851"/>
                <a:gridCol w="1035851"/>
              </a:tblGrid>
              <a:tr h="750099"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0099"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0099">
                <a:tc>
                  <a:txBody>
                    <a:bodyPr/>
                    <a:lstStyle/>
                    <a:p>
                      <a:pPr algn="ctr"/>
                      <a:endParaRPr lang="ru-RU" sz="40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0099">
                <a:tc>
                  <a:txBody>
                    <a:bodyPr/>
                    <a:lstStyle/>
                    <a:p>
                      <a:pPr algn="ctr"/>
                      <a:endParaRPr lang="ru-RU" sz="40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8" name="Прямая соединительная линия 27"/>
          <p:cNvCxnSpPr/>
          <p:nvPr/>
        </p:nvCxnSpPr>
        <p:spPr>
          <a:xfrm rot="10800000">
            <a:off x="1928794" y="6000768"/>
            <a:ext cx="107157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 flipH="1" flipV="1">
            <a:off x="1535885" y="5607859"/>
            <a:ext cx="785818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10800000">
            <a:off x="928662" y="5214950"/>
            <a:ext cx="1000132" cy="15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10800000">
            <a:off x="4000496" y="5214950"/>
            <a:ext cx="1071570" cy="857256"/>
          </a:xfrm>
          <a:prstGeom prst="line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4000496" y="4500570"/>
            <a:ext cx="1143008" cy="714380"/>
          </a:xfrm>
          <a:prstGeom prst="line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5143504" y="4500570"/>
            <a:ext cx="1000132" cy="714380"/>
          </a:xfrm>
          <a:prstGeom prst="line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6143636" y="4500570"/>
            <a:ext cx="1000132" cy="714380"/>
          </a:xfrm>
          <a:prstGeom prst="line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7143768" y="4500570"/>
            <a:ext cx="1071570" cy="714380"/>
          </a:xfrm>
          <a:prstGeom prst="line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rot="5400000">
            <a:off x="7822429" y="5607859"/>
            <a:ext cx="785818" cy="1588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 flipH="1" flipV="1">
            <a:off x="6322231" y="4536289"/>
            <a:ext cx="1643074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10800000">
            <a:off x="3000364" y="3714752"/>
            <a:ext cx="4143404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rot="10800000" flipV="1">
            <a:off x="2000232" y="3714752"/>
            <a:ext cx="1000132" cy="78581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1670" y="1600200"/>
            <a:ext cx="342902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медведь</a:t>
            </a: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аяц</a:t>
            </a: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лестница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643174" y="2500306"/>
            <a:ext cx="35719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214678" y="4714884"/>
            <a:ext cx="428628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928926" y="3571876"/>
            <a:ext cx="35719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D:\Документы\школа\фото и картинки\из презентаций\Рисунок27.emf"/>
          <p:cNvPicPr>
            <a:picLocks noChangeAspect="1" noChangeArrowheads="1"/>
          </p:cNvPicPr>
          <p:nvPr/>
        </p:nvPicPr>
        <p:blipFill>
          <a:blip r:embed="rId2"/>
          <a:srcRect b="31818"/>
          <a:stretch>
            <a:fillRect/>
          </a:stretch>
        </p:blipFill>
        <p:spPr bwMode="auto">
          <a:xfrm flipH="1">
            <a:off x="7215206" y="4786322"/>
            <a:ext cx="2147565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143932" cy="476886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err="1" smtClean="0">
                <a:latin typeface="Times New Roman" pitchFamily="18" charset="0"/>
                <a:cs typeface="Times New Roman" pitchFamily="18" charset="0"/>
              </a:rPr>
              <a:t>медвеж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нок</a:t>
            </a: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6000" b="1" dirty="0" err="1" smtClean="0">
                <a:latin typeface="Times New Roman" pitchFamily="18" charset="0"/>
                <a:cs typeface="Times New Roman" pitchFamily="18" charset="0"/>
              </a:rPr>
              <a:t>зайч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нок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Фигура, имеющая форму буквы L 3"/>
          <p:cNvSpPr/>
          <p:nvPr/>
        </p:nvSpPr>
        <p:spPr>
          <a:xfrm rot="8209980">
            <a:off x="5236517" y="1015760"/>
            <a:ext cx="1120441" cy="1132846"/>
          </a:xfrm>
          <a:prstGeom prst="corner">
            <a:avLst>
              <a:gd name="adj1" fmla="val 5307"/>
              <a:gd name="adj2" fmla="val 5464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Фигура, имеющая форму буквы L 4"/>
          <p:cNvSpPr/>
          <p:nvPr/>
        </p:nvSpPr>
        <p:spPr>
          <a:xfrm rot="8209980">
            <a:off x="4508245" y="3208564"/>
            <a:ext cx="1025926" cy="1054844"/>
          </a:xfrm>
          <a:prstGeom prst="corner">
            <a:avLst>
              <a:gd name="adj1" fmla="val 7549"/>
              <a:gd name="adj2" fmla="val 6785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358082" y="2357430"/>
            <a:ext cx="114300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?</a:t>
            </a:r>
            <a:endParaRPr lang="ru-RU" sz="9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4349" y="2428868"/>
            <a:ext cx="228601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или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ё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929454" y="1571612"/>
            <a:ext cx="642942" cy="64294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215074" y="3786190"/>
            <a:ext cx="642942" cy="64294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Арка 10"/>
          <p:cNvSpPr/>
          <p:nvPr/>
        </p:nvSpPr>
        <p:spPr>
          <a:xfrm>
            <a:off x="2285984" y="1285860"/>
            <a:ext cx="2286016" cy="785818"/>
          </a:xfrm>
          <a:prstGeom prst="blockArc">
            <a:avLst>
              <a:gd name="adj1" fmla="val 10800000"/>
              <a:gd name="adj2" fmla="val 21554360"/>
              <a:gd name="adj3" fmla="val 12647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Арка 11"/>
          <p:cNvSpPr/>
          <p:nvPr/>
        </p:nvSpPr>
        <p:spPr>
          <a:xfrm>
            <a:off x="2357422" y="3500438"/>
            <a:ext cx="1571636" cy="785818"/>
          </a:xfrm>
          <a:prstGeom prst="blockArc">
            <a:avLst>
              <a:gd name="adj1" fmla="val 10800009"/>
              <a:gd name="adj2" fmla="val 21554360"/>
              <a:gd name="adj3" fmla="val 12647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utoShape 3"/>
          <p:cNvSpPr>
            <a:spLocks noChangeArrowheads="1"/>
          </p:cNvSpPr>
          <p:nvPr/>
        </p:nvSpPr>
        <p:spPr bwMode="auto">
          <a:xfrm>
            <a:off x="6072198" y="4286256"/>
            <a:ext cx="2714644" cy="1928826"/>
          </a:xfrm>
          <a:prstGeom prst="flowChartDecision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ru-RU" sz="6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ёнок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AutoShape 4"/>
          <p:cNvSpPr>
            <a:spLocks noChangeArrowheads="1"/>
          </p:cNvSpPr>
          <p:nvPr/>
        </p:nvSpPr>
        <p:spPr bwMode="auto">
          <a:xfrm>
            <a:off x="285720" y="4286256"/>
            <a:ext cx="2714644" cy="2000264"/>
          </a:xfrm>
          <a:prstGeom prst="flowChartDecision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онок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AutoShape 5"/>
          <p:cNvSpPr>
            <a:spLocks noChangeArrowheads="1"/>
          </p:cNvSpPr>
          <p:nvPr/>
        </p:nvSpPr>
        <p:spPr bwMode="auto">
          <a:xfrm>
            <a:off x="714348" y="3143248"/>
            <a:ext cx="1828800" cy="1143000"/>
          </a:xfrm>
          <a:prstGeom prst="downArrowCallout">
            <a:avLst>
              <a:gd name="adj1" fmla="val 40000"/>
              <a:gd name="adj2" fmla="val 40000"/>
              <a:gd name="adj3" fmla="val 16667"/>
              <a:gd name="adj4" fmla="val 66667"/>
            </a:avLst>
          </a:prstGeom>
          <a:gradFill flip="none" rotWithShape="1">
            <a:gsLst>
              <a:gs pos="0">
                <a:schemeClr val="accent4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AutoShape 6"/>
          <p:cNvSpPr>
            <a:spLocks noChangeArrowheads="1"/>
          </p:cNvSpPr>
          <p:nvPr/>
        </p:nvSpPr>
        <p:spPr bwMode="auto">
          <a:xfrm>
            <a:off x="6494463" y="3133725"/>
            <a:ext cx="1828800" cy="1143000"/>
          </a:xfrm>
          <a:prstGeom prst="downArrowCallout">
            <a:avLst>
              <a:gd name="adj1" fmla="val 40000"/>
              <a:gd name="adj2" fmla="val 40000"/>
              <a:gd name="adj3" fmla="val 16667"/>
              <a:gd name="adj4" fmla="val 66667"/>
            </a:avLst>
          </a:prstGeom>
          <a:gradFill flip="none" rotWithShape="1">
            <a:gsLst>
              <a:gs pos="0">
                <a:schemeClr val="accent4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НЕТ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9"/>
          <p:cNvSpPr>
            <a:spLocks noChangeArrowheads="1"/>
          </p:cNvSpPr>
          <p:nvPr/>
        </p:nvSpPr>
        <p:spPr bwMode="auto">
          <a:xfrm>
            <a:off x="1476375" y="549275"/>
            <a:ext cx="6264275" cy="1008063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81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AutoShape 10"/>
          <p:cNvSpPr>
            <a:spLocks noChangeArrowheads="1"/>
          </p:cNvSpPr>
          <p:nvPr/>
        </p:nvSpPr>
        <p:spPr bwMode="auto">
          <a:xfrm>
            <a:off x="1428728" y="1628774"/>
            <a:ext cx="6286544" cy="1371597"/>
          </a:xfrm>
          <a:prstGeom prst="downArrowCallout">
            <a:avLst>
              <a:gd name="adj1" fmla="val 40000"/>
              <a:gd name="adj2" fmla="val 40000"/>
              <a:gd name="adj3" fmla="val 16667"/>
              <a:gd name="adj4" fmla="val 66667"/>
            </a:avLst>
          </a:prstGeom>
          <a:gradFill flip="none" rotWithShape="1">
            <a:gsLst>
              <a:gs pos="0">
                <a:schemeClr val="accent4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Определить какой согласный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звук перед суффиксом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9"/>
          <p:cNvSpPr>
            <a:spLocks noChangeArrowheads="1"/>
          </p:cNvSpPr>
          <p:nvPr/>
        </p:nvSpPr>
        <p:spPr bwMode="auto">
          <a:xfrm>
            <a:off x="2857488" y="3143248"/>
            <a:ext cx="3286148" cy="1643074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Арка 10"/>
          <p:cNvSpPr/>
          <p:nvPr/>
        </p:nvSpPr>
        <p:spPr>
          <a:xfrm>
            <a:off x="3714744" y="714356"/>
            <a:ext cx="1714512" cy="1143008"/>
          </a:xfrm>
          <a:prstGeom prst="blockArc">
            <a:avLst>
              <a:gd name="adj1" fmla="val 10800000"/>
              <a:gd name="adj2" fmla="val 0"/>
              <a:gd name="adj3" fmla="val 1287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86248" y="3357562"/>
            <a:ext cx="642942" cy="57150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3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4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5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4" grpId="0" animBg="1"/>
      <p:bldP spid="26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15899" y="642918"/>
            <a:ext cx="8713787" cy="5472113"/>
            <a:chOff x="113" y="346"/>
            <a:chExt cx="5534" cy="3538"/>
          </a:xfrm>
        </p:grpSpPr>
        <p:sp>
          <p:nvSpPr>
            <p:cNvPr id="3" name="Oval 3"/>
            <p:cNvSpPr>
              <a:spLocks noChangeArrowheads="1"/>
            </p:cNvSpPr>
            <p:nvPr/>
          </p:nvSpPr>
          <p:spPr bwMode="auto">
            <a:xfrm>
              <a:off x="158" y="391"/>
              <a:ext cx="5444" cy="3447"/>
            </a:xfrm>
            <a:prstGeom prst="ellips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" name="Oval 4"/>
            <p:cNvSpPr>
              <a:spLocks noChangeArrowheads="1"/>
            </p:cNvSpPr>
            <p:nvPr/>
          </p:nvSpPr>
          <p:spPr bwMode="auto">
            <a:xfrm>
              <a:off x="385" y="618"/>
              <a:ext cx="4990" cy="2948"/>
            </a:xfrm>
            <a:prstGeom prst="ellips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2789" y="346"/>
              <a:ext cx="0" cy="3538"/>
            </a:xfrm>
            <a:prstGeom prst="line">
              <a:avLst/>
            </a:prstGeom>
            <a:noFill/>
            <a:ln w="76200">
              <a:solidFill>
                <a:srgbClr val="966F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113" y="2115"/>
              <a:ext cx="5534" cy="0"/>
            </a:xfrm>
            <a:prstGeom prst="line">
              <a:avLst/>
            </a:prstGeom>
            <a:noFill/>
            <a:ln w="76200">
              <a:solidFill>
                <a:srgbClr val="966F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AutoShape 7"/>
            <p:cNvSpPr>
              <a:spLocks noChangeArrowheads="1"/>
            </p:cNvSpPr>
            <p:nvPr/>
          </p:nvSpPr>
          <p:spPr bwMode="auto">
            <a:xfrm>
              <a:off x="748" y="1162"/>
              <a:ext cx="2041" cy="1859"/>
            </a:xfrm>
            <a:prstGeom prst="flowChartConnector">
              <a:avLst/>
            </a:prstGeom>
            <a:noFill/>
            <a:ln w="76200">
              <a:solidFill>
                <a:srgbClr val="66CCFF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>
              <a:off x="2789" y="1162"/>
              <a:ext cx="2041" cy="1859"/>
            </a:xfrm>
            <a:prstGeom prst="flowChartConnector">
              <a:avLst/>
            </a:prstGeom>
            <a:noFill/>
            <a:ln w="76200">
              <a:solidFill>
                <a:srgbClr val="66CCFF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500034" y="3235305"/>
            <a:ext cx="250825" cy="287337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144461" y="3235306"/>
            <a:ext cx="250825" cy="287337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142844" y="3235305"/>
            <a:ext cx="250825" cy="287337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Oval 12"/>
          <p:cNvSpPr>
            <a:spLocks noChangeArrowheads="1"/>
          </p:cNvSpPr>
          <p:nvPr/>
        </p:nvSpPr>
        <p:spPr bwMode="auto">
          <a:xfrm>
            <a:off x="4321174" y="569893"/>
            <a:ext cx="250825" cy="287338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Oval 13"/>
          <p:cNvSpPr>
            <a:spLocks noChangeArrowheads="1"/>
          </p:cNvSpPr>
          <p:nvPr/>
        </p:nvSpPr>
        <p:spPr bwMode="auto">
          <a:xfrm>
            <a:off x="4321174" y="5827693"/>
            <a:ext cx="250825" cy="287338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1081086" y="3235306"/>
            <a:ext cx="250825" cy="287337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8678861" y="3235305"/>
            <a:ext cx="250825" cy="287337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8" name="Barbariki-Druzy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214282" y="5643578"/>
            <a:ext cx="1000132" cy="1000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0" presetClass="path" presetSubtype="0" repeatCount="300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96296E-6 C 0.00104 -0.00208 0.00312 -0.00393 0.0033 -0.00648 C 0.00365 -0.01111 0.00156 -0.0199 0.00156 -0.01967 C 0.00469 -0.03217 0.0033 -0.0243 0.0033 -0.04444 L 0.02986 -0.13333 L 0.06996 -0.19768 L 0.12483 -0.25995 L 0.2283 -0.33102 L 0.31996 -0.36435 L 0.4033 -0.38426 L 0.5283 -0.38889 L 0.63663 -0.36435 L 0.72656 -0.32222 L 0.80486 -0.27106 L 0.86163 -0.21111 L 0.91163 -0.13981 L 0.93819 -0.04652 L 0.93993 0.01111 L 0.92153 0.12014 L 0.875 0.20903 L 0.80833 0.2757 L 0.74323 0.32014 L 0.6783 0.34908 L 0.58333 0.3801 L 0.49323 0.38889 L 0.44323 0.38449 L 0.3849 0.38449 L 0.3283 0.37338 L 0.26163 0.35116 L 0.175 0.30463 L 0.11493 0.25787 L 0.0599 0.19121 L 0.01823 0.10463 L 5.55556E-7 -2.96296E-6 Z " pathEditMode="relative" rAng="0" ptsTypes="fffAAAAAAAAAAAAAAAAAAAAAAAAAAAAAAf">
                                      <p:cBhvr>
                                        <p:cTn id="1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500"/>
                            </p:stCondLst>
                            <p:childTnLst>
                              <p:par>
                                <p:cTn id="1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0" presetClass="path" presetSubtype="0" repeatCount="300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85185E-6 L 0.01667 0.08449 L 0.0717 0.17778 L 0.1717 0.25996 L 0.3184 0.31991 L 0.41667 0.32662 L 0.51285 0.31991 L 0.63837 0.28889 L 0.76667 0.21551 L 0.83004 0.13334 L 0.85504 0.06435 L 0.86181 -0.00231 L 0.85677 -0.07546 L 0.82674 -0.14004 L 0.75504 -0.23333 L 0.66007 -0.28889 L 0.55955 -0.32662 L 0.46007 -0.33565 L 0.40833 -0.34213 L 0.27344 -0.31782 L 0.16337 -0.26666 L 0.06181 -0.17338 L 0.0184 -0.0956 L 0.00833 -0.05324 L -1.38889E-6 -1.85185E-6 Z " pathEditMode="relative" rAng="0" ptsTypes="AAAAAAAAAAAAAAAAAAAAAAAAA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1" y="-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6000"/>
                            </p:stCondLst>
                            <p:childTnLst>
                              <p:par>
                                <p:cTn id="2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50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48148E-6 L -2.77778E-7 0.76644 " pathEditMode="relative" ptsTypes="AA"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8500"/>
                            </p:stCondLst>
                            <p:childTnLst>
                              <p:par>
                                <p:cTn id="3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500"/>
                            </p:stCondLst>
                            <p:childTnLst>
                              <p:par>
                                <p:cTn id="41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9000"/>
                            </p:stCondLst>
                            <p:childTnLst>
                              <p:par>
                                <p:cTn id="4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76644 " pathEditMode="relative" ptsTypes="AA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1000"/>
                            </p:stCondLst>
                            <p:childTnLst>
                              <p:par>
                                <p:cTn id="5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1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1500"/>
                            </p:stCondLst>
                            <p:childTnLst>
                              <p:par>
                                <p:cTn id="5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3.33333E-6 L 0.94688 3.33333E-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3500"/>
                            </p:stCondLst>
                            <p:childTnLst>
                              <p:par>
                                <p:cTn id="6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35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4000"/>
                            </p:stCondLst>
                            <p:childTnLst>
                              <p:par>
                                <p:cTn id="7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93715 0 " pathEditMode="relative" ptsTypes="AA">
                                      <p:cBhvr>
                                        <p:cTn id="7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6000"/>
                            </p:stCondLst>
                            <p:childTnLst>
                              <p:par>
                                <p:cTn id="7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6000"/>
                            </p:stCondLst>
                            <p:childTnLst>
                              <p:par>
                                <p:cTn id="7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500"/>
                            </p:stCondLst>
                            <p:childTnLst>
                              <p:par>
                                <p:cTn id="83" presetID="0" presetClass="path" presetSubtype="0" repeatCount="300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07107 L 0.03333 -0.12894 L 0.0717 -0.17338 L 0.10833 -0.2 L 0.16007 -0.2132 L 0.21649 -0.2132 L 0.24843 -0.1956 L 0.3 -0.15996 L 0.33333 -0.1 L 0.35 -0.05764 L 0.35347 0.00671 L 0.36666 0.07777 L 0.40677 0.14884 L 0.46337 0.1912 L 0.5217 0.2044 L 0.58177 0.19791 L 0.63333 0.16898 L 0.67014 0.12662 L 0.70173 0.05787 L 0.70677 -0.0044 L 0.70173 -0.07107 L 0.67014 -0.14213 L 0.63003 -0.17986 L 0.59514 -0.2044 L 0.55156 -0.21991 L 0.51319 -0.21991 L 0.46666 -0.20672 L 0.41823 -0.17338 L 0.38507 -0.13102 L 0.36319 -0.07107 L 0.35 -0.03542 L 0.35 0.03565 L 0.33837 0.0868 L 0.30347 0.14236 L 0.26007 0.18449 L 0.19166 0.20671 L 0.12847 0.20231 L 0.0684 0.15995 L 0.03333 0.11782 L 0.0118 0.06898 L 0.00503 0.03565 L 0 0 Z " pathEditMode="relative" ptsTypes="AAAAAAAAAAAAAAAAAAAAAAAAAAAAAAAAAAAAAAAAAAA">
                                      <p:cBhvr>
                                        <p:cTn id="84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55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5500"/>
                            </p:stCondLst>
                            <p:childTnLst>
                              <p:par>
                                <p:cTn id="8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0" dur="154169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  <p:bldLst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5143504" y="2786058"/>
            <a:ext cx="31432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орл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…нок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928670"/>
            <a:ext cx="310905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слон…нок</a:t>
            </a: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14942" y="1857364"/>
            <a:ext cx="250049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еж…нок</a:t>
            </a:r>
            <a:endParaRPr lang="ru-RU" sz="4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214942" y="928670"/>
            <a:ext cx="23423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err="1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ут</a:t>
            </a:r>
            <a:r>
              <a:rPr lang="ru-RU" sz="4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…нок</a:t>
            </a:r>
            <a:endParaRPr lang="ru-RU" sz="4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1785926"/>
            <a:ext cx="347082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err="1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лягуш</a:t>
            </a:r>
            <a:r>
              <a:rPr lang="ru-RU" sz="4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…нок</a:t>
            </a:r>
            <a:endParaRPr lang="ru-RU" sz="4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2786058"/>
            <a:ext cx="304282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err="1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зайч</a:t>
            </a:r>
            <a:r>
              <a:rPr lang="ru-RU" sz="4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…нок</a:t>
            </a:r>
            <a:endParaRPr lang="ru-RU" sz="4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1000108"/>
            <a:ext cx="1428760" cy="170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3714752"/>
            <a:ext cx="3714776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7" name="Группа 26"/>
          <p:cNvGrpSpPr/>
          <p:nvPr/>
        </p:nvGrpSpPr>
        <p:grpSpPr>
          <a:xfrm>
            <a:off x="1714480" y="4572008"/>
            <a:ext cx="857256" cy="1569660"/>
            <a:chOff x="2786050" y="4955986"/>
            <a:chExt cx="857256" cy="1373452"/>
          </a:xfrm>
        </p:grpSpPr>
        <p:sp>
          <p:nvSpPr>
            <p:cNvPr id="28" name="Скругленный прямоугольник 27"/>
            <p:cNvSpPr/>
            <p:nvPr/>
          </p:nvSpPr>
          <p:spPr>
            <a:xfrm>
              <a:off x="2786050" y="5143512"/>
              <a:ext cx="857256" cy="1000132"/>
            </a:xfrm>
            <a:prstGeom prst="round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 Box 70"/>
            <p:cNvSpPr txBox="1">
              <a:spLocks noChangeArrowheads="1"/>
            </p:cNvSpPr>
            <p:nvPr/>
          </p:nvSpPr>
          <p:spPr bwMode="auto">
            <a:xfrm>
              <a:off x="2786050" y="4955986"/>
              <a:ext cx="722313" cy="13734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600" b="0" i="0" u="none" strike="noStrike" cap="none" normalizeH="0" baseline="0" dirty="0" smtClean="0">
                  <a:ln>
                    <a:noFill/>
                  </a:ln>
                  <a:solidFill>
                    <a:srgbClr val="D60093"/>
                  </a:solidFill>
                  <a:effectLst/>
                  <a:latin typeface="Arial" pitchFamily="34" charset="0"/>
                </a:rPr>
                <a:t>ё</a:t>
              </a:r>
              <a:endParaRPr kumimoji="0" lang="ru-RU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6215074" y="4500570"/>
            <a:ext cx="1071570" cy="1569660"/>
            <a:chOff x="3857620" y="5024449"/>
            <a:chExt cx="1071569" cy="1465016"/>
          </a:xfrm>
        </p:grpSpPr>
        <p:sp>
          <p:nvSpPr>
            <p:cNvPr id="35" name="Скругленный прямоугольник 34"/>
            <p:cNvSpPr/>
            <p:nvPr/>
          </p:nvSpPr>
          <p:spPr>
            <a:xfrm>
              <a:off x="3857620" y="5357826"/>
              <a:ext cx="857256" cy="1000132"/>
            </a:xfrm>
            <a:prstGeom prst="round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Text Box 82"/>
            <p:cNvSpPr txBox="1">
              <a:spLocks noChangeArrowheads="1"/>
            </p:cNvSpPr>
            <p:nvPr/>
          </p:nvSpPr>
          <p:spPr bwMode="auto">
            <a:xfrm>
              <a:off x="3857620" y="5024449"/>
              <a:ext cx="1071569" cy="1465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600" b="0" i="0" u="none" strike="noStrike" cap="none" normalizeH="0" baseline="0" dirty="0" smtClean="0">
                  <a:ln>
                    <a:noFill/>
                  </a:ln>
                  <a:solidFill>
                    <a:srgbClr val="D60093"/>
                  </a:solidFill>
                  <a:effectLst/>
                  <a:latin typeface="Arial" pitchFamily="34" charset="0"/>
                </a:rPr>
                <a:t>о</a:t>
              </a:r>
              <a:endParaRPr kumimoji="0" lang="ru-RU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2071670" y="785794"/>
            <a:ext cx="571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ё</a:t>
            </a:r>
            <a:endParaRPr lang="ru-RU" sz="6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-285776"/>
            <a:ext cx="1357322" cy="162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2" name="TextBox 41"/>
          <p:cNvSpPr txBox="1"/>
          <p:nvPr/>
        </p:nvSpPr>
        <p:spPr>
          <a:xfrm>
            <a:off x="5857884" y="770263"/>
            <a:ext cx="571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ё</a:t>
            </a:r>
            <a:endParaRPr lang="ru-RU" sz="6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-357214"/>
            <a:ext cx="1357322" cy="162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" name="TextBox 43"/>
          <p:cNvSpPr txBox="1"/>
          <p:nvPr/>
        </p:nvSpPr>
        <p:spPr>
          <a:xfrm>
            <a:off x="6215074" y="2643182"/>
            <a:ext cx="571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ё</a:t>
            </a:r>
            <a:endParaRPr lang="ru-RU" sz="6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571736" y="1643050"/>
            <a:ext cx="571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6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214546" y="2643182"/>
            <a:ext cx="571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6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8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2143116"/>
            <a:ext cx="1428760" cy="170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9" name="TextBox 48"/>
          <p:cNvSpPr txBox="1"/>
          <p:nvPr/>
        </p:nvSpPr>
        <p:spPr>
          <a:xfrm>
            <a:off x="6072198" y="1714488"/>
            <a:ext cx="571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6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0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928670"/>
            <a:ext cx="1428760" cy="170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8" y="2143116"/>
            <a:ext cx="1357322" cy="162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" name="Рисунок 9" descr="Helper1.bmp"/>
          <p:cNvPicPr>
            <a:picLocks noChangeAspect="1"/>
          </p:cNvPicPr>
          <p:nvPr/>
        </p:nvPicPr>
        <p:blipFill>
          <a:blip r:embed="rId6">
            <a:clrChange>
              <a:clrFrom>
                <a:srgbClr val="6D985A"/>
              </a:clrFrom>
              <a:clrTo>
                <a:srgbClr val="6D985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143512"/>
            <a:ext cx="1321806" cy="1463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24893" y="6138885"/>
            <a:ext cx="576263" cy="576263"/>
          </a:xfrm>
          <a:prstGeom prst="actionButtonBlank">
            <a:avLst/>
          </a:prstGeom>
          <a:gradFill rotWithShape="1"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 advClick="0" advTm="300000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33333E-6 L 0.13385 0.61944 " pathEditMode="relative" ptsTypes="AA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7.40741E-7 L -0.14966 0.61944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44444E-6 L -0.40225 0.30046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" y="1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-3.7037E-6 L -0.0078 0.35695 " pathEditMode="relative" ptsTypes="AA">
                                      <p:cBhvr>
                                        <p:cTn id="8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44444E-6 L 0.0783 0.28379 " pathEditMode="relative" rAng="0" ptsTypes="AA">
                                      <p:cBhvr>
                                        <p:cTn id="11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81481E-6 L -0.39375 0.41991 " pathEditMode="relative" rAng="0" ptsTypes="AA">
                                      <p:cBhvr>
                                        <p:cTn id="13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" y="2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4" grpId="0"/>
      <p:bldP spid="46" grpId="0"/>
      <p:bldP spid="47" grpId="0"/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42910" y="642918"/>
            <a:ext cx="3455987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098897" y="642918"/>
            <a:ext cx="1223963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онок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18096" y="642918"/>
            <a:ext cx="1325605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ёнок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42910" y="1090578"/>
            <a:ext cx="3455987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  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рыс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42910" y="1504931"/>
            <a:ext cx="3455987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  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бельч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….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42910" y="1938318"/>
            <a:ext cx="3455987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  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мыш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…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42910" y="2370118"/>
            <a:ext cx="3455987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   страус…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642910" y="2801918"/>
            <a:ext cx="3455987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   лис…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642910" y="3233718"/>
            <a:ext cx="3455987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   еж…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42910" y="3665518"/>
            <a:ext cx="3455987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  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лос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642910" y="4097318"/>
            <a:ext cx="3455987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  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медвеж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642911" y="4529118"/>
            <a:ext cx="3429024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   слон…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642910" y="4962506"/>
            <a:ext cx="3455987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  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цыпл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642910" y="5394306"/>
            <a:ext cx="3455987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  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волч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642910" y="5826107"/>
            <a:ext cx="3455987" cy="408008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 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козл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Rectangle 29"/>
          <p:cNvSpPr>
            <a:spLocks noChangeArrowheads="1"/>
          </p:cNvSpPr>
          <p:nvPr/>
        </p:nvSpPr>
        <p:spPr bwMode="auto">
          <a:xfrm>
            <a:off x="5286380" y="1073131"/>
            <a:ext cx="1357322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ёнок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Rectangle 30"/>
          <p:cNvSpPr>
            <a:spLocks noChangeArrowheads="1"/>
          </p:cNvSpPr>
          <p:nvPr/>
        </p:nvSpPr>
        <p:spPr bwMode="auto">
          <a:xfrm>
            <a:off x="5286380" y="1071546"/>
            <a:ext cx="1357322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Rectangle 31"/>
          <p:cNvSpPr>
            <a:spLocks noChangeArrowheads="1"/>
          </p:cNvSpPr>
          <p:nvPr/>
        </p:nvSpPr>
        <p:spPr bwMode="auto">
          <a:xfrm>
            <a:off x="4071934" y="1504931"/>
            <a:ext cx="1223963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онок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WordArt 53"/>
          <p:cNvSpPr>
            <a:spLocks noChangeArrowheads="1" noChangeShapeType="1" noTextEdit="1"/>
          </p:cNvSpPr>
          <p:nvPr/>
        </p:nvSpPr>
        <p:spPr bwMode="auto">
          <a:xfrm>
            <a:off x="357158" y="0"/>
            <a:ext cx="85344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3366">
                        <a:gamma/>
                        <a:tint val="0"/>
                        <a:invGamma/>
                      </a:srgbClr>
                    </a:gs>
                    <a:gs pos="100000">
                      <a:srgbClr val="003366"/>
                    </a:gs>
                  </a:gsLst>
                  <a:lin ang="5400000" scaled="1"/>
                </a:gradFill>
                <a:effectLst/>
                <a:latin typeface="Comic Sans MS"/>
              </a:rPr>
              <a:t>Вставь суффикс -</a:t>
            </a:r>
            <a:r>
              <a:rPr lang="ru-RU" sz="1800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3366">
                        <a:gamma/>
                        <a:tint val="0"/>
                        <a:invGamma/>
                      </a:srgbClr>
                    </a:gs>
                    <a:gs pos="100000">
                      <a:srgbClr val="003366"/>
                    </a:gs>
                  </a:gsLst>
                  <a:lin ang="5400000" scaled="1"/>
                </a:gradFill>
                <a:effectLst/>
                <a:latin typeface="Comic Sans MS"/>
              </a:rPr>
              <a:t>онок</a:t>
            </a:r>
            <a:r>
              <a:rPr lang="ru-RU" sz="18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3366">
                        <a:gamma/>
                        <a:tint val="0"/>
                        <a:invGamma/>
                      </a:srgbClr>
                    </a:gs>
                    <a:gs pos="100000">
                      <a:srgbClr val="003366"/>
                    </a:gs>
                  </a:gsLst>
                  <a:lin ang="5400000" scaled="1"/>
                </a:gradFill>
                <a:effectLst/>
                <a:latin typeface="Comic Sans MS"/>
              </a:rPr>
              <a:t>- или -</a:t>
            </a:r>
            <a:r>
              <a:rPr lang="ru-RU" sz="1800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3366">
                        <a:gamma/>
                        <a:tint val="0"/>
                        <a:invGamma/>
                      </a:srgbClr>
                    </a:gs>
                    <a:gs pos="100000">
                      <a:srgbClr val="003366"/>
                    </a:gs>
                  </a:gsLst>
                  <a:lin ang="5400000" scaled="1"/>
                </a:gradFill>
                <a:effectLst/>
                <a:latin typeface="Comic Sans MS"/>
              </a:rPr>
              <a:t>ёнок</a:t>
            </a:r>
            <a:r>
              <a:rPr lang="ru-RU" sz="18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3366">
                        <a:gamma/>
                        <a:tint val="0"/>
                        <a:invGamma/>
                      </a:srgbClr>
                    </a:gs>
                    <a:gs pos="100000">
                      <a:srgbClr val="003366"/>
                    </a:gs>
                  </a:gsLst>
                  <a:lin ang="5400000" scaled="1"/>
                </a:gradFill>
                <a:effectLst/>
                <a:latin typeface="Comic Sans MS"/>
              </a:rPr>
              <a:t>-</a:t>
            </a:r>
            <a:endParaRPr lang="ru-RU" sz="18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3366">
                      <a:gamma/>
                      <a:tint val="0"/>
                      <a:invGamma/>
                    </a:srgbClr>
                  </a:gs>
                  <a:gs pos="100000">
                    <a:srgbClr val="003366"/>
                  </a:gs>
                </a:gsLst>
                <a:lin ang="5400000" scaled="1"/>
              </a:gradFill>
              <a:effectLst/>
              <a:latin typeface="Comic Sans MS"/>
            </a:endParaRPr>
          </a:p>
        </p:txBody>
      </p:sp>
      <p:sp>
        <p:nvSpPr>
          <p:cNvPr id="21" name="Rectangle 31"/>
          <p:cNvSpPr>
            <a:spLocks noChangeArrowheads="1"/>
          </p:cNvSpPr>
          <p:nvPr/>
        </p:nvSpPr>
        <p:spPr bwMode="auto">
          <a:xfrm>
            <a:off x="4071934" y="1941487"/>
            <a:ext cx="1223963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онок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Rectangle 29"/>
          <p:cNvSpPr>
            <a:spLocks noChangeArrowheads="1"/>
          </p:cNvSpPr>
          <p:nvPr/>
        </p:nvSpPr>
        <p:spPr bwMode="auto">
          <a:xfrm>
            <a:off x="5286380" y="2376462"/>
            <a:ext cx="1357322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ёнок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5286380" y="2805090"/>
            <a:ext cx="1357322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ёнок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Rectangle 31"/>
          <p:cNvSpPr>
            <a:spLocks noChangeArrowheads="1"/>
          </p:cNvSpPr>
          <p:nvPr/>
        </p:nvSpPr>
        <p:spPr bwMode="auto">
          <a:xfrm>
            <a:off x="4071934" y="3233718"/>
            <a:ext cx="1223963" cy="481034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онок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" name="Rectangle 29"/>
          <p:cNvSpPr>
            <a:spLocks noChangeArrowheads="1"/>
          </p:cNvSpPr>
          <p:nvPr/>
        </p:nvSpPr>
        <p:spPr bwMode="auto">
          <a:xfrm>
            <a:off x="5286380" y="3662346"/>
            <a:ext cx="1357322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ёнок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4071934" y="4090974"/>
            <a:ext cx="1223963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онок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Rectangle 29"/>
          <p:cNvSpPr>
            <a:spLocks noChangeArrowheads="1"/>
          </p:cNvSpPr>
          <p:nvPr/>
        </p:nvSpPr>
        <p:spPr bwMode="auto">
          <a:xfrm>
            <a:off x="5286380" y="4519602"/>
            <a:ext cx="1357322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ёнок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" name="Rectangle 29"/>
          <p:cNvSpPr>
            <a:spLocks noChangeArrowheads="1"/>
          </p:cNvSpPr>
          <p:nvPr/>
        </p:nvSpPr>
        <p:spPr bwMode="auto">
          <a:xfrm>
            <a:off x="5286380" y="4948230"/>
            <a:ext cx="1357322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ёнок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" name="Rectangle 31"/>
          <p:cNvSpPr>
            <a:spLocks noChangeArrowheads="1"/>
          </p:cNvSpPr>
          <p:nvPr/>
        </p:nvSpPr>
        <p:spPr bwMode="auto">
          <a:xfrm>
            <a:off x="4071934" y="5376858"/>
            <a:ext cx="1223963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онок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5286380" y="5805486"/>
            <a:ext cx="1357322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ёнок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5286380" y="2357430"/>
            <a:ext cx="1357322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4071934" y="1500174"/>
            <a:ext cx="1214446" cy="428628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4071934" y="1928802"/>
            <a:ext cx="1214446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" name="Rectangle 30"/>
          <p:cNvSpPr>
            <a:spLocks noChangeArrowheads="1"/>
          </p:cNvSpPr>
          <p:nvPr/>
        </p:nvSpPr>
        <p:spPr bwMode="auto">
          <a:xfrm>
            <a:off x="5286380" y="2786058"/>
            <a:ext cx="1357322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4071934" y="3214686"/>
            <a:ext cx="1214446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Rectangle 30"/>
          <p:cNvSpPr>
            <a:spLocks noChangeArrowheads="1"/>
          </p:cNvSpPr>
          <p:nvPr/>
        </p:nvSpPr>
        <p:spPr bwMode="auto">
          <a:xfrm>
            <a:off x="5286380" y="3643314"/>
            <a:ext cx="1357322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4071934" y="4071942"/>
            <a:ext cx="1214446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" name="Rectangle 30"/>
          <p:cNvSpPr>
            <a:spLocks noChangeArrowheads="1"/>
          </p:cNvSpPr>
          <p:nvPr/>
        </p:nvSpPr>
        <p:spPr bwMode="auto">
          <a:xfrm>
            <a:off x="5286380" y="4500570"/>
            <a:ext cx="1357322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" name="Rectangle 30"/>
          <p:cNvSpPr>
            <a:spLocks noChangeArrowheads="1"/>
          </p:cNvSpPr>
          <p:nvPr/>
        </p:nvSpPr>
        <p:spPr bwMode="auto">
          <a:xfrm>
            <a:off x="5286380" y="4929198"/>
            <a:ext cx="1357322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4071934" y="5357826"/>
            <a:ext cx="1214446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" name="Rectangle 30"/>
          <p:cNvSpPr>
            <a:spLocks noChangeArrowheads="1"/>
          </p:cNvSpPr>
          <p:nvPr/>
        </p:nvSpPr>
        <p:spPr bwMode="auto">
          <a:xfrm>
            <a:off x="5286380" y="5786454"/>
            <a:ext cx="1357322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2" name="Rectangle 3"/>
          <p:cNvSpPr>
            <a:spLocks noChangeArrowheads="1"/>
          </p:cNvSpPr>
          <p:nvPr/>
        </p:nvSpPr>
        <p:spPr bwMode="auto">
          <a:xfrm>
            <a:off x="4071934" y="1071546"/>
            <a:ext cx="1223963" cy="428628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" name="Rectangle 3"/>
          <p:cNvSpPr>
            <a:spLocks noChangeArrowheads="1"/>
          </p:cNvSpPr>
          <p:nvPr/>
        </p:nvSpPr>
        <p:spPr bwMode="auto">
          <a:xfrm>
            <a:off x="4071935" y="2376462"/>
            <a:ext cx="1214445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" name="Rectangle 3"/>
          <p:cNvSpPr>
            <a:spLocks noChangeArrowheads="1"/>
          </p:cNvSpPr>
          <p:nvPr/>
        </p:nvSpPr>
        <p:spPr bwMode="auto">
          <a:xfrm>
            <a:off x="4071935" y="2805090"/>
            <a:ext cx="1214446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" name="Rectangle 3"/>
          <p:cNvSpPr>
            <a:spLocks noChangeArrowheads="1"/>
          </p:cNvSpPr>
          <p:nvPr/>
        </p:nvSpPr>
        <p:spPr bwMode="auto">
          <a:xfrm>
            <a:off x="4071935" y="3662346"/>
            <a:ext cx="1214445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" name="Rectangle 3"/>
          <p:cNvSpPr>
            <a:spLocks noChangeArrowheads="1"/>
          </p:cNvSpPr>
          <p:nvPr/>
        </p:nvSpPr>
        <p:spPr bwMode="auto">
          <a:xfrm>
            <a:off x="4071934" y="4500570"/>
            <a:ext cx="1214446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auto">
          <a:xfrm>
            <a:off x="4071934" y="4948230"/>
            <a:ext cx="1223963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4071935" y="5805486"/>
            <a:ext cx="1214445" cy="428628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9" name="Rectangle 4"/>
          <p:cNvSpPr>
            <a:spLocks noChangeArrowheads="1"/>
          </p:cNvSpPr>
          <p:nvPr/>
        </p:nvSpPr>
        <p:spPr bwMode="auto">
          <a:xfrm>
            <a:off x="5286380" y="1519206"/>
            <a:ext cx="1357322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" name="Rectangle 4"/>
          <p:cNvSpPr>
            <a:spLocks noChangeArrowheads="1"/>
          </p:cNvSpPr>
          <p:nvPr/>
        </p:nvSpPr>
        <p:spPr bwMode="auto">
          <a:xfrm>
            <a:off x="5286380" y="1947834"/>
            <a:ext cx="1357321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" name="Rectangle 4"/>
          <p:cNvSpPr>
            <a:spLocks noChangeArrowheads="1"/>
          </p:cNvSpPr>
          <p:nvPr/>
        </p:nvSpPr>
        <p:spPr bwMode="auto">
          <a:xfrm>
            <a:off x="5286380" y="3233718"/>
            <a:ext cx="1357322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" name="Rectangle 4"/>
          <p:cNvSpPr>
            <a:spLocks noChangeArrowheads="1"/>
          </p:cNvSpPr>
          <p:nvPr/>
        </p:nvSpPr>
        <p:spPr bwMode="auto">
          <a:xfrm>
            <a:off x="5286380" y="4090974"/>
            <a:ext cx="1357322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3" name="Rectangle 4"/>
          <p:cNvSpPr>
            <a:spLocks noChangeArrowheads="1"/>
          </p:cNvSpPr>
          <p:nvPr/>
        </p:nvSpPr>
        <p:spPr bwMode="auto">
          <a:xfrm>
            <a:off x="5286380" y="5376858"/>
            <a:ext cx="1357322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4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43900" y="6000768"/>
            <a:ext cx="576263" cy="576263"/>
          </a:xfrm>
          <a:prstGeom prst="actionButtonBlank">
            <a:avLst/>
          </a:prstGeom>
          <a:gradFill rotWithShape="1"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58" name="Группа 57"/>
          <p:cNvGrpSpPr/>
          <p:nvPr/>
        </p:nvGrpSpPr>
        <p:grpSpPr>
          <a:xfrm>
            <a:off x="7000892" y="1000108"/>
            <a:ext cx="1248597" cy="1084259"/>
            <a:chOff x="7000892" y="1000108"/>
            <a:chExt cx="1248597" cy="1084259"/>
          </a:xfrm>
        </p:grpSpPr>
        <p:sp>
          <p:nvSpPr>
            <p:cNvPr id="1026" name="WordArt 2"/>
            <p:cNvSpPr>
              <a:spLocks noChangeArrowheads="1" noChangeShapeType="1" noTextEdit="1"/>
            </p:cNvSpPr>
            <p:nvPr/>
          </p:nvSpPr>
          <p:spPr bwMode="auto">
            <a:xfrm>
              <a:off x="7000892" y="1000108"/>
              <a:ext cx="637737" cy="7143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3600" b="1" kern="10" spc="0" dirty="0" smtClean="0">
                  <a:ln w="12700">
                    <a:solidFill>
                      <a:srgbClr val="EAEAEA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outerShdw dist="35921" dir="2700000" sy="50000" kx="2115830" algn="bl" rotWithShape="0">
                      <a:srgbClr val="C0C0C0">
                        <a:alpha val="80000"/>
                      </a:srgbClr>
                    </a:outerShdw>
                  </a:effectLst>
                  <a:latin typeface="Arial"/>
                  <a:cs typeface="Arial"/>
                </a:rPr>
                <a:t>А</a:t>
              </a:r>
              <a:endParaRPr lang="ru-RU" sz="3600" b="1" kern="10" spc="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endParaRPr>
            </a:p>
          </p:txBody>
        </p:sp>
        <p:sp>
          <p:nvSpPr>
            <p:cNvPr id="1027" name="WordArt 3"/>
            <p:cNvSpPr>
              <a:spLocks noChangeArrowheads="1" noChangeShapeType="1" noTextEdit="1"/>
            </p:cNvSpPr>
            <p:nvPr/>
          </p:nvSpPr>
          <p:spPr bwMode="auto">
            <a:xfrm>
              <a:off x="7858148" y="1000108"/>
              <a:ext cx="391341" cy="72389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3600" kern="10" spc="0" dirty="0" smtClean="0">
                  <a:ln w="12700">
                    <a:solidFill>
                      <a:srgbClr val="EAEAEA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outerShdw dist="35921" dir="2700000" sy="50000" kx="2115830" algn="bl" rotWithShape="0">
                      <a:srgbClr val="C0C0C0">
                        <a:alpha val="80000"/>
                      </a:srgbClr>
                    </a:outerShdw>
                  </a:effectLst>
                  <a:latin typeface="Arial"/>
                  <a:cs typeface="Arial"/>
                </a:rPr>
                <a:t>В</a:t>
              </a:r>
              <a:endParaRPr lang="ru-RU" sz="3600" kern="10" spc="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endParaRPr>
            </a:p>
          </p:txBody>
        </p:sp>
        <p:sp>
          <p:nvSpPr>
            <p:cNvPr id="1028" name="WordArt 4"/>
            <p:cNvSpPr>
              <a:spLocks noChangeArrowheads="1" noChangeShapeType="1" noTextEdit="1"/>
            </p:cNvSpPr>
            <p:nvPr/>
          </p:nvSpPr>
          <p:spPr bwMode="auto">
            <a:xfrm>
              <a:off x="7429520" y="1285860"/>
              <a:ext cx="500066" cy="79850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3600" kern="10" spc="0" dirty="0" smtClean="0">
                  <a:ln w="12700">
                    <a:solidFill>
                      <a:srgbClr val="EAEAEA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outerShdw dist="35921" dir="2700000" sy="50000" kx="2115830" algn="bl" rotWithShape="0">
                      <a:srgbClr val="C0C0C0">
                        <a:alpha val="80000"/>
                      </a:srgbClr>
                    </a:outerShdw>
                  </a:effectLst>
                  <a:latin typeface="Arial"/>
                  <a:cs typeface="Arial"/>
                </a:rPr>
                <a:t>С</a:t>
              </a:r>
              <a:endParaRPr lang="ru-RU" sz="3600" kern="10" spc="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endParaRPr>
            </a:p>
          </p:txBody>
        </p:sp>
      </p:grpSp>
      <p:pic>
        <p:nvPicPr>
          <p:cNvPr id="59" name="Рисунок 9" descr="Helper1.bmp"/>
          <p:cNvPicPr>
            <a:picLocks noChangeAspect="1"/>
          </p:cNvPicPr>
          <p:nvPr/>
        </p:nvPicPr>
        <p:blipFill>
          <a:blip r:embed="rId3">
            <a:clrChange>
              <a:clrFrom>
                <a:srgbClr val="6D985A"/>
              </a:clrFrom>
              <a:clrTo>
                <a:srgbClr val="6D985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253293" y="2786058"/>
            <a:ext cx="1890707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300000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6 L -0.36459 -3.7037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7.40741E-7 L -0.3085 -0.0041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59259E-6 L -0.1875 -0.0032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81481E-6 L -0.21111 -0.003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7.40741E-7 L -0.37152 -0.003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7.40741E-7 L -0.25833 -0.00324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7.40741E-7 L -0.37152 -0.00278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7.40741E-7 L -0.14809 -0.00231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07407E-6 L -0.34791 -0.00185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7.40741E-7 L -0.33211 -0.00116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7.40741E-7 L -0.21111 -0.00069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-0.36354 -0.00023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D4F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D4F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D4F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D4F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D4F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D4F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D4F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9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D4F"/>
                                      </p:to>
                                    </p:animClr>
                                    <p:set>
                                      <p:cBhvr>
                                        <p:cTn id="14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D4F"/>
                                      </p:to>
                                    </p:animClr>
                                    <p:set>
                                      <p:cBhvr>
                                        <p:cTn id="147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3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D4F"/>
                                      </p:to>
                                    </p:animClr>
                                    <p:set>
                                      <p:cBhvr>
                                        <p:cTn id="154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0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D4F"/>
                                      </p:to>
                                    </p:animClr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7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D4F"/>
                                      </p:to>
                                    </p:animClr>
                                    <p:set>
                                      <p:cBhvr>
                                        <p:cTn id="16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</p:childTnLst>
        </p:cTn>
      </p:par>
    </p:tnLst>
    <p:bldLst>
      <p:bldP spid="18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D:\Документы\школа\фото и картинки\дети, люди, мордочки\1191268711_c41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1071546"/>
            <a:ext cx="3333750" cy="3810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42910" y="4857760"/>
            <a:ext cx="800860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Спасибо за урок!</a:t>
            </a:r>
            <a:endParaRPr lang="ru-RU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642918"/>
            <a:ext cx="2350452" cy="523220"/>
          </a:xfrm>
          <a:prstGeom prst="rect">
            <a:avLst/>
          </a:prstGeom>
          <a:solidFill>
            <a:srgbClr val="D9F1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часть слова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868" y="1500174"/>
            <a:ext cx="4746749" cy="954107"/>
          </a:xfrm>
          <a:prstGeom prst="rect">
            <a:avLst/>
          </a:prstGeom>
          <a:solidFill>
            <a:srgbClr val="D9F1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служит для образования </a:t>
            </a:r>
          </a:p>
          <a:p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новых слов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6410" y="1285860"/>
            <a:ext cx="3038268" cy="523220"/>
          </a:xfrm>
          <a:prstGeom prst="rect">
            <a:avLst/>
          </a:prstGeom>
          <a:solidFill>
            <a:srgbClr val="D9F1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стоит за корнем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1928802"/>
            <a:ext cx="3013133" cy="523220"/>
          </a:xfrm>
          <a:prstGeom prst="rect">
            <a:avLst/>
          </a:prstGeom>
          <a:solidFill>
            <a:srgbClr val="D9F1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имеет значение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19757" y="691202"/>
            <a:ext cx="2771208" cy="523220"/>
          </a:xfrm>
          <a:prstGeom prst="rect">
            <a:avLst/>
          </a:prstGeom>
          <a:solidFill>
            <a:srgbClr val="D9F1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обозначается 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 l="14259" r="12654" b="29797"/>
          <a:stretch>
            <a:fillRect/>
          </a:stretch>
        </p:blipFill>
        <p:spPr bwMode="auto">
          <a:xfrm>
            <a:off x="8391525" y="762640"/>
            <a:ext cx="7524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251774" y="2669441"/>
            <a:ext cx="8677944" cy="830997"/>
          </a:xfrm>
          <a:prstGeom prst="rect">
            <a:avLst/>
          </a:prstGeom>
          <a:solidFill>
            <a:srgbClr val="D9F1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ru-RU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Суффиксы –УШК–, –ЮШК–, –ИК– </a:t>
            </a:r>
          </a:p>
          <a:p>
            <a:r>
              <a:rPr lang="ru-RU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имеют уменьшительно-ласкательное значение.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14282" y="4429132"/>
            <a:ext cx="8643998" cy="830997"/>
          </a:xfrm>
          <a:prstGeom prst="rect">
            <a:avLst/>
          </a:prstGeom>
          <a:solidFill>
            <a:srgbClr val="D9F1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ln w="1905"/>
                <a:gradFill>
                  <a:gsLst>
                    <a:gs pos="0">
                      <a:srgbClr val="3E68AF">
                        <a:shade val="20000"/>
                        <a:satMod val="200000"/>
                      </a:srgbClr>
                    </a:gs>
                    <a:gs pos="78000">
                      <a:srgbClr val="3E68AF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3E68AF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Суффиксы –ЕВН–, –ЕВИЧ–, –ОВН–,  –ОВИЧ–,   –ИЧН–, –ИЧ– образуют отчества.</a:t>
            </a:r>
            <a:endParaRPr lang="ru-RU" sz="2400" b="1" dirty="0">
              <a:ln w="1905"/>
              <a:gradFill>
                <a:gsLst>
                  <a:gs pos="0">
                    <a:srgbClr val="3E68AF">
                      <a:shade val="20000"/>
                      <a:satMod val="200000"/>
                    </a:srgbClr>
                  </a:gs>
                  <a:gs pos="78000">
                    <a:srgbClr val="3E68AF">
                      <a:tint val="90000"/>
                      <a:shade val="89000"/>
                      <a:satMod val="220000"/>
                    </a:srgbClr>
                  </a:gs>
                  <a:gs pos="100000">
                    <a:srgbClr val="3E68AF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85720" y="3753153"/>
            <a:ext cx="8643998" cy="461665"/>
          </a:xfrm>
          <a:prstGeom prst="rect">
            <a:avLst/>
          </a:prstGeom>
          <a:solidFill>
            <a:srgbClr val="D9F1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kumimoji="0" lang="ru-RU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Суффикс </a:t>
            </a:r>
            <a:r>
              <a:rPr kumimoji="0" lang="ru-RU" sz="2400" b="1" i="1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–</a:t>
            </a:r>
            <a:r>
              <a:rPr kumimoji="0" lang="ru-RU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ИЩ</a:t>
            </a:r>
            <a:r>
              <a:rPr kumimoji="0" lang="ru-RU" sz="2400" b="1" i="1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– </a:t>
            </a:r>
            <a:r>
              <a:rPr kumimoji="0" lang="ru-RU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указывает на величину предмета.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85752" y="5500702"/>
            <a:ext cx="8715404" cy="1200329"/>
          </a:xfrm>
          <a:prstGeom prst="rect">
            <a:avLst/>
          </a:prstGeom>
          <a:solidFill>
            <a:srgbClr val="D9F1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kumimoji="0" lang="ru-RU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Чтобы найти суффикс, надо сначала отметить  в слове окончание и корень. Часть слова между окончанием и корнем и будет суффикс. 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500298" y="0"/>
            <a:ext cx="33051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суффикс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5">
  <a:themeElements>
    <a:clrScheme name="Грация">
      <a:dk1>
        <a:sysClr val="windowText" lastClr="000000"/>
      </a:dk1>
      <a:lt1>
        <a:sysClr val="window" lastClr="FFFFFF"/>
      </a:lt1>
      <a:dk2>
        <a:srgbClr val="975C1E"/>
      </a:dk2>
      <a:lt2>
        <a:srgbClr val="FFE880"/>
      </a:lt2>
      <a:accent1>
        <a:srgbClr val="E3560E"/>
      </a:accent1>
      <a:accent2>
        <a:srgbClr val="5C5943"/>
      </a:accent2>
      <a:accent3>
        <a:srgbClr val="F1AB3B"/>
      </a:accent3>
      <a:accent4>
        <a:srgbClr val="6D8A16"/>
      </a:accent4>
      <a:accent5>
        <a:srgbClr val="73AAC0"/>
      </a:accent5>
      <a:accent6>
        <a:srgbClr val="3E68AF"/>
      </a:accent6>
      <a:hlink>
        <a:srgbClr val="0000FE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236</Words>
  <Application>Microsoft Office PowerPoint</Application>
  <PresentationFormat>Экран (4:3)</PresentationFormat>
  <Paragraphs>114</Paragraphs>
  <Slides>9</Slides>
  <Notes>7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Тема5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Функциональность ограничена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Демонстрационно-бесплатная версия</dc:creator>
  <cp:lastModifiedBy>Татьяна</cp:lastModifiedBy>
  <cp:revision>56</cp:revision>
  <dcterms:created xsi:type="dcterms:W3CDTF">2009-09-23T14:30:01Z</dcterms:created>
  <dcterms:modified xsi:type="dcterms:W3CDTF">2013-12-08T17:31:58Z</dcterms:modified>
</cp:coreProperties>
</file>