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1" r:id="rId5"/>
    <p:sldId id="260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химиус\25-05-90420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000108"/>
            <a:ext cx="8572560" cy="5857892"/>
          </a:xfrm>
          <a:prstGeom prst="rect">
            <a:avLst/>
          </a:prstGeom>
          <a:noFill/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2071670" y="5929330"/>
            <a:ext cx="4029076" cy="1167997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7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Автор: Фомина Алёна</a:t>
            </a:r>
          </a:p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7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А класс</a:t>
            </a:r>
            <a:endParaRPr kumimoji="0" lang="ru-RU" sz="2700" b="1" i="1" u="sng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0"/>
            <a:ext cx="7454062" cy="1142984"/>
          </a:xfrm>
          <a:prstGeom prst="rect">
            <a:avLst/>
          </a:prstGeom>
        </p:spPr>
        <p:txBody>
          <a:bodyPr vert="horz" anchor="b">
            <a:normAutofit fontScale="8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Первичная и вторичная</a:t>
            </a:r>
            <a:r>
              <a:rPr kumimoji="0" lang="ru-RU" sz="4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перегонка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нефти  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 descr="C:\Users\User\Desktop\ecc5f7af629f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1" y="5870575"/>
            <a:ext cx="714380" cy="63025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914400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Перегонка на промышленных</a:t>
            </a:r>
            <a:r>
              <a:rPr lang="ru-RU" sz="4000" b="1" i="1" dirty="0" smtClean="0"/>
              <a:t> </a:t>
            </a:r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установках</a:t>
            </a:r>
            <a:endParaRPr lang="ru-RU" sz="40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643438" y="1225689"/>
            <a:ext cx="414334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Подготовленная на ЭЛОУ нефть после удаления солей и воды поступает на установки первичной перегонки для разделения на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дистиллятные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фракции,  мазут и гудрон. Полученные фракции и остаток,  как правило,  не соответствуют требованиям ГОСТ на товарные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поэтому для их облагораживания,  а также углубления переработки нефти продукты,  полученные на установках АТ и АВТ,  используются в качестве сырья вторичных (деструктивных) процессов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5" name="Picture 5" descr="C:\Users\User\Desktop\химиус\142548_html_m4acb2f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4714876" cy="4214842"/>
          </a:xfrm>
          <a:prstGeom prst="rect">
            <a:avLst/>
          </a:prstGeom>
          <a:noFill/>
        </p:spPr>
      </p:pic>
      <p:pic>
        <p:nvPicPr>
          <p:cNvPr id="5126" name="Picture 6" descr="C:\Users\User\Desktop\411d10c433c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642918"/>
            <a:ext cx="1500198" cy="114300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User\Desktop\химиус\fimg1127248_3_Diagramma_distillyatsii_nef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14290"/>
            <a:ext cx="7286676" cy="621510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5008" y="5857892"/>
            <a:ext cx="2500330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User\Desktop\138362831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51435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14612" y="428604"/>
            <a:ext cx="3571900" cy="7143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u="sng" dirty="0" smtClean="0">
                <a:solidFill>
                  <a:schemeClr val="accent6">
                    <a:lumMod val="50000"/>
                  </a:schemeClr>
                </a:solidFill>
              </a:rPr>
              <a:t>Нефть</a:t>
            </a:r>
            <a:endParaRPr lang="ru-RU" sz="44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2643182"/>
            <a:ext cx="2786082" cy="7143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u="sng" dirty="0" smtClean="0">
                <a:solidFill>
                  <a:schemeClr val="accent2"/>
                </a:solidFill>
              </a:rPr>
              <a:t>Вторичная</a:t>
            </a:r>
            <a:endParaRPr lang="ru-RU" sz="2800" u="sng" dirty="0">
              <a:solidFill>
                <a:schemeClr val="accent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643182"/>
            <a:ext cx="2786082" cy="7143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u="sng" dirty="0" smtClean="0">
                <a:solidFill>
                  <a:schemeClr val="accent2"/>
                </a:solidFill>
              </a:rPr>
              <a:t>Первичная</a:t>
            </a:r>
            <a:endParaRPr lang="ru-RU" sz="2800" u="sng" dirty="0">
              <a:solidFill>
                <a:schemeClr val="accent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4071942"/>
            <a:ext cx="3357586" cy="10715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Крекинг нефтепродуктов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071942"/>
            <a:ext cx="3429024" cy="10715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Фракционная перегонка, ректификация нефти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00364" y="1714488"/>
            <a:ext cx="2643206" cy="785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/>
                </a:solidFill>
              </a:rPr>
              <a:t>Переработка</a:t>
            </a:r>
            <a:endParaRPr lang="ru-RU" sz="2800" dirty="0">
              <a:solidFill>
                <a:schemeClr val="accent6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4215604" y="142794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10" idx="3"/>
            <a:endCxn id="5" idx="0"/>
          </p:cNvCxnSpPr>
          <p:nvPr/>
        </p:nvCxnSpPr>
        <p:spPr>
          <a:xfrm>
            <a:off x="5643570" y="2107397"/>
            <a:ext cx="750099" cy="53578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10" idx="1"/>
            <a:endCxn id="6" idx="0"/>
          </p:cNvCxnSpPr>
          <p:nvPr/>
        </p:nvCxnSpPr>
        <p:spPr>
          <a:xfrm rot="10800000" flipV="1">
            <a:off x="2250266" y="2107396"/>
            <a:ext cx="750099" cy="53578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1857356" y="3714752"/>
            <a:ext cx="71517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5" idx="2"/>
          </p:cNvCxnSpPr>
          <p:nvPr/>
        </p:nvCxnSpPr>
        <p:spPr>
          <a:xfrm rot="5400000">
            <a:off x="6018620" y="3696895"/>
            <a:ext cx="714382" cy="35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C:\Users\User\Desktop\bs (39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0"/>
            <a:ext cx="2000264" cy="17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572000" y="610136"/>
            <a:ext cx="471490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Технология первичной перегонки нефти имеет целый ряд принципиальных особенностей,  обусловленных природой сырья и требованиями к получаемым продуктам.  Нефть как сырье для перегонки обладает следующими свойствами: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имеет непрерывный характер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выкипания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невысокую термическую стабильность тяжелых фракций и остатков,  содержащих значительное количество сложных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малолетучих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смолистоасфальтеновых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серо-,  азот- и металлоорганических соединений,  резко ухудшающих эксплуатационные свойства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затрудняющих последующую их переработку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075" name="Picture 3" descr="C:\Users\User\Desktop\химиус\naf_2710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785926"/>
            <a:ext cx="4429124" cy="27146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500042"/>
            <a:ext cx="41969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Первичная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077" name="Picture 5" descr="C:\Users\User\Desktop\9c6124e1dae8241d13b241aa4917c84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7300" y="5083175"/>
            <a:ext cx="1187444" cy="1187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User\Desktop\химиус\0021-018-Pererabotka-nef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898571" cy="6858000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00628" y="1428736"/>
            <a:ext cx="414337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являясь головным процессом НПЗ как топливного, масляного, так и нефтехимического профиля, первичная перегонка не­фти обеспечивает сырьем все установки завода. От качества разделения нефти — полноты отбора фракций от потенциала и четкости разделе­ния — зависят технологические параметры и результаты работы всех последующих процессов и в конечном итоге общий материальный ба­ланс завода и качество товарных нефтепродуктов.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3504" y="642918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Таким образом,</a:t>
            </a:r>
            <a:endParaRPr lang="ru-RU" sz="3200" i="1" dirty="0">
              <a:solidFill>
                <a:srgbClr val="7030A0"/>
              </a:solidFill>
            </a:endParaRPr>
          </a:p>
        </p:txBody>
      </p:sp>
      <p:pic>
        <p:nvPicPr>
          <p:cNvPr id="19459" name="Picture 3" descr="C:\Users\User\Desktop\d047198a19d8a5a31e0e528050192bf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5357826"/>
            <a:ext cx="1714480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00562" y="571480"/>
            <a:ext cx="42862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Процесс вторичной нефтепереработки Вторичная перегонка нефти проводится способом химического или термического каталитического расщепления тех продуктов, что выделены из нее в результате первичной </a:t>
            </a:r>
            <a:r>
              <a:rPr lang="ru-RU" sz="2000" dirty="0" err="1" smtClean="0"/>
              <a:t>нефтеперегонки</a:t>
            </a:r>
            <a:r>
              <a:rPr lang="ru-RU" sz="2000" dirty="0" smtClean="0"/>
              <a:t>. При этом получается большее количество бензиновых фракций, а также сырье для производства ароматических углеводородов (толуола, бензола и других). Самой распространенной технологией вторичной нефтепереработки нефти является крекинг.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85728"/>
            <a:ext cx="3759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Вторичная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8434" name="Picture 2" descr="C:\Users\User\Desktop\химиус\9999123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357298"/>
            <a:ext cx="4286248" cy="29337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442913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err="1" smtClean="0">
                <a:solidFill>
                  <a:schemeClr val="accent2"/>
                </a:solidFill>
              </a:rPr>
              <a:t>Крекингом</a:t>
            </a:r>
            <a:r>
              <a:rPr lang="ru-RU" sz="1600" dirty="0" err="1" smtClean="0"/>
              <a:t>-называют</a:t>
            </a:r>
            <a:r>
              <a:rPr lang="ru-RU" sz="1600" dirty="0" smtClean="0"/>
              <a:t> процесс высокотемпературной переработки нефти и выделенных фракций для получения (в основном) продуктов, у которых меньшая молекулярная масса.</a:t>
            </a:r>
            <a:endParaRPr lang="ru-RU" sz="1600" dirty="0"/>
          </a:p>
        </p:txBody>
      </p:sp>
      <p:pic>
        <p:nvPicPr>
          <p:cNvPr id="18435" name="Picture 3" descr="C:\Users\User\Desktop\47257869_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1475" y="5441950"/>
            <a:ext cx="1209675" cy="885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4286256"/>
            <a:ext cx="73580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-</a:t>
            </a:r>
            <a:r>
              <a:rPr lang="ru-RU" sz="2000" dirty="0" smtClean="0">
                <a:solidFill>
                  <a:schemeClr val="accent2"/>
                </a:solidFill>
              </a:rPr>
              <a:t>Крекинг</a:t>
            </a:r>
            <a:r>
              <a:rPr lang="ru-RU" sz="2000" dirty="0" smtClean="0"/>
              <a:t> проводится посредством нагревания сырья или воздействия катализаторов и высокой температуры. Крекинг позволяет выделить из мазута больше полезных составляющих.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3357562"/>
            <a:ext cx="54292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Таким образом,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14910" y="428604"/>
            <a:ext cx="39290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Перегонка нефти методом крекинга была запатентована в 1891 году В. Г. Шуховым и С. Гавриловым, затем эти инженерные решения повторил У. Бартон при сооружении в США первой промышленной установки. </a:t>
            </a:r>
            <a:endParaRPr lang="ru-RU" dirty="0"/>
          </a:p>
        </p:txBody>
      </p:sp>
      <p:pic>
        <p:nvPicPr>
          <p:cNvPr id="20482" name="Picture 2" descr="C:\Users\User\Desktop\623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4786314" cy="3448050"/>
          </a:xfrm>
          <a:prstGeom prst="rect">
            <a:avLst/>
          </a:prstGeom>
          <a:noFill/>
        </p:spPr>
      </p:pic>
      <p:pic>
        <p:nvPicPr>
          <p:cNvPr id="20484" name="Picture 4" descr="C:\Users\User\Desktop\A idea-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5133975"/>
            <a:ext cx="1095375" cy="1724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85784" y="214290"/>
            <a:ext cx="96441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1506" name="Picture 2" descr="C:\Users\User\Desktop\smiley51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428736"/>
            <a:ext cx="4381504" cy="4157665"/>
          </a:xfrm>
          <a:prstGeom prst="rect">
            <a:avLst/>
          </a:prstGeom>
          <a:noFill/>
        </p:spPr>
      </p:pic>
      <p:pic>
        <p:nvPicPr>
          <p:cNvPr id="21507" name="Picture 3" descr="C:\Users\User\Desktop\1364817528_0_738fe_51caedd1_x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629275"/>
            <a:ext cx="1905000" cy="122872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368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Первичная перегонка нефти  </dc:title>
  <dc:creator>User</dc:creator>
  <cp:lastModifiedBy>Cabinet 33</cp:lastModifiedBy>
  <cp:revision>11</cp:revision>
  <dcterms:created xsi:type="dcterms:W3CDTF">2015-01-18T04:24:36Z</dcterms:created>
  <dcterms:modified xsi:type="dcterms:W3CDTF">2015-02-09T00:47:07Z</dcterms:modified>
</cp:coreProperties>
</file>